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  <p:sldId id="263" r:id="rId9"/>
    <p:sldId id="265" r:id="rId10"/>
    <p:sldId id="264" r:id="rId11"/>
    <p:sldId id="266" r:id="rId12"/>
    <p:sldId id="284" r:id="rId13"/>
    <p:sldId id="283" r:id="rId14"/>
    <p:sldId id="282" r:id="rId15"/>
    <p:sldId id="267" r:id="rId16"/>
    <p:sldId id="285" r:id="rId17"/>
    <p:sldId id="286" r:id="rId18"/>
    <p:sldId id="268" r:id="rId19"/>
    <p:sldId id="287" r:id="rId20"/>
    <p:sldId id="269" r:id="rId21"/>
    <p:sldId id="288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79" r:id="rId32"/>
    <p:sldId id="280" r:id="rId33"/>
    <p:sldId id="281" r:id="rId3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>
        <p:scale>
          <a:sx n="60" d="100"/>
          <a:sy n="60" d="100"/>
        </p:scale>
        <p:origin x="-1668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410F87-E955-4B58-9FF3-B650F4D80168}" type="datetimeFigureOut">
              <a:rPr lang="de-DE" smtClean="0"/>
              <a:pPr/>
              <a:t>28.09.2014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405856-3514-4707-BCB6-479A6A0A67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Ü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405856-3514-4707-BCB6-479A6A0A6753}" type="slidenum">
              <a:rPr lang="de-DE" smtClean="0"/>
              <a:pPr/>
              <a:t>6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05F1-70A2-444B-B8C7-A5D274BF34A3}" type="datetimeFigureOut">
              <a:rPr lang="de-DE" smtClean="0"/>
              <a:pPr/>
              <a:t>28.09.2014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A8686-309A-4C5C-9B31-C733DAFFA58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05F1-70A2-444B-B8C7-A5D274BF34A3}" type="datetimeFigureOut">
              <a:rPr lang="de-DE" smtClean="0"/>
              <a:pPr/>
              <a:t>28.09.2014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A8686-309A-4C5C-9B31-C733DAFFA58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05F1-70A2-444B-B8C7-A5D274BF34A3}" type="datetimeFigureOut">
              <a:rPr lang="de-DE" smtClean="0"/>
              <a:pPr/>
              <a:t>28.09.2014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A8686-309A-4C5C-9B31-C733DAFFA58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05F1-70A2-444B-B8C7-A5D274BF34A3}" type="datetimeFigureOut">
              <a:rPr lang="de-DE" smtClean="0"/>
              <a:pPr/>
              <a:t>28.09.2014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A8686-309A-4C5C-9B31-C733DAFFA58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05F1-70A2-444B-B8C7-A5D274BF34A3}" type="datetimeFigureOut">
              <a:rPr lang="de-DE" smtClean="0"/>
              <a:pPr/>
              <a:t>28.09.2014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A8686-309A-4C5C-9B31-C733DAFFA58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05F1-70A2-444B-B8C7-A5D274BF34A3}" type="datetimeFigureOut">
              <a:rPr lang="de-DE" smtClean="0"/>
              <a:pPr/>
              <a:t>28.09.2014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A8686-309A-4C5C-9B31-C733DAFFA58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05F1-70A2-444B-B8C7-A5D274BF34A3}" type="datetimeFigureOut">
              <a:rPr lang="de-DE" smtClean="0"/>
              <a:pPr/>
              <a:t>28.09.2014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A8686-309A-4C5C-9B31-C733DAFFA58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05F1-70A2-444B-B8C7-A5D274BF34A3}" type="datetimeFigureOut">
              <a:rPr lang="de-DE" smtClean="0"/>
              <a:pPr/>
              <a:t>28.09.2014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A8686-309A-4C5C-9B31-C733DAFFA58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05F1-70A2-444B-B8C7-A5D274BF34A3}" type="datetimeFigureOut">
              <a:rPr lang="de-DE" smtClean="0"/>
              <a:pPr/>
              <a:t>28.09.2014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A8686-309A-4C5C-9B31-C733DAFFA58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05F1-70A2-444B-B8C7-A5D274BF34A3}" type="datetimeFigureOut">
              <a:rPr lang="de-DE" smtClean="0"/>
              <a:pPr/>
              <a:t>28.09.2014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A8686-309A-4C5C-9B31-C733DAFFA58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05F1-70A2-444B-B8C7-A5D274BF34A3}" type="datetimeFigureOut">
              <a:rPr lang="de-DE" smtClean="0"/>
              <a:pPr/>
              <a:t>28.09.2014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A8686-309A-4C5C-9B31-C733DAFFA58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105F1-70A2-444B-B8C7-A5D274BF34A3}" type="datetimeFigureOut">
              <a:rPr lang="de-DE" smtClean="0"/>
              <a:pPr/>
              <a:t>28.09.2014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A8686-309A-4C5C-9B31-C733DAFFA58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jpeg"/><Relationship Id="rId7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hyperlink" Target="http://www.lehrerforum.uni-lueneburg.de/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://www.kess.nibis.de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11" Type="http://schemas.openxmlformats.org/officeDocument/2006/relationships/image" Target="../media/image6.jpeg"/><Relationship Id="rId5" Type="http://schemas.openxmlformats.org/officeDocument/2006/relationships/hyperlink" Target="http://www.learn-line.nrw.de/angebote/gesundids/medio/praxis/lehrgesund/in_sieland.htm" TargetMode="External"/><Relationship Id="rId10" Type="http://schemas.openxmlformats.org/officeDocument/2006/relationships/image" Target="../media/image5.jpeg"/><Relationship Id="rId4" Type="http://schemas.openxmlformats.org/officeDocument/2006/relationships/hyperlink" Target="http://www.fb1.uni-lueneburg.de/psychologie/dl/sieland/2002GRIMM.doc" TargetMode="External"/><Relationship Id="rId9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4104456" cy="1008112"/>
          </a:xfrm>
        </p:spPr>
        <p:txBody>
          <a:bodyPr>
            <a:normAutofit fontScale="90000"/>
          </a:bodyPr>
          <a:lstStyle/>
          <a:p>
            <a:r>
              <a:rPr lang="de-DE" dirty="0"/>
              <a:t/>
            </a:r>
            <a:br>
              <a:rPr lang="de-DE" dirty="0"/>
            </a:br>
            <a:r>
              <a:rPr lang="de-DE" sz="6700" dirty="0" smtClean="0"/>
              <a:t>KESS</a:t>
            </a:r>
            <a:r>
              <a:rPr lang="de-DE" sz="5300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3645024"/>
            <a:ext cx="8229600" cy="212109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de-DE" dirty="0" smtClean="0"/>
              <a:t>Für die Gesamtschule Essen-Borbeck von Winfried Köhler</a:t>
            </a:r>
          </a:p>
          <a:p>
            <a:pPr>
              <a:buNone/>
            </a:pPr>
            <a:r>
              <a:rPr lang="de-DE" dirty="0" smtClean="0"/>
              <a:t>überarbeitete Version einer Präsentation des </a:t>
            </a:r>
          </a:p>
          <a:p>
            <a:pPr>
              <a:buNone/>
            </a:pPr>
            <a:r>
              <a:rPr lang="de-DE" dirty="0" smtClean="0"/>
              <a:t>Niedersächsischen Landesinstituts für Schulentwicklung und</a:t>
            </a:r>
          </a:p>
          <a:p>
            <a:pPr>
              <a:buNone/>
            </a:pPr>
            <a:r>
              <a:rPr lang="de-DE" dirty="0" smtClean="0"/>
              <a:t>Bildung (NLI) und der Universität Lüneburg unter Einbeziehung eines</a:t>
            </a:r>
          </a:p>
          <a:p>
            <a:pPr>
              <a:buNone/>
            </a:pPr>
            <a:r>
              <a:rPr lang="de-DE" dirty="0" smtClean="0"/>
              <a:t>Vortrags von Prof. </a:t>
            </a:r>
            <a:r>
              <a:rPr lang="de-DE" dirty="0" err="1" smtClean="0"/>
              <a:t>Sieland</a:t>
            </a:r>
            <a:r>
              <a:rPr lang="de-DE" dirty="0" smtClean="0"/>
              <a:t> zum Thema „Lehrerbildung als</a:t>
            </a:r>
          </a:p>
          <a:p>
            <a:pPr>
              <a:buNone/>
            </a:pPr>
            <a:r>
              <a:rPr lang="de-DE" dirty="0" smtClean="0"/>
              <a:t>diagnosegeleitete Personalentwicklung“</a:t>
            </a:r>
          </a:p>
          <a:p>
            <a:pPr>
              <a:buNone/>
            </a:pPr>
            <a:endParaRPr lang="de-DE" dirty="0"/>
          </a:p>
        </p:txBody>
      </p:sp>
      <p:pic>
        <p:nvPicPr>
          <p:cNvPr id="4" name="Grafik 6" descr="LP-BuG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t="10426"/>
          <a:stretch>
            <a:fillRect/>
          </a:stretch>
        </p:blipFill>
        <p:spPr bwMode="auto">
          <a:xfrm>
            <a:off x="5148064" y="404665"/>
            <a:ext cx="3706639" cy="186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feld 6"/>
          <p:cNvSpPr txBox="1"/>
          <p:nvPr/>
        </p:nvSpPr>
        <p:spPr>
          <a:xfrm>
            <a:off x="395536" y="2348880"/>
            <a:ext cx="8352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 smtClean="0"/>
              <a:t>ein Modell zur Selbstentwicklung </a:t>
            </a:r>
          </a:p>
          <a:p>
            <a:pPr algn="ctr"/>
            <a:r>
              <a:rPr lang="de-DE" sz="3200" dirty="0" smtClean="0"/>
              <a:t>für Lehrerinnen und Lehrer</a:t>
            </a:r>
          </a:p>
        </p:txBody>
      </p:sp>
      <p:grpSp>
        <p:nvGrpSpPr>
          <p:cNvPr id="8" name="Gruppieren 7"/>
          <p:cNvGrpSpPr>
            <a:grpSpLocks/>
          </p:cNvGrpSpPr>
          <p:nvPr/>
        </p:nvGrpSpPr>
        <p:grpSpPr bwMode="auto">
          <a:xfrm>
            <a:off x="1115616" y="5949280"/>
            <a:ext cx="6480720" cy="432048"/>
            <a:chOff x="554" y="15998"/>
            <a:chExt cx="8388" cy="442"/>
          </a:xfrm>
        </p:grpSpPr>
        <p:pic>
          <p:nvPicPr>
            <p:cNvPr id="9" name="Picture 2" descr="Logo des Ministeriums, Link zu: Startseite des Ministeriums für Schule und Weiterbildu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42" y="16032"/>
              <a:ext cx="1800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3" descr="Logo%20UK%20NRW%204c%201z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90" y="16099"/>
              <a:ext cx="1800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4" descr="BARMERGEK_RGB_120px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786" y="16096"/>
              <a:ext cx="900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5" descr="BKK_Logo_LV_Nordwest_klein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38" y="15998"/>
              <a:ext cx="90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6" descr="Logo AOK RH H und AOK NW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54" y="16077"/>
              <a:ext cx="1980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2276872"/>
            <a:ext cx="5544616" cy="3456384"/>
          </a:xfrm>
        </p:spPr>
        <p:txBody>
          <a:bodyPr>
            <a:normAutofit lnSpcReduction="10000"/>
          </a:bodyPr>
          <a:lstStyle/>
          <a:p>
            <a:r>
              <a:rPr lang="de-DE" sz="2400" b="1" dirty="0" smtClean="0"/>
              <a:t>Selbstentwicklung fördern durch</a:t>
            </a:r>
          </a:p>
          <a:p>
            <a:pPr lvl="2"/>
            <a:r>
              <a:rPr lang="de-DE" sz="2000" b="1" dirty="0" smtClean="0">
                <a:ea typeface="ＭＳ Ｐゴシック" pitchFamily="34" charset="-128"/>
              </a:rPr>
              <a:t>   Selbsteinschätzung</a:t>
            </a:r>
          </a:p>
          <a:p>
            <a:pPr lvl="2"/>
            <a:r>
              <a:rPr lang="de-DE" sz="2000" b="1" dirty="0" smtClean="0">
                <a:ea typeface="ＭＳ Ｐゴシック" pitchFamily="34" charset="-128"/>
              </a:rPr>
              <a:t>   Feedback kritischer Freunde</a:t>
            </a:r>
          </a:p>
          <a:p>
            <a:pPr lvl="2"/>
            <a:r>
              <a:rPr lang="de-DE" sz="2000" b="1" dirty="0" smtClean="0">
                <a:ea typeface="ＭＳ Ｐゴシック" pitchFamily="34" charset="-128"/>
              </a:rPr>
              <a:t>   Tests und Fragebogen usw.</a:t>
            </a:r>
          </a:p>
          <a:p>
            <a:pPr lvl="3"/>
            <a:r>
              <a:rPr lang="de-DE" sz="1600" b="1" dirty="0" smtClean="0">
                <a:ea typeface="ＭＳ Ｐゴシック" pitchFamily="34" charset="-128"/>
              </a:rPr>
              <a:t>AVEM</a:t>
            </a:r>
          </a:p>
          <a:p>
            <a:pPr lvl="3"/>
            <a:r>
              <a:rPr lang="de-DE" sz="1600" b="1" dirty="0" smtClean="0">
                <a:ea typeface="ＭＳ Ｐゴシック" pitchFamily="34" charset="-128"/>
              </a:rPr>
              <a:t>COPSOQ o. ä.</a:t>
            </a:r>
            <a:endParaRPr lang="de-DE" b="1" dirty="0" smtClean="0">
              <a:ea typeface="ＭＳ Ｐゴシック" pitchFamily="34" charset="-128"/>
            </a:endParaRPr>
          </a:p>
          <a:p>
            <a:pPr lvl="2"/>
            <a:r>
              <a:rPr lang="de-DE" sz="2000" b="1" dirty="0" smtClean="0">
                <a:ea typeface="ＭＳ Ｐゴシック" pitchFamily="34" charset="-128"/>
              </a:rPr>
              <a:t>   Erkenntnis des Entwicklungsbedarfs</a:t>
            </a:r>
            <a:r>
              <a:rPr lang="de-DE" sz="4000" b="1" dirty="0" smtClean="0">
                <a:ea typeface="ＭＳ Ｐゴシック" pitchFamily="34" charset="-128"/>
              </a:rPr>
              <a:t> </a:t>
            </a:r>
          </a:p>
          <a:p>
            <a:pPr lvl="2"/>
            <a:r>
              <a:rPr lang="de-DE" sz="3600" b="1" dirty="0" smtClean="0">
                <a:ea typeface="ＭＳ Ｐゴシック" pitchFamily="34" charset="-128"/>
              </a:rPr>
              <a:t>  KESS</a:t>
            </a:r>
            <a:endParaRPr lang="de-DE" sz="1600" b="1" dirty="0" smtClean="0">
              <a:ea typeface="ＭＳ Ｐゴシック" pitchFamily="34" charset="-128"/>
            </a:endParaRPr>
          </a:p>
          <a:p>
            <a:endParaRPr lang="de-D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57200" y="274638"/>
            <a:ext cx="20985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KESS</a:t>
            </a:r>
            <a:endParaRPr kumimoji="0" lang="de-DE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539552" y="1628800"/>
            <a:ext cx="8208912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Lehrergesundheit: Selbstentwicklung hilft.</a:t>
            </a:r>
            <a:endParaRPr lang="de-DE" sz="2400" dirty="0"/>
          </a:p>
        </p:txBody>
      </p:sp>
      <p:pic>
        <p:nvPicPr>
          <p:cNvPr id="6" name="Grafik 6" descr="LP-BuG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t="10426"/>
          <a:stretch>
            <a:fillRect/>
          </a:stretch>
        </p:blipFill>
        <p:spPr bwMode="auto">
          <a:xfrm>
            <a:off x="5148064" y="0"/>
            <a:ext cx="3706639" cy="186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uppieren 6"/>
          <p:cNvGrpSpPr>
            <a:grpSpLocks/>
          </p:cNvGrpSpPr>
          <p:nvPr/>
        </p:nvGrpSpPr>
        <p:grpSpPr bwMode="auto">
          <a:xfrm>
            <a:off x="1115616" y="6093296"/>
            <a:ext cx="6480720" cy="432048"/>
            <a:chOff x="554" y="15998"/>
            <a:chExt cx="8388" cy="442"/>
          </a:xfrm>
        </p:grpSpPr>
        <p:pic>
          <p:nvPicPr>
            <p:cNvPr id="8" name="Picture 2" descr="Logo des Ministeriums, Link zu: Startseite des Ministeriums für Schule und Weiterbildu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42" y="16032"/>
              <a:ext cx="1800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3" descr="Logo%20UK%20NRW%204c%201z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90" y="16099"/>
              <a:ext cx="1800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4" descr="BARMERGEK_RGB_120px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786" y="16096"/>
              <a:ext cx="900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5" descr="BKK_Logo_LV_Nordwest_klein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38" y="15998"/>
              <a:ext cx="90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6" descr="Logo AOK RH H und AOK NW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54" y="16077"/>
              <a:ext cx="1980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Textfeld 12"/>
          <p:cNvSpPr txBox="1"/>
          <p:nvPr/>
        </p:nvSpPr>
        <p:spPr>
          <a:xfrm>
            <a:off x="6228184" y="2132856"/>
            <a:ext cx="2520280" cy="313932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i="1" dirty="0" smtClean="0">
                <a:latin typeface="Arial" pitchFamily="34" charset="0"/>
              </a:rPr>
              <a:t>Auch eine </a:t>
            </a:r>
            <a:br>
              <a:rPr lang="de-DE" i="1" dirty="0" smtClean="0">
                <a:latin typeface="Arial" pitchFamily="34" charset="0"/>
              </a:rPr>
            </a:br>
            <a:endParaRPr lang="de-DE" i="1" dirty="0" smtClean="0">
              <a:latin typeface="Arial" pitchFamily="34" charset="0"/>
            </a:endParaRPr>
          </a:p>
          <a:p>
            <a:r>
              <a:rPr lang="de-DE" i="1" dirty="0" smtClean="0">
                <a:latin typeface="Arial" pitchFamily="34" charset="0"/>
              </a:rPr>
              <a:t>Tausend-</a:t>
            </a:r>
          </a:p>
          <a:p>
            <a:endParaRPr lang="de-DE" i="1" dirty="0" smtClean="0">
              <a:latin typeface="Arial" pitchFamily="34" charset="0"/>
            </a:endParaRPr>
          </a:p>
          <a:p>
            <a:r>
              <a:rPr lang="de-DE" i="1" dirty="0" smtClean="0">
                <a:latin typeface="Arial" pitchFamily="34" charset="0"/>
              </a:rPr>
              <a:t>Meilen-</a:t>
            </a:r>
          </a:p>
          <a:p>
            <a:endParaRPr lang="de-DE" i="1" dirty="0" smtClean="0">
              <a:latin typeface="Arial" pitchFamily="34" charset="0"/>
            </a:endParaRPr>
          </a:p>
          <a:p>
            <a:r>
              <a:rPr lang="de-DE" i="1" dirty="0" smtClean="0">
                <a:latin typeface="Arial" pitchFamily="34" charset="0"/>
              </a:rPr>
              <a:t>Reise beginnt mit </a:t>
            </a:r>
          </a:p>
          <a:p>
            <a:endParaRPr lang="de-DE" i="1" dirty="0" smtClean="0">
              <a:latin typeface="Arial" pitchFamily="34" charset="0"/>
            </a:endParaRPr>
          </a:p>
          <a:p>
            <a:r>
              <a:rPr lang="de-DE" i="1" dirty="0" smtClean="0">
                <a:latin typeface="Arial" pitchFamily="34" charset="0"/>
              </a:rPr>
              <a:t>einem </a:t>
            </a:r>
          </a:p>
          <a:p>
            <a:endParaRPr lang="de-DE" i="1" dirty="0" smtClean="0">
              <a:latin typeface="Arial" pitchFamily="34" charset="0"/>
            </a:endParaRPr>
          </a:p>
          <a:p>
            <a:r>
              <a:rPr lang="de-DE" i="1" dirty="0" smtClean="0">
                <a:latin typeface="Arial" pitchFamily="34" charset="0"/>
              </a:rPr>
              <a:t>einzelnen Schritt.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457200" y="274638"/>
            <a:ext cx="20985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KESS</a:t>
            </a:r>
            <a:endParaRPr kumimoji="0" lang="de-DE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539552" y="1268760"/>
            <a:ext cx="2016224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Was ist Kess?</a:t>
            </a:r>
            <a:endParaRPr lang="de-DE" sz="2400" dirty="0"/>
          </a:p>
        </p:txBody>
      </p:sp>
      <p:pic>
        <p:nvPicPr>
          <p:cNvPr id="6" name="Grafik 6" descr="LP-BuG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t="10426"/>
          <a:stretch>
            <a:fillRect/>
          </a:stretch>
        </p:blipFill>
        <p:spPr bwMode="auto">
          <a:xfrm>
            <a:off x="5148064" y="260648"/>
            <a:ext cx="3706639" cy="186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uppieren 6"/>
          <p:cNvGrpSpPr>
            <a:grpSpLocks/>
          </p:cNvGrpSpPr>
          <p:nvPr/>
        </p:nvGrpSpPr>
        <p:grpSpPr bwMode="auto">
          <a:xfrm>
            <a:off x="1115616" y="6093296"/>
            <a:ext cx="6480720" cy="432048"/>
            <a:chOff x="554" y="15998"/>
            <a:chExt cx="8388" cy="442"/>
          </a:xfrm>
        </p:grpSpPr>
        <p:pic>
          <p:nvPicPr>
            <p:cNvPr id="8" name="Picture 2" descr="Logo des Ministeriums, Link zu: Startseite des Ministeriums für Schule und Weiterbildu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42" y="16032"/>
              <a:ext cx="1800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3" descr="Logo%20UK%20NRW%204c%201z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90" y="16099"/>
              <a:ext cx="1800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4" descr="BARMERGEK_RGB_120px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786" y="16096"/>
              <a:ext cx="900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5" descr="BKK_Logo_LV_Nordwest_klein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38" y="15998"/>
              <a:ext cx="90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6" descr="Logo AOK RH H und AOK NW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54" y="16077"/>
              <a:ext cx="1980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539552" y="1844824"/>
            <a:ext cx="8424936" cy="403244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de-DE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ooperative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de-DE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ntwicklungs-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de-DE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teuerung durch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de-DE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elbstmanagement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de-DE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u"/>
              <a:tabLst/>
              <a:defRPr/>
            </a:pPr>
            <a:r>
              <a:rPr kumimoji="0" lang="de-D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Drei Kolleg/innen nehmen sich individuelle oder gemeinsame Projekte vor und unterstützen sich gegenseitig mit ihren Erfahrungen und Ideen.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u"/>
              <a:tabLst/>
              <a:defRPr/>
            </a:pPr>
            <a:r>
              <a:rPr kumimoji="0" lang="de-D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Sie arbeiten für vier bis sechs Monate, an realistischen Zielen, die in dieser Zeit erreichbar sind und üben Geduld und Ausdauer mit sich und anderen.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de-DE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de-DE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Wer etwas wirklich will, muss ein Experiment wagen, um zu erfahren, was er kann!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2204864"/>
            <a:ext cx="8229600" cy="374441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de-DE" dirty="0" smtClean="0"/>
              <a:t>Ziel: Gemeinsam mit Kolleginnen und Kollegen</a:t>
            </a:r>
          </a:p>
          <a:p>
            <a:r>
              <a:rPr lang="de-DE" dirty="0" smtClean="0"/>
              <a:t>den Berufsalltag in den Blick nehmen, die Praxis überprüfen</a:t>
            </a:r>
          </a:p>
          <a:p>
            <a:r>
              <a:rPr lang="de-DE" dirty="0" smtClean="0"/>
              <a:t>Stärken und Ressourcen aufspüren und ausbauen</a:t>
            </a:r>
          </a:p>
          <a:p>
            <a:r>
              <a:rPr lang="de-DE" dirty="0" smtClean="0"/>
              <a:t>eine Perspektive des Gelingens stärken</a:t>
            </a:r>
          </a:p>
          <a:p>
            <a:r>
              <a:rPr lang="de-DE" dirty="0" smtClean="0"/>
              <a:t>belastende Faktoren ermitteln, mit-teilen und schrittweise verändern und verringern</a:t>
            </a:r>
          </a:p>
          <a:p>
            <a:r>
              <a:rPr lang="de-DE" dirty="0" smtClean="0"/>
              <a:t>Kommunikation und Kooperation verbessern</a:t>
            </a:r>
          </a:p>
          <a:p>
            <a:r>
              <a:rPr lang="de-DE" dirty="0" smtClean="0"/>
              <a:t>für begrenzte Zeit gezieltes Lernen unter Alltagsbelastungen trainieren</a:t>
            </a:r>
          </a:p>
          <a:p>
            <a:pPr>
              <a:buNone/>
            </a:pPr>
            <a:endParaRPr lang="de-D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57200" y="274638"/>
            <a:ext cx="20985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KESS</a:t>
            </a:r>
            <a:endParaRPr kumimoji="0" lang="de-DE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323528" y="1556792"/>
            <a:ext cx="1872208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Was ist Kess</a:t>
            </a:r>
            <a:endParaRPr lang="de-DE" sz="2400" dirty="0"/>
          </a:p>
        </p:txBody>
      </p:sp>
      <p:pic>
        <p:nvPicPr>
          <p:cNvPr id="6" name="Grafik 6" descr="LP-BuG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t="10426"/>
          <a:stretch>
            <a:fillRect/>
          </a:stretch>
        </p:blipFill>
        <p:spPr bwMode="auto">
          <a:xfrm>
            <a:off x="5148064" y="0"/>
            <a:ext cx="3706639" cy="186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uppieren 6"/>
          <p:cNvGrpSpPr>
            <a:grpSpLocks/>
          </p:cNvGrpSpPr>
          <p:nvPr/>
        </p:nvGrpSpPr>
        <p:grpSpPr bwMode="auto">
          <a:xfrm>
            <a:off x="1115616" y="6093296"/>
            <a:ext cx="6480720" cy="432048"/>
            <a:chOff x="554" y="15998"/>
            <a:chExt cx="8388" cy="442"/>
          </a:xfrm>
        </p:grpSpPr>
        <p:pic>
          <p:nvPicPr>
            <p:cNvPr id="8" name="Picture 2" descr="Logo des Ministeriums, Link zu: Startseite des Ministeriums für Schule und Weiterbildu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42" y="16032"/>
              <a:ext cx="1800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3" descr="Logo%20UK%20NRW%204c%201z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90" y="16099"/>
              <a:ext cx="1800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4" descr="BARMERGEK_RGB_120px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786" y="16096"/>
              <a:ext cx="900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5" descr="BKK_Logo_LV_Nordwest_klein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38" y="15998"/>
              <a:ext cx="90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6" descr="Logo AOK RH H und AOK NW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54" y="16077"/>
              <a:ext cx="1980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2132856"/>
            <a:ext cx="8229600" cy="3816424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de-DE" b="1" dirty="0" smtClean="0"/>
              <a:t>Jeder arbeitet selbstverantwortlich an seinen Aufgaben,  doch manche Probleme löst man gemeinsam besser.</a:t>
            </a:r>
            <a:br>
              <a:rPr lang="de-DE" b="1" dirty="0" smtClean="0"/>
            </a:br>
            <a:endParaRPr lang="de-DE" dirty="0" smtClean="0"/>
          </a:p>
          <a:p>
            <a:pPr>
              <a:buNone/>
            </a:pPr>
            <a:r>
              <a:rPr lang="de-DE" dirty="0" smtClean="0"/>
              <a:t>	</a:t>
            </a:r>
            <a:r>
              <a:rPr lang="de-DE" u="sng" dirty="0" smtClean="0"/>
              <a:t>Auf die Balance kommt es an!</a:t>
            </a:r>
          </a:p>
          <a:p>
            <a:endParaRPr lang="de-DE" u="sng" dirty="0" smtClean="0"/>
          </a:p>
          <a:p>
            <a:pPr>
              <a:buNone/>
            </a:pPr>
            <a:r>
              <a:rPr lang="de-DE" dirty="0" smtClean="0"/>
              <a:t>	Sie gelingt, wenn jede / jeder eigene und gemeinsame Verantwortung lebt und sich fragt: „Was wäre gut für mich?“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„Ist es besser für mich, eher alleine zu arbeiten </a:t>
            </a:r>
          </a:p>
          <a:p>
            <a:pPr>
              <a:buNone/>
            </a:pPr>
            <a:r>
              <a:rPr lang="de-DE" dirty="0" smtClean="0"/>
              <a:t>	oder</a:t>
            </a:r>
          </a:p>
          <a:p>
            <a:r>
              <a:rPr lang="de-DE" dirty="0" smtClean="0"/>
              <a:t>mehr mit (den passenden) Kolleg/innen zusammen zu arbeiten?“</a:t>
            </a:r>
          </a:p>
          <a:p>
            <a:pPr>
              <a:buNone/>
            </a:pPr>
            <a:endParaRPr lang="de-D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57200" y="274638"/>
            <a:ext cx="20985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KESS</a:t>
            </a:r>
            <a:endParaRPr kumimoji="0" lang="de-DE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323528" y="1556792"/>
            <a:ext cx="6984776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Eigene und gemeinsame Verantwortung: Kooperation</a:t>
            </a:r>
            <a:endParaRPr lang="de-DE" sz="2400" dirty="0"/>
          </a:p>
        </p:txBody>
      </p:sp>
      <p:pic>
        <p:nvPicPr>
          <p:cNvPr id="6" name="Grafik 6" descr="LP-BuG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t="10426"/>
          <a:stretch>
            <a:fillRect/>
          </a:stretch>
        </p:blipFill>
        <p:spPr bwMode="auto">
          <a:xfrm>
            <a:off x="5148064" y="0"/>
            <a:ext cx="3706639" cy="186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uppieren 6"/>
          <p:cNvGrpSpPr>
            <a:grpSpLocks/>
          </p:cNvGrpSpPr>
          <p:nvPr/>
        </p:nvGrpSpPr>
        <p:grpSpPr bwMode="auto">
          <a:xfrm>
            <a:off x="1115616" y="6093296"/>
            <a:ext cx="6480720" cy="432048"/>
            <a:chOff x="554" y="15998"/>
            <a:chExt cx="8388" cy="442"/>
          </a:xfrm>
        </p:grpSpPr>
        <p:pic>
          <p:nvPicPr>
            <p:cNvPr id="8" name="Picture 2" descr="Logo des Ministeriums, Link zu: Startseite des Ministeriums für Schule und Weiterbildu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42" y="16032"/>
              <a:ext cx="1800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3" descr="Logo%20UK%20NRW%204c%201z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90" y="16099"/>
              <a:ext cx="1800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4" descr="BARMERGEK_RGB_120px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786" y="16096"/>
              <a:ext cx="900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5" descr="BKK_Logo_LV_Nordwest_klein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38" y="15998"/>
              <a:ext cx="90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6" descr="Logo AOK RH H und AOK NW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54" y="16077"/>
              <a:ext cx="1980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2204864"/>
            <a:ext cx="8229600" cy="374441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de-DE" b="1" dirty="0" smtClean="0"/>
              <a:t>Die Projektarbeit zeigt den KESS-Mitgliedern, dass es vorangeht.</a:t>
            </a:r>
          </a:p>
          <a:p>
            <a:endParaRPr lang="de-DE" dirty="0" smtClean="0"/>
          </a:p>
          <a:p>
            <a:pPr>
              <a:buNone/>
            </a:pPr>
            <a:r>
              <a:rPr lang="de-DE" dirty="0" smtClean="0"/>
              <a:t>	KESS-Teamarbeit vermittelt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persönliche Selbstwirksamkeitserfahrungen: Ich habe in begrenzter Zeit auf einem selbst  gewählten Gebiet etwas erreicht.</a:t>
            </a:r>
            <a:br>
              <a:rPr lang="de-DE" dirty="0" smtClean="0"/>
            </a:br>
            <a:endParaRPr lang="de-DE" dirty="0" smtClean="0"/>
          </a:p>
          <a:p>
            <a:r>
              <a:rPr lang="de-DE" dirty="0" smtClean="0"/>
              <a:t>soziale Selbstwirksamkeitserfahrungen: Gemeinsam sind wir stärker, andere kommen auch nicht schneller vom Fleck.</a:t>
            </a:r>
            <a:br>
              <a:rPr lang="de-DE" dirty="0" smtClean="0"/>
            </a:br>
            <a:endParaRPr lang="de-DE" dirty="0" smtClean="0"/>
          </a:p>
          <a:p>
            <a:r>
              <a:rPr lang="de-DE" dirty="0" smtClean="0"/>
              <a:t>Geduld und Ausdauer im Umgang mit sich und anderen</a:t>
            </a:r>
          </a:p>
          <a:p>
            <a:pPr>
              <a:buNone/>
            </a:pPr>
            <a:endParaRPr lang="de-D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57200" y="274638"/>
            <a:ext cx="20985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KESS</a:t>
            </a:r>
            <a:endParaRPr kumimoji="0" lang="de-DE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251520" y="1628800"/>
            <a:ext cx="8064896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Eigene und gemeinsame Verantwortung: Kooperation</a:t>
            </a:r>
            <a:endParaRPr lang="de-DE" sz="2400" dirty="0"/>
          </a:p>
        </p:txBody>
      </p:sp>
      <p:pic>
        <p:nvPicPr>
          <p:cNvPr id="6" name="Grafik 6" descr="LP-BuG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t="10426"/>
          <a:stretch>
            <a:fillRect/>
          </a:stretch>
        </p:blipFill>
        <p:spPr bwMode="auto">
          <a:xfrm>
            <a:off x="5148064" y="0"/>
            <a:ext cx="3706639" cy="186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uppieren 6"/>
          <p:cNvGrpSpPr>
            <a:grpSpLocks/>
          </p:cNvGrpSpPr>
          <p:nvPr/>
        </p:nvGrpSpPr>
        <p:grpSpPr bwMode="auto">
          <a:xfrm>
            <a:off x="1115616" y="6093296"/>
            <a:ext cx="6480720" cy="432048"/>
            <a:chOff x="554" y="15998"/>
            <a:chExt cx="8388" cy="442"/>
          </a:xfrm>
        </p:grpSpPr>
        <p:pic>
          <p:nvPicPr>
            <p:cNvPr id="8" name="Picture 2" descr="Logo des Ministeriums, Link zu: Startseite des Ministeriums für Schule und Weiterbildu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42" y="16032"/>
              <a:ext cx="1800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3" descr="Logo%20UK%20NRW%204c%201z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90" y="16099"/>
              <a:ext cx="1800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4" descr="BARMERGEK_RGB_120px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786" y="16096"/>
              <a:ext cx="900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5" descr="BKK_Logo_LV_Nordwest_klein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38" y="15998"/>
              <a:ext cx="90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6" descr="Logo AOK RH H und AOK NW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54" y="16077"/>
              <a:ext cx="1980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7646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de-DE" b="1" dirty="0" smtClean="0"/>
              <a:t>Analyse von Erfahrungen durch </a:t>
            </a:r>
          </a:p>
          <a:p>
            <a:r>
              <a:rPr lang="de-DE" dirty="0" smtClean="0"/>
              <a:t>offene Problemdarlegung,  jenseits aller Rollenzwänge</a:t>
            </a:r>
          </a:p>
          <a:p>
            <a:r>
              <a:rPr lang="de-DE" dirty="0" smtClean="0"/>
              <a:t>Erfahrungsaustausch zur emotionalen Unterstützung und Problemverarbeitung</a:t>
            </a:r>
          </a:p>
          <a:p>
            <a:r>
              <a:rPr lang="de-DE" dirty="0" smtClean="0"/>
              <a:t>Erweiterung der individuellen Perspektive durch aktives Zuhören</a:t>
            </a:r>
          </a:p>
          <a:p>
            <a:endParaRPr lang="de-DE" dirty="0" smtClean="0"/>
          </a:p>
          <a:p>
            <a:pPr>
              <a:buNone/>
            </a:pPr>
            <a:r>
              <a:rPr lang="de-DE" b="1" dirty="0" smtClean="0"/>
              <a:t>Stärkung der Problemlösekompetenz durch</a:t>
            </a:r>
          </a:p>
          <a:p>
            <a:r>
              <a:rPr lang="de-DE" dirty="0" smtClean="0"/>
              <a:t>gemeinsame Arbeit zur Planung und Festlegung von individuellen Zielsetzungen</a:t>
            </a:r>
          </a:p>
          <a:p>
            <a:r>
              <a:rPr lang="de-DE" dirty="0" smtClean="0"/>
              <a:t>gemeinsame Überprüfung der Effekte der individuellen Entwicklungsarbeit</a:t>
            </a:r>
          </a:p>
          <a:p>
            <a:pPr>
              <a:buNone/>
            </a:pPr>
            <a:endParaRPr lang="de-D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57200" y="274638"/>
            <a:ext cx="20985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KESS</a:t>
            </a:r>
            <a:endParaRPr kumimoji="0" lang="de-DE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467544" y="1556792"/>
            <a:ext cx="5544616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Entwicklung: Erfahrung und Problemlösung</a:t>
            </a:r>
            <a:endParaRPr lang="de-DE" sz="2400" dirty="0"/>
          </a:p>
        </p:txBody>
      </p:sp>
      <p:pic>
        <p:nvPicPr>
          <p:cNvPr id="6" name="Grafik 6" descr="LP-BuG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t="10426"/>
          <a:stretch>
            <a:fillRect/>
          </a:stretch>
        </p:blipFill>
        <p:spPr bwMode="auto">
          <a:xfrm>
            <a:off x="5148064" y="0"/>
            <a:ext cx="3706639" cy="186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uppieren 6"/>
          <p:cNvGrpSpPr>
            <a:grpSpLocks/>
          </p:cNvGrpSpPr>
          <p:nvPr/>
        </p:nvGrpSpPr>
        <p:grpSpPr bwMode="auto">
          <a:xfrm>
            <a:off x="1115616" y="6093296"/>
            <a:ext cx="6480720" cy="432048"/>
            <a:chOff x="554" y="15998"/>
            <a:chExt cx="8388" cy="442"/>
          </a:xfrm>
        </p:grpSpPr>
        <p:pic>
          <p:nvPicPr>
            <p:cNvPr id="8" name="Picture 2" descr="Logo des Ministeriums, Link zu: Startseite des Ministeriums für Schule und Weiterbildu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42" y="16032"/>
              <a:ext cx="1800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3" descr="Logo%20UK%20NRW%204c%201z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90" y="16099"/>
              <a:ext cx="1800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4" descr="BARMERGEK_RGB_120px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786" y="16096"/>
              <a:ext cx="900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5" descr="BKK_Logo_LV_Nordwest_klein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38" y="15998"/>
              <a:ext cx="90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6" descr="Logo AOK RH H und AOK NW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54" y="16077"/>
              <a:ext cx="1980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396044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de-DE" b="1" dirty="0" smtClean="0"/>
              <a:t>Förderung von Selbstmanagementstrategien durch</a:t>
            </a:r>
          </a:p>
          <a:p>
            <a:r>
              <a:rPr lang="de-DE" dirty="0" smtClean="0"/>
              <a:t>Anleitung zur Selbstreflexion über selbst gewählte Themen und/oder Ereignisse</a:t>
            </a:r>
          </a:p>
          <a:p>
            <a:r>
              <a:rPr lang="de-DE" dirty="0" smtClean="0"/>
              <a:t>Motivierung durch realistische Ziele im Berufs- und Privatleben</a:t>
            </a:r>
          </a:p>
          <a:p>
            <a:r>
              <a:rPr lang="de-DE" dirty="0" smtClean="0"/>
              <a:t>Entwicklung einer „Kultur des Scheiterns und Aushaltens“ mit kollegialer Unterstützung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b="1" dirty="0" smtClean="0"/>
              <a:t>Förderung einer systematischen Entwicklungssteuerung im Team durch</a:t>
            </a:r>
          </a:p>
          <a:p>
            <a:r>
              <a:rPr lang="de-DE" dirty="0" smtClean="0"/>
              <a:t>Hilfe durch gezielte Kurse (u. U. mit Hilfe des Landesprogramms)</a:t>
            </a:r>
          </a:p>
          <a:p>
            <a:r>
              <a:rPr lang="de-DE" dirty="0" smtClean="0"/>
              <a:t>schriftliche, jederzeit verfügbare Informationen (KESS liegt als Manual zur Selbstanwendung vor.)</a:t>
            </a:r>
          </a:p>
          <a:p>
            <a:pPr>
              <a:buNone/>
            </a:pPr>
            <a:endParaRPr lang="de-D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57200" y="274638"/>
            <a:ext cx="20985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KESS</a:t>
            </a:r>
            <a:endParaRPr kumimoji="0" lang="de-DE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467544" y="1268760"/>
            <a:ext cx="2736304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Selbstmanagement</a:t>
            </a:r>
            <a:endParaRPr lang="de-DE" sz="2400" dirty="0"/>
          </a:p>
        </p:txBody>
      </p:sp>
      <p:pic>
        <p:nvPicPr>
          <p:cNvPr id="6" name="Grafik 6" descr="LP-BuG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t="10426"/>
          <a:stretch>
            <a:fillRect/>
          </a:stretch>
        </p:blipFill>
        <p:spPr bwMode="auto">
          <a:xfrm>
            <a:off x="5148064" y="0"/>
            <a:ext cx="3706639" cy="186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uppieren 6"/>
          <p:cNvGrpSpPr>
            <a:grpSpLocks/>
          </p:cNvGrpSpPr>
          <p:nvPr/>
        </p:nvGrpSpPr>
        <p:grpSpPr bwMode="auto">
          <a:xfrm>
            <a:off x="1115616" y="6093296"/>
            <a:ext cx="6480720" cy="432048"/>
            <a:chOff x="554" y="15998"/>
            <a:chExt cx="8388" cy="442"/>
          </a:xfrm>
        </p:grpSpPr>
        <p:pic>
          <p:nvPicPr>
            <p:cNvPr id="8" name="Picture 2" descr="Logo des Ministeriums, Link zu: Startseite des Ministeriums für Schule und Weiterbildu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42" y="16032"/>
              <a:ext cx="1800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3" descr="Logo%20UK%20NRW%204c%201z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90" y="16099"/>
              <a:ext cx="1800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4" descr="BARMERGEK_RGB_120px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786" y="16096"/>
              <a:ext cx="900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5" descr="BKK_Logo_LV_Nordwest_klein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38" y="15998"/>
              <a:ext cx="90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6" descr="Logo AOK RH H und AOK NW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54" y="16077"/>
              <a:ext cx="1980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457200" y="274638"/>
            <a:ext cx="20985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KESS</a:t>
            </a:r>
            <a:endParaRPr kumimoji="0" lang="de-DE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755576" y="1556792"/>
            <a:ext cx="5544616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Entwicklungssteuerung: Ziele entwickeln</a:t>
            </a:r>
            <a:endParaRPr lang="de-DE" sz="2400" dirty="0"/>
          </a:p>
        </p:txBody>
      </p:sp>
      <p:pic>
        <p:nvPicPr>
          <p:cNvPr id="6" name="Grafik 6" descr="LP-BuG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t="10426"/>
          <a:stretch>
            <a:fillRect/>
          </a:stretch>
        </p:blipFill>
        <p:spPr bwMode="auto">
          <a:xfrm>
            <a:off x="5148064" y="0"/>
            <a:ext cx="3706639" cy="186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uppieren 6"/>
          <p:cNvGrpSpPr>
            <a:grpSpLocks/>
          </p:cNvGrpSpPr>
          <p:nvPr/>
        </p:nvGrpSpPr>
        <p:grpSpPr bwMode="auto">
          <a:xfrm>
            <a:off x="1115616" y="6093296"/>
            <a:ext cx="6480720" cy="432048"/>
            <a:chOff x="554" y="15998"/>
            <a:chExt cx="8388" cy="442"/>
          </a:xfrm>
        </p:grpSpPr>
        <p:pic>
          <p:nvPicPr>
            <p:cNvPr id="8" name="Picture 2" descr="Logo des Ministeriums, Link zu: Startseite des Ministeriums für Schule und Weiterbildu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42" y="16032"/>
              <a:ext cx="1800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3" descr="Logo%20UK%20NRW%204c%201z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90" y="16099"/>
              <a:ext cx="1800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4" descr="BARMERGEK_RGB_120px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786" y="16096"/>
              <a:ext cx="900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5" descr="BKK_Logo_LV_Nordwest_klein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38" y="15998"/>
              <a:ext cx="90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6" descr="Logo AOK RH H und AOK NW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54" y="16077"/>
              <a:ext cx="1980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Rechteck 12"/>
          <p:cNvSpPr/>
          <p:nvPr/>
        </p:nvSpPr>
        <p:spPr>
          <a:xfrm>
            <a:off x="683568" y="2060848"/>
            <a:ext cx="74168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 smtClean="0"/>
              <a:t>Neue Ziele im Beruf?</a:t>
            </a:r>
          </a:p>
          <a:p>
            <a:r>
              <a:rPr lang="de-DE" dirty="0" smtClean="0"/>
              <a:t> </a:t>
            </a:r>
            <a:r>
              <a:rPr lang="de-DE" dirty="0" err="1" smtClean="0"/>
              <a:t>Gelingensmomente</a:t>
            </a:r>
            <a:r>
              <a:rPr lang="de-DE" dirty="0" smtClean="0"/>
              <a:t> im Unterricht bewusst machen</a:t>
            </a:r>
          </a:p>
          <a:p>
            <a:r>
              <a:rPr lang="de-DE" dirty="0" smtClean="0"/>
              <a:t> neue Lehr-Lern-Methoden erproben</a:t>
            </a:r>
          </a:p>
          <a:p>
            <a:r>
              <a:rPr lang="de-DE" dirty="0" smtClean="0"/>
              <a:t> Kooperation zwischen Schüler/innen oder Kolleg/innen stärken</a:t>
            </a:r>
          </a:p>
          <a:p>
            <a:r>
              <a:rPr lang="de-DE" dirty="0" smtClean="0"/>
              <a:t> Gesundheitsförderung im Unterricht erproben u. v. m.</a:t>
            </a:r>
          </a:p>
          <a:p>
            <a:endParaRPr lang="de-DE" dirty="0" smtClean="0"/>
          </a:p>
          <a:p>
            <a:r>
              <a:rPr lang="de-DE" b="1" dirty="0" smtClean="0"/>
              <a:t>Neue Ziele im Privatleben?</a:t>
            </a:r>
          </a:p>
          <a:p>
            <a:r>
              <a:rPr lang="de-DE" dirty="0" smtClean="0"/>
              <a:t> mehr Erholungsphasen einlegen, bewusster „abschalten“ lernen</a:t>
            </a:r>
          </a:p>
          <a:p>
            <a:r>
              <a:rPr lang="de-DE" dirty="0" smtClean="0"/>
              <a:t> eigenes Gesundheitshandeln aktivieren u. v. m.</a:t>
            </a:r>
          </a:p>
          <a:p>
            <a:endParaRPr lang="de-DE" dirty="0" smtClean="0"/>
          </a:p>
          <a:p>
            <a:r>
              <a:rPr lang="de-DE" b="1" dirty="0" smtClean="0"/>
              <a:t>Neue, gemeinsame Ziele mit Kolleginnen und Kollegen?</a:t>
            </a:r>
          </a:p>
          <a:p>
            <a:r>
              <a:rPr lang="de-DE" dirty="0" smtClean="0"/>
              <a:t> Lehrerzimmer neu gestalten</a:t>
            </a:r>
          </a:p>
          <a:p>
            <a:r>
              <a:rPr lang="de-DE" dirty="0" smtClean="0"/>
              <a:t> Sponsoren für ein Projekt (z. B. Schultheater-AG) gewinnen</a:t>
            </a:r>
          </a:p>
          <a:p>
            <a:r>
              <a:rPr lang="de-DE" dirty="0" smtClean="0"/>
              <a:t> Kommunikationsstrukturen verbessern u. v. m.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988840"/>
            <a:ext cx="4608512" cy="4032448"/>
          </a:xfrm>
        </p:spPr>
        <p:txBody>
          <a:bodyPr>
            <a:normAutofit fontScale="70000" lnSpcReduction="20000"/>
          </a:bodyPr>
          <a:lstStyle/>
          <a:p>
            <a:r>
              <a:rPr lang="de-DE" dirty="0" smtClean="0"/>
              <a:t>Je drei Kollegen/innen aus derselben oder benachbarten Schulen bilden ein Team.</a:t>
            </a:r>
          </a:p>
          <a:p>
            <a:endParaRPr lang="de-DE" dirty="0" smtClean="0"/>
          </a:p>
          <a:p>
            <a:r>
              <a:rPr lang="de-DE" dirty="0" smtClean="0"/>
              <a:t>Das KESS-Team trifft sich regelmäßig alle zwei Wochen über vier bis sechs Monate für jeweils 90 Minuten.</a:t>
            </a:r>
          </a:p>
          <a:p>
            <a:endParaRPr lang="de-DE" dirty="0" smtClean="0"/>
          </a:p>
          <a:p>
            <a:r>
              <a:rPr lang="de-DE" u="sng" dirty="0" smtClean="0"/>
              <a:t>Jedes </a:t>
            </a:r>
            <a:r>
              <a:rPr lang="de-DE" dirty="0" smtClean="0"/>
              <a:t>Teammitglied übernimmt in </a:t>
            </a:r>
            <a:r>
              <a:rPr lang="de-DE" u="sng" dirty="0" smtClean="0"/>
              <a:t>jeder </a:t>
            </a:r>
            <a:r>
              <a:rPr lang="de-DE" dirty="0" smtClean="0"/>
              <a:t>der Teamsitzungen nacheinander </a:t>
            </a:r>
            <a:r>
              <a:rPr lang="de-DE" u="sng" dirty="0" smtClean="0"/>
              <a:t>drei </a:t>
            </a:r>
            <a:r>
              <a:rPr lang="de-DE" dirty="0" smtClean="0"/>
              <a:t>verschiedene Rollen:</a:t>
            </a:r>
          </a:p>
          <a:p>
            <a:pPr>
              <a:buNone/>
            </a:pPr>
            <a:endParaRPr lang="de-D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57200" y="274638"/>
            <a:ext cx="20985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KESS</a:t>
            </a:r>
            <a:endParaRPr kumimoji="0" lang="de-DE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539552" y="1340768"/>
            <a:ext cx="3168352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Praktische Realisation</a:t>
            </a:r>
            <a:endParaRPr lang="de-DE" sz="2400" dirty="0"/>
          </a:p>
        </p:txBody>
      </p:sp>
      <p:grpSp>
        <p:nvGrpSpPr>
          <p:cNvPr id="6" name="Gruppieren 6"/>
          <p:cNvGrpSpPr>
            <a:grpSpLocks/>
          </p:cNvGrpSpPr>
          <p:nvPr/>
        </p:nvGrpSpPr>
        <p:grpSpPr bwMode="auto">
          <a:xfrm>
            <a:off x="1115616" y="6093296"/>
            <a:ext cx="6480720" cy="432048"/>
            <a:chOff x="554" y="15998"/>
            <a:chExt cx="8388" cy="442"/>
          </a:xfrm>
        </p:grpSpPr>
        <p:pic>
          <p:nvPicPr>
            <p:cNvPr id="7" name="Picture 2" descr="Logo des Ministeriums, Link zu: Startseite des Ministeriums für Schule und Weiterbildu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142" y="16032"/>
              <a:ext cx="1800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3" descr="Logo%20UK%20NRW%204c%201z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090" y="16099"/>
              <a:ext cx="1800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4" descr="BARMERGEK_RGB_120px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786" y="16096"/>
              <a:ext cx="900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5" descr="BKK_Logo_LV_Nordwest_klein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938" y="15998"/>
              <a:ext cx="90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6" descr="Logo AOK RH H und AOK NW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54" y="16077"/>
              <a:ext cx="1980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2" name="Grafik 6" descr="LP-BuG Logo.JPG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t="10426"/>
          <a:stretch>
            <a:fillRect/>
          </a:stretch>
        </p:blipFill>
        <p:spPr bwMode="auto">
          <a:xfrm>
            <a:off x="5148064" y="0"/>
            <a:ext cx="3706639" cy="186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04048" y="2708920"/>
            <a:ext cx="3856038" cy="261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</a:pPr>
            <a:r>
              <a:rPr lang="de-DE" dirty="0" smtClean="0"/>
              <a:t>DER/DIE SELBSTENTWICKLER/IN </a:t>
            </a:r>
          </a:p>
          <a:p>
            <a:pPr>
              <a:lnSpc>
                <a:spcPct val="90000"/>
              </a:lnSpc>
              <a:buNone/>
            </a:pPr>
            <a:r>
              <a:rPr lang="de-DE" dirty="0" smtClean="0"/>
              <a:t>	hat etwa 20 Minuten Zeit, selbst gewählte Entwicklungsthemen oder auch gerade Erlebtes zu reflektieren und nächste Schritte zu planen.</a:t>
            </a:r>
          </a:p>
          <a:p>
            <a:pPr>
              <a:lnSpc>
                <a:spcPct val="90000"/>
              </a:lnSpc>
            </a:pPr>
            <a:endParaRPr lang="de-DE" dirty="0" smtClean="0"/>
          </a:p>
          <a:p>
            <a:pPr>
              <a:lnSpc>
                <a:spcPct val="90000"/>
              </a:lnSpc>
            </a:pPr>
            <a:r>
              <a:rPr lang="de-DE" dirty="0" smtClean="0"/>
              <a:t>DER/DIE KOLLEGIALE BEOBACHTER(IN) (Supervisor/in)</a:t>
            </a:r>
          </a:p>
          <a:p>
            <a:pPr>
              <a:lnSpc>
                <a:spcPct val="90000"/>
              </a:lnSpc>
              <a:buNone/>
            </a:pPr>
            <a:r>
              <a:rPr lang="de-DE" dirty="0" smtClean="0"/>
              <a:t>	registriert Bemerkenswertes zum Beratungs- und Entwicklungsprozess und achtet auf die Einhaltung vereinbarter Regeln.</a:t>
            </a:r>
          </a:p>
          <a:p>
            <a:pPr>
              <a:lnSpc>
                <a:spcPct val="90000"/>
              </a:lnSpc>
            </a:pPr>
            <a:endParaRPr lang="de-DE" dirty="0" smtClean="0"/>
          </a:p>
          <a:p>
            <a:pPr>
              <a:lnSpc>
                <a:spcPct val="90000"/>
              </a:lnSpc>
            </a:pPr>
            <a:r>
              <a:rPr lang="de-DE" dirty="0" smtClean="0"/>
              <a:t>DER/DIE GEWÄHLTE KOLLEGIALE BERATER/IN</a:t>
            </a:r>
          </a:p>
          <a:p>
            <a:pPr>
              <a:lnSpc>
                <a:spcPct val="90000"/>
              </a:lnSpc>
              <a:buNone/>
            </a:pPr>
            <a:r>
              <a:rPr lang="de-DE" dirty="0" smtClean="0"/>
              <a:t>	unterstützt die Selbstreflexion, prüft die Ziele und Planungen auf Erreichbarkeit und Nebenwirkungen und ermutigt bei Rückschlägen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57200" y="274638"/>
            <a:ext cx="20985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KESS</a:t>
            </a:r>
            <a:endParaRPr kumimoji="0" lang="de-DE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611560" y="1484784"/>
            <a:ext cx="3672408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Praxis: Rollen im Kess Team</a:t>
            </a:r>
            <a:endParaRPr lang="de-DE" sz="2400" dirty="0"/>
          </a:p>
        </p:txBody>
      </p:sp>
      <p:pic>
        <p:nvPicPr>
          <p:cNvPr id="6" name="Grafik 6" descr="LP-BuG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t="10426"/>
          <a:stretch>
            <a:fillRect/>
          </a:stretch>
        </p:blipFill>
        <p:spPr bwMode="auto">
          <a:xfrm>
            <a:off x="5148064" y="0"/>
            <a:ext cx="3706639" cy="186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uppieren 6"/>
          <p:cNvGrpSpPr>
            <a:grpSpLocks/>
          </p:cNvGrpSpPr>
          <p:nvPr/>
        </p:nvGrpSpPr>
        <p:grpSpPr bwMode="auto">
          <a:xfrm>
            <a:off x="1115616" y="6093296"/>
            <a:ext cx="6480720" cy="432048"/>
            <a:chOff x="554" y="15998"/>
            <a:chExt cx="8388" cy="442"/>
          </a:xfrm>
        </p:grpSpPr>
        <p:pic>
          <p:nvPicPr>
            <p:cNvPr id="8" name="Picture 2" descr="Logo des Ministeriums, Link zu: Startseite des Ministeriums für Schule und Weiterbildu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42" y="16032"/>
              <a:ext cx="1800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3" descr="Logo%20UK%20NRW%204c%201z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90" y="16099"/>
              <a:ext cx="1800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4" descr="BARMERGEK_RGB_120px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786" y="16096"/>
              <a:ext cx="900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5" descr="BKK_Logo_LV_Nordwest_klein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38" y="15998"/>
              <a:ext cx="90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6" descr="Logo AOK RH H und AOK NW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54" y="16077"/>
              <a:ext cx="1980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3240360" cy="1470025"/>
          </a:xfrm>
        </p:spPr>
        <p:txBody>
          <a:bodyPr>
            <a:normAutofit/>
          </a:bodyPr>
          <a:lstStyle/>
          <a:p>
            <a:r>
              <a:rPr lang="de-DE" sz="6000" dirty="0" smtClean="0"/>
              <a:t>KESS</a:t>
            </a:r>
            <a:r>
              <a:rPr lang="de-DE" dirty="0" smtClean="0"/>
              <a:t>  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39552" y="2492896"/>
            <a:ext cx="8208912" cy="2664296"/>
          </a:xfrm>
        </p:spPr>
        <p:txBody>
          <a:bodyPr>
            <a:normAutofit fontScale="25000" lnSpcReduction="20000"/>
          </a:bodyPr>
          <a:lstStyle/>
          <a:p>
            <a:pPr marL="914400" indent="-914400" algn="l">
              <a:buFont typeface="Courier New" pitchFamily="49" charset="0"/>
              <a:buChar char="o"/>
            </a:pPr>
            <a:r>
              <a:rPr lang="de-DE" sz="9600" dirty="0" smtClean="0">
                <a:solidFill>
                  <a:schemeClr val="tx1"/>
                </a:solidFill>
              </a:rPr>
              <a:t>Kess - ursprünglich ein Projekt des Niedersächsischen Landesinstituts für Schulentwicklung und Bildung (NLI) und der Universität Lüneburg zur Förderung von Motivation, Berufszufriedenheit und Gesundheit von Lehrkräften</a:t>
            </a:r>
            <a:br>
              <a:rPr lang="de-DE" sz="9600" dirty="0" smtClean="0">
                <a:solidFill>
                  <a:schemeClr val="tx1"/>
                </a:solidFill>
              </a:rPr>
            </a:br>
            <a:endParaRPr lang="de-DE" sz="9600" dirty="0" smtClean="0">
              <a:solidFill>
                <a:schemeClr val="tx1"/>
              </a:solidFill>
            </a:endParaRPr>
          </a:p>
          <a:p>
            <a:pPr marL="914400" indent="-914400" algn="l">
              <a:buFont typeface="Courier New" pitchFamily="49" charset="0"/>
              <a:buChar char="o"/>
            </a:pPr>
            <a:r>
              <a:rPr lang="de-DE" sz="9600" dirty="0" smtClean="0">
                <a:solidFill>
                  <a:schemeClr val="tx1"/>
                </a:solidFill>
              </a:rPr>
              <a:t>KESS – nun ein Projekt des Landesprogramms Bildung und Gesundheit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pic>
        <p:nvPicPr>
          <p:cNvPr id="4" name="Grafik 6" descr="LP-BuG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t="10426"/>
          <a:stretch>
            <a:fillRect/>
          </a:stretch>
        </p:blipFill>
        <p:spPr bwMode="auto">
          <a:xfrm>
            <a:off x="5148064" y="404665"/>
            <a:ext cx="3706639" cy="186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uppieren 4"/>
          <p:cNvGrpSpPr>
            <a:grpSpLocks/>
          </p:cNvGrpSpPr>
          <p:nvPr/>
        </p:nvGrpSpPr>
        <p:grpSpPr bwMode="auto">
          <a:xfrm>
            <a:off x="1115616" y="5949280"/>
            <a:ext cx="6480720" cy="432048"/>
            <a:chOff x="554" y="15998"/>
            <a:chExt cx="8388" cy="442"/>
          </a:xfrm>
        </p:grpSpPr>
        <p:pic>
          <p:nvPicPr>
            <p:cNvPr id="6" name="Picture 2" descr="Logo des Ministeriums, Link zu: Startseite des Ministeriums für Schule und Weiterbildu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42" y="16032"/>
              <a:ext cx="1800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3" descr="Logo%20UK%20NRW%204c%201z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90" y="16099"/>
              <a:ext cx="1800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4" descr="BARMERGEK_RGB_120px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786" y="16096"/>
              <a:ext cx="900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5" descr="BKK_Logo_LV_Nordwest_klein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38" y="15998"/>
              <a:ext cx="90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6" descr="Logo AOK RH H und AOK NW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54" y="16077"/>
              <a:ext cx="1980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de-DE" dirty="0" smtClean="0"/>
              <a:t>Jedes Teammitglied übernimmt in jeder der Teamsitzungen nacheinander drei verschiedene Rollen. </a:t>
            </a:r>
          </a:p>
          <a:p>
            <a:pPr>
              <a:lnSpc>
                <a:spcPct val="90000"/>
              </a:lnSpc>
              <a:buNone/>
            </a:pPr>
            <a:r>
              <a:rPr lang="de-DE" dirty="0" smtClean="0"/>
              <a:t>Durch den Rollenwechsel hat jedes Mitglied drei Lernchancen:</a:t>
            </a:r>
          </a:p>
          <a:p>
            <a:pPr>
              <a:lnSpc>
                <a:spcPct val="90000"/>
              </a:lnSpc>
            </a:pPr>
            <a:endParaRPr lang="de-DE" dirty="0" smtClean="0"/>
          </a:p>
          <a:p>
            <a:pPr>
              <a:lnSpc>
                <a:spcPct val="90000"/>
              </a:lnSpc>
            </a:pPr>
            <a:r>
              <a:rPr lang="de-DE" dirty="0" smtClean="0"/>
              <a:t>1. Der/die Selbstentwickler/in lernt, warum er/sie Ziele  erreicht bzw. nicht erreicht.</a:t>
            </a:r>
          </a:p>
          <a:p>
            <a:pPr>
              <a:lnSpc>
                <a:spcPct val="90000"/>
              </a:lnSpc>
            </a:pPr>
            <a:r>
              <a:rPr lang="de-DE" dirty="0" smtClean="0"/>
              <a:t>2. Der/die Berater/in lernt, welche günstigen oder ungünstigen Strategien „sein“/“ihre“ Selbstentwickler/in anwendet oder nicht akzeptiert.</a:t>
            </a:r>
          </a:p>
          <a:p>
            <a:pPr>
              <a:lnSpc>
                <a:spcPct val="90000"/>
              </a:lnSpc>
            </a:pPr>
            <a:r>
              <a:rPr lang="de-DE" dirty="0" smtClean="0"/>
              <a:t>3. Der/die Beobachter/in (Supervisor/in) lernt darüber hinaus, welche Beratungsstrategien bei wem auf fruchtbaren (oder eben unfruchtbaren) Boden fallen.</a:t>
            </a:r>
          </a:p>
          <a:p>
            <a:pPr>
              <a:lnSpc>
                <a:spcPct val="90000"/>
              </a:lnSpc>
            </a:pPr>
            <a:endParaRPr lang="de-DE" dirty="0" smtClean="0"/>
          </a:p>
          <a:p>
            <a:pPr>
              <a:lnSpc>
                <a:spcPct val="90000"/>
              </a:lnSpc>
              <a:buNone/>
            </a:pPr>
            <a:r>
              <a:rPr lang="de-DE" i="1" dirty="0" smtClean="0"/>
              <a:t>Der Kopf ist rund, damit das Denken die Richtung wechseln kann!</a:t>
            </a:r>
          </a:p>
          <a:p>
            <a:pPr>
              <a:buNone/>
            </a:pPr>
            <a:endParaRPr lang="de-D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57200" y="274638"/>
            <a:ext cx="20985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KESS</a:t>
            </a:r>
            <a:endParaRPr kumimoji="0" lang="de-DE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467544" y="1268760"/>
            <a:ext cx="3888432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Praxis: Rollen und Chancen</a:t>
            </a:r>
            <a:endParaRPr lang="de-DE" sz="2400" dirty="0"/>
          </a:p>
        </p:txBody>
      </p:sp>
      <p:pic>
        <p:nvPicPr>
          <p:cNvPr id="6" name="Grafik 6" descr="LP-BuG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t="10426"/>
          <a:stretch>
            <a:fillRect/>
          </a:stretch>
        </p:blipFill>
        <p:spPr bwMode="auto">
          <a:xfrm>
            <a:off x="5148064" y="0"/>
            <a:ext cx="3706639" cy="186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Gruppieren 6"/>
          <p:cNvGrpSpPr>
            <a:grpSpLocks/>
          </p:cNvGrpSpPr>
          <p:nvPr/>
        </p:nvGrpSpPr>
        <p:grpSpPr bwMode="auto">
          <a:xfrm>
            <a:off x="1115616" y="6093296"/>
            <a:ext cx="6480720" cy="432048"/>
            <a:chOff x="554" y="15998"/>
            <a:chExt cx="8388" cy="442"/>
          </a:xfrm>
        </p:grpSpPr>
        <p:pic>
          <p:nvPicPr>
            <p:cNvPr id="9" name="Picture 2" descr="Logo des Ministeriums, Link zu: Startseite des Ministeriums für Schule und Weiterbildu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42" y="16032"/>
              <a:ext cx="1800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3" descr="Logo%20UK%20NRW%204c%201z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90" y="16099"/>
              <a:ext cx="1800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4" descr="BARMERGEK_RGB_120px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786" y="16096"/>
              <a:ext cx="900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5" descr="BKK_Logo_LV_Nordwest_klein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38" y="15998"/>
              <a:ext cx="90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6" descr="Logo AOK RH H und AOK NW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54" y="16077"/>
              <a:ext cx="1980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46449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de-DE" sz="3800" dirty="0" smtClean="0"/>
              <a:t>Die Selbstentwicklerin / der Selbstentwickler soll:</a:t>
            </a:r>
          </a:p>
          <a:p>
            <a:r>
              <a:rPr lang="de-DE" sz="3800" dirty="0" smtClean="0"/>
              <a:t> ein persönliches Veränderungsziel auswählen und in kleinen Schritten erreichen (privat oder beruflich)</a:t>
            </a:r>
          </a:p>
          <a:p>
            <a:r>
              <a:rPr lang="de-DE" sz="3800" dirty="0" smtClean="0"/>
              <a:t> offen über den Veränderungswunsch und mögliche Probleme sprechen</a:t>
            </a:r>
          </a:p>
          <a:p>
            <a:r>
              <a:rPr lang="de-DE" sz="3800" dirty="0" smtClean="0"/>
              <a:t> die eigenen Erfahrungen reflektieren und Veränderungsschritte planen</a:t>
            </a:r>
          </a:p>
          <a:p>
            <a:r>
              <a:rPr lang="de-DE" sz="3800" dirty="0" smtClean="0"/>
              <a:t> andere Sichtweisen durchdenken, die eigene Wertorientierung hinterfragen</a:t>
            </a:r>
          </a:p>
          <a:p>
            <a:r>
              <a:rPr lang="de-DE" sz="3800" dirty="0" smtClean="0"/>
              <a:t> Nichtveränderbares als gegeben hinnehmen, Überforderungen vermeiden</a:t>
            </a:r>
          </a:p>
          <a:p>
            <a:r>
              <a:rPr lang="de-DE" sz="3800" dirty="0" smtClean="0"/>
              <a:t> emotionale Unterstützung suchen</a:t>
            </a:r>
          </a:p>
          <a:p>
            <a:pPr>
              <a:buNone/>
            </a:pPr>
            <a:r>
              <a:rPr lang="de-DE" sz="3800" i="1" dirty="0" smtClean="0"/>
              <a:t/>
            </a:r>
            <a:br>
              <a:rPr lang="de-DE" sz="3800" i="1" dirty="0" smtClean="0"/>
            </a:br>
            <a:r>
              <a:rPr lang="de-DE" sz="3800" i="1" dirty="0" smtClean="0"/>
              <a:t>Solltest du die Welt in Ordnung bringen, bei wem wolltest du beginnen, bei dir selbst oder bei Anderen? (Solschenizyn)</a:t>
            </a:r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57200" y="274638"/>
            <a:ext cx="20985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KESS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539552" y="1340768"/>
            <a:ext cx="3312368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 Praxis: Selbstentwickler</a:t>
            </a:r>
            <a:endParaRPr lang="de-DE" sz="2400" dirty="0"/>
          </a:p>
        </p:txBody>
      </p:sp>
      <p:pic>
        <p:nvPicPr>
          <p:cNvPr id="6" name="Grafik 6" descr="LP-BuG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t="10426"/>
          <a:stretch>
            <a:fillRect/>
          </a:stretch>
        </p:blipFill>
        <p:spPr bwMode="auto">
          <a:xfrm>
            <a:off x="5437361" y="0"/>
            <a:ext cx="3706639" cy="186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uppieren 6"/>
          <p:cNvGrpSpPr>
            <a:grpSpLocks/>
          </p:cNvGrpSpPr>
          <p:nvPr/>
        </p:nvGrpSpPr>
        <p:grpSpPr bwMode="auto">
          <a:xfrm>
            <a:off x="1115616" y="6093296"/>
            <a:ext cx="6480720" cy="432048"/>
            <a:chOff x="554" y="15998"/>
            <a:chExt cx="8388" cy="442"/>
          </a:xfrm>
        </p:grpSpPr>
        <p:pic>
          <p:nvPicPr>
            <p:cNvPr id="8" name="Picture 2" descr="Logo des Ministeriums, Link zu: Startseite des Ministeriums für Schule und Weiterbildu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42" y="16032"/>
              <a:ext cx="1800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3" descr="Logo%20UK%20NRW%204c%201z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90" y="16099"/>
              <a:ext cx="1800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4" descr="BARMERGEK_RGB_120px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786" y="16096"/>
              <a:ext cx="900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5" descr="BKK_Logo_LV_Nordwest_klein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38" y="15998"/>
              <a:ext cx="90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6" descr="Logo AOK RH H und AOK NW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54" y="16077"/>
              <a:ext cx="1980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de-DE" dirty="0" smtClean="0"/>
              <a:t>Die Beraterin / der Berater soll</a:t>
            </a:r>
          </a:p>
          <a:p>
            <a:endParaRPr lang="de-DE" dirty="0" smtClean="0"/>
          </a:p>
          <a:p>
            <a:r>
              <a:rPr lang="de-DE" dirty="0" smtClean="0"/>
              <a:t> dem/der Selbstentwickler/in bei der Reflexion durch aktives Zuhören helfen</a:t>
            </a:r>
          </a:p>
          <a:p>
            <a:r>
              <a:rPr lang="de-DE" dirty="0" smtClean="0"/>
              <a:t> andere Sichtweisen und Erklärungen ermöglichen (Distanzierung)</a:t>
            </a:r>
          </a:p>
          <a:p>
            <a:r>
              <a:rPr lang="de-DE" dirty="0" smtClean="0"/>
              <a:t> emotionale Unterstützung geben (Mitfühlen)</a:t>
            </a:r>
          </a:p>
          <a:p>
            <a:r>
              <a:rPr lang="de-DE" dirty="0" smtClean="0"/>
              <a:t> auf Unterforderung / Überforderung achten</a:t>
            </a:r>
          </a:p>
          <a:p>
            <a:r>
              <a:rPr lang="de-DE" dirty="0" smtClean="0"/>
              <a:t> prüfen, ob erreichbare Ziele und Einzelschritte definiert sind</a:t>
            </a:r>
          </a:p>
          <a:p>
            <a:r>
              <a:rPr lang="de-DE" dirty="0" smtClean="0"/>
              <a:t> bei Rückschritten ermutigen</a:t>
            </a:r>
          </a:p>
          <a:p>
            <a:endParaRPr lang="de-D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57200" y="274638"/>
            <a:ext cx="20985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KESS</a:t>
            </a:r>
            <a:endParaRPr kumimoji="0" lang="de-DE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467544" y="1268760"/>
            <a:ext cx="2160240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Praxis: Berater</a:t>
            </a:r>
            <a:endParaRPr lang="de-DE" sz="2400" dirty="0"/>
          </a:p>
        </p:txBody>
      </p:sp>
      <p:pic>
        <p:nvPicPr>
          <p:cNvPr id="6" name="Grafik 6" descr="LP-BuG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t="10426"/>
          <a:stretch>
            <a:fillRect/>
          </a:stretch>
        </p:blipFill>
        <p:spPr bwMode="auto">
          <a:xfrm>
            <a:off x="5148064" y="0"/>
            <a:ext cx="3706639" cy="186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uppieren 6"/>
          <p:cNvGrpSpPr>
            <a:grpSpLocks/>
          </p:cNvGrpSpPr>
          <p:nvPr/>
        </p:nvGrpSpPr>
        <p:grpSpPr bwMode="auto">
          <a:xfrm>
            <a:off x="1115616" y="6093296"/>
            <a:ext cx="6480720" cy="432048"/>
            <a:chOff x="554" y="15998"/>
            <a:chExt cx="8388" cy="442"/>
          </a:xfrm>
        </p:grpSpPr>
        <p:pic>
          <p:nvPicPr>
            <p:cNvPr id="8" name="Picture 2" descr="Logo des Ministeriums, Link zu: Startseite des Ministeriums für Schule und Weiterbildu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42" y="16032"/>
              <a:ext cx="1800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3" descr="Logo%20UK%20NRW%204c%201z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90" y="16099"/>
              <a:ext cx="1800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4" descr="BARMERGEK_RGB_120px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786" y="16096"/>
              <a:ext cx="900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5" descr="BKK_Logo_LV_Nordwest_klein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38" y="15998"/>
              <a:ext cx="90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6" descr="Logo AOK RH H und AOK NW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54" y="16077"/>
              <a:ext cx="1980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de-DE" dirty="0" smtClean="0"/>
              <a:t>Der Beobachter / die Beobachterin (Supervisor) soll:</a:t>
            </a:r>
          </a:p>
          <a:p>
            <a:r>
              <a:rPr lang="de-DE" dirty="0" smtClean="0"/>
              <a:t>die Beratungssituation aus der Sicht des „Adlers“ (Metaposition) beobachten</a:t>
            </a:r>
          </a:p>
          <a:p>
            <a:r>
              <a:rPr lang="de-DE" dirty="0" smtClean="0"/>
              <a:t>die Interaktionen auf günstige und ungünstige Bedingungen überprüfen</a:t>
            </a:r>
          </a:p>
          <a:p>
            <a:r>
              <a:rPr lang="de-DE" dirty="0" smtClean="0"/>
              <a:t>„Kaffeeklatschatmosphäre“, Konkurrenzverhalten und Rechtfertigungsdruck unterbinden</a:t>
            </a:r>
          </a:p>
          <a:p>
            <a:r>
              <a:rPr lang="de-DE" dirty="0" smtClean="0"/>
              <a:t>W-Fragen, „Straßensperren“ und das Aufdrängen von Lösungen verhindern</a:t>
            </a:r>
          </a:p>
          <a:p>
            <a:r>
              <a:rPr lang="de-DE" dirty="0" smtClean="0"/>
              <a:t>am Schluss den Beratungsprozess durch ein Feedback fördern</a:t>
            </a:r>
          </a:p>
          <a:p>
            <a:r>
              <a:rPr lang="de-DE" dirty="0" smtClean="0"/>
              <a:t>das Gesprächsverhalten und die Beiträge würdigen</a:t>
            </a:r>
          </a:p>
          <a:p>
            <a:endParaRPr lang="de-DE" dirty="0" smtClean="0"/>
          </a:p>
          <a:p>
            <a:pPr>
              <a:buNone/>
            </a:pPr>
            <a:r>
              <a:rPr lang="de-DE" i="1" dirty="0" smtClean="0"/>
              <a:t>Ratschläge sind auch Schläge!</a:t>
            </a:r>
          </a:p>
          <a:p>
            <a:endParaRPr lang="de-D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57200" y="274638"/>
            <a:ext cx="20985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KESS</a:t>
            </a:r>
            <a:endParaRPr kumimoji="0" lang="de-DE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395536" y="1340768"/>
            <a:ext cx="2952328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Praxis: Beobachter</a:t>
            </a:r>
            <a:endParaRPr lang="de-DE" sz="2400" dirty="0"/>
          </a:p>
        </p:txBody>
      </p:sp>
      <p:pic>
        <p:nvPicPr>
          <p:cNvPr id="6" name="Grafik 6" descr="LP-BuG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t="10426"/>
          <a:stretch>
            <a:fillRect/>
          </a:stretch>
        </p:blipFill>
        <p:spPr bwMode="auto">
          <a:xfrm>
            <a:off x="5148064" y="0"/>
            <a:ext cx="3706639" cy="186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uppieren 6"/>
          <p:cNvGrpSpPr>
            <a:grpSpLocks/>
          </p:cNvGrpSpPr>
          <p:nvPr/>
        </p:nvGrpSpPr>
        <p:grpSpPr bwMode="auto">
          <a:xfrm>
            <a:off x="1115616" y="6093296"/>
            <a:ext cx="6480720" cy="432048"/>
            <a:chOff x="554" y="15998"/>
            <a:chExt cx="8388" cy="442"/>
          </a:xfrm>
        </p:grpSpPr>
        <p:pic>
          <p:nvPicPr>
            <p:cNvPr id="8" name="Picture 2" descr="Logo des Ministeriums, Link zu: Startseite des Ministeriums für Schule und Weiterbildu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42" y="16032"/>
              <a:ext cx="1800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3" descr="Logo%20UK%20NRW%204c%201z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90" y="16099"/>
              <a:ext cx="1800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4" descr="BARMERGEK_RGB_120px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786" y="16096"/>
              <a:ext cx="900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5" descr="BKK_Logo_LV_Nordwest_klein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38" y="15998"/>
              <a:ext cx="90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6" descr="Logo AOK RH H und AOK NW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54" y="16077"/>
              <a:ext cx="1980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2060849"/>
            <a:ext cx="8229600" cy="381642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de-DE" b="1" dirty="0" smtClean="0"/>
              <a:t>TZI - Regeln beachten</a:t>
            </a:r>
          </a:p>
          <a:p>
            <a:r>
              <a:rPr lang="de-DE" dirty="0" smtClean="0"/>
              <a:t>Vertraulichkeit</a:t>
            </a:r>
          </a:p>
          <a:p>
            <a:r>
              <a:rPr lang="de-DE" dirty="0" smtClean="0"/>
              <a:t>Jede/r ist für sich selbst verantwortlich</a:t>
            </a:r>
          </a:p>
          <a:p>
            <a:r>
              <a:rPr lang="de-DE" dirty="0" smtClean="0"/>
              <a:t>Keine/r muss begründen, wenn er/sie etwas nicht will</a:t>
            </a:r>
          </a:p>
          <a:p>
            <a:r>
              <a:rPr lang="de-DE" dirty="0" smtClean="0"/>
              <a:t>Jede/r kann soviel von sich einbringen, wie er/sie möchte</a:t>
            </a:r>
          </a:p>
          <a:p>
            <a:r>
              <a:rPr lang="de-DE" dirty="0" smtClean="0"/>
              <a:t>Keine/r bewertet die Aussagen eine/s/r 	anderen</a:t>
            </a:r>
          </a:p>
          <a:p>
            <a:r>
              <a:rPr lang="de-DE" dirty="0" err="1" smtClean="0"/>
              <a:t>Empathiefähigkeit</a:t>
            </a:r>
            <a:r>
              <a:rPr lang="de-DE" dirty="0" smtClean="0"/>
              <a:t> ist gefordert</a:t>
            </a:r>
          </a:p>
          <a:p>
            <a:endParaRPr lang="de-D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57200" y="274638"/>
            <a:ext cx="20985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KESS</a:t>
            </a:r>
            <a:endParaRPr kumimoji="0" lang="de-DE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467544" y="1268760"/>
            <a:ext cx="3168352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Praxis: Regeln für KESS</a:t>
            </a:r>
            <a:endParaRPr lang="de-DE" sz="2400" dirty="0"/>
          </a:p>
        </p:txBody>
      </p:sp>
      <p:pic>
        <p:nvPicPr>
          <p:cNvPr id="6" name="Grafik 6" descr="LP-BuG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t="10426"/>
          <a:stretch>
            <a:fillRect/>
          </a:stretch>
        </p:blipFill>
        <p:spPr bwMode="auto">
          <a:xfrm>
            <a:off x="5148064" y="0"/>
            <a:ext cx="3706639" cy="186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uppieren 6"/>
          <p:cNvGrpSpPr>
            <a:grpSpLocks/>
          </p:cNvGrpSpPr>
          <p:nvPr/>
        </p:nvGrpSpPr>
        <p:grpSpPr bwMode="auto">
          <a:xfrm>
            <a:off x="1115616" y="6093296"/>
            <a:ext cx="6480720" cy="432048"/>
            <a:chOff x="554" y="15998"/>
            <a:chExt cx="8388" cy="442"/>
          </a:xfrm>
        </p:grpSpPr>
        <p:pic>
          <p:nvPicPr>
            <p:cNvPr id="8" name="Picture 2" descr="Logo des Ministeriums, Link zu: Startseite des Ministeriums für Schule und Weiterbildu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42" y="16032"/>
              <a:ext cx="1800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3" descr="Logo%20UK%20NRW%204c%201z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90" y="16099"/>
              <a:ext cx="1800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4" descr="BARMERGEK_RGB_120px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786" y="16096"/>
              <a:ext cx="900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5" descr="BKK_Logo_LV_Nordwest_klein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38" y="15998"/>
              <a:ext cx="90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6" descr="Logo AOK RH H und AOK NW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54" y="16077"/>
              <a:ext cx="1980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89654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</a:pPr>
            <a:r>
              <a:rPr lang="de-DE" dirty="0" smtClean="0"/>
              <a:t>Die Teamsitzung sollte ca. 90 Minuten dauern.</a:t>
            </a:r>
          </a:p>
          <a:p>
            <a:pPr>
              <a:lnSpc>
                <a:spcPct val="90000"/>
              </a:lnSpc>
              <a:buNone/>
            </a:pPr>
            <a:r>
              <a:rPr lang="de-DE" b="1" dirty="0" smtClean="0"/>
              <a:t>1. Anfangsblitzlicht</a:t>
            </a:r>
          </a:p>
          <a:p>
            <a:pPr>
              <a:lnSpc>
                <a:spcPct val="90000"/>
              </a:lnSpc>
            </a:pPr>
            <a:r>
              <a:rPr lang="de-DE" dirty="0" smtClean="0"/>
              <a:t>Wie geht es mir ?</a:t>
            </a:r>
          </a:p>
          <a:p>
            <a:pPr>
              <a:lnSpc>
                <a:spcPct val="90000"/>
              </a:lnSpc>
            </a:pPr>
            <a:r>
              <a:rPr lang="de-DE" dirty="0" smtClean="0"/>
              <a:t>Will ich jetzt für mich selbst und die anderen arbeiten ?</a:t>
            </a:r>
          </a:p>
          <a:p>
            <a:pPr>
              <a:lnSpc>
                <a:spcPct val="90000"/>
              </a:lnSpc>
              <a:buNone/>
            </a:pPr>
            <a:r>
              <a:rPr lang="de-DE" b="1" dirty="0" smtClean="0"/>
              <a:t>2a.</a:t>
            </a:r>
            <a:r>
              <a:rPr lang="de-DE" b="1" i="1" dirty="0" smtClean="0"/>
              <a:t> </a:t>
            </a:r>
            <a:r>
              <a:rPr lang="de-DE" b="1" dirty="0" smtClean="0"/>
              <a:t>Runde A für Selbstentwickler A</a:t>
            </a:r>
            <a:r>
              <a:rPr lang="de-DE" b="1" i="1" dirty="0" smtClean="0"/>
              <a:t>, </a:t>
            </a:r>
            <a:r>
              <a:rPr lang="de-DE" dirty="0" smtClean="0"/>
              <a:t>die beiden Übrigen übernehmen die Zuhörerrolle und die Beobachterrolle.</a:t>
            </a:r>
          </a:p>
          <a:p>
            <a:pPr>
              <a:lnSpc>
                <a:spcPct val="90000"/>
              </a:lnSpc>
            </a:pPr>
            <a:r>
              <a:rPr lang="de-DE" dirty="0" smtClean="0"/>
              <a:t>Der/Die Selbstentwickler/in berichtet 20 Minuten, B berät und C beobachtet.</a:t>
            </a:r>
          </a:p>
          <a:p>
            <a:pPr>
              <a:lnSpc>
                <a:spcPct val="90000"/>
              </a:lnSpc>
            </a:pPr>
            <a:r>
              <a:rPr lang="de-DE" dirty="0" smtClean="0"/>
              <a:t>Im Anschluss daran findet eine Metakommunikation für 10 Minuten statt, die der/die Bobachter/in moderiert und dabei folgende Fragen klärt:</a:t>
            </a:r>
          </a:p>
          <a:p>
            <a:pPr>
              <a:lnSpc>
                <a:spcPct val="90000"/>
              </a:lnSpc>
              <a:buNone/>
            </a:pPr>
            <a:r>
              <a:rPr lang="de-DE" dirty="0" smtClean="0"/>
              <a:t>	· Was fiel dem/der Beobachter/in an dem/der Selbstentwickler/in und 	Berater/in Positives und Negatives auf ?</a:t>
            </a:r>
          </a:p>
          <a:p>
            <a:pPr>
              <a:lnSpc>
                <a:spcPct val="90000"/>
              </a:lnSpc>
              <a:buNone/>
            </a:pPr>
            <a:r>
              <a:rPr lang="de-DE" dirty="0" smtClean="0"/>
              <a:t> 	· Wie haben die anderen das erlebt ?</a:t>
            </a:r>
          </a:p>
          <a:p>
            <a:pPr>
              <a:lnSpc>
                <a:spcPct val="90000"/>
              </a:lnSpc>
              <a:buNone/>
            </a:pPr>
            <a:r>
              <a:rPr lang="de-DE" dirty="0" smtClean="0"/>
              <a:t>	· Welche Konsequenzen wollen die Beteiligten für die nächste Runde 	ziehen ?</a:t>
            </a:r>
          </a:p>
          <a:p>
            <a:endParaRPr lang="de-D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57200" y="274638"/>
            <a:ext cx="20985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KESS</a:t>
            </a:r>
            <a:endParaRPr kumimoji="0" lang="de-DE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467544" y="1196752"/>
            <a:ext cx="4752528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Praxis: Ablauf einer KESS-Sitzung (1)</a:t>
            </a:r>
            <a:endParaRPr lang="de-DE" sz="2400" dirty="0"/>
          </a:p>
        </p:txBody>
      </p:sp>
      <p:grpSp>
        <p:nvGrpSpPr>
          <p:cNvPr id="6" name="Gruppieren 6"/>
          <p:cNvGrpSpPr>
            <a:grpSpLocks/>
          </p:cNvGrpSpPr>
          <p:nvPr/>
        </p:nvGrpSpPr>
        <p:grpSpPr bwMode="auto">
          <a:xfrm>
            <a:off x="1115616" y="6093296"/>
            <a:ext cx="6480720" cy="432048"/>
            <a:chOff x="554" y="15998"/>
            <a:chExt cx="8388" cy="442"/>
          </a:xfrm>
        </p:grpSpPr>
        <p:pic>
          <p:nvPicPr>
            <p:cNvPr id="7" name="Picture 2" descr="Logo des Ministeriums, Link zu: Startseite des Ministeriums für Schule und Weiterbildu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142" y="16032"/>
              <a:ext cx="1800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3" descr="Logo%20UK%20NRW%204c%201z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090" y="16099"/>
              <a:ext cx="1800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4" descr="BARMERGEK_RGB_120px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786" y="16096"/>
              <a:ext cx="900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5" descr="BKK_Logo_LV_Nordwest_klein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938" y="15998"/>
              <a:ext cx="90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6" descr="Logo AOK RH H und AOK NW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54" y="16077"/>
              <a:ext cx="1980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2" name="Grafik 6" descr="LP-BuG Logo.JPG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t="10426"/>
          <a:stretch>
            <a:fillRect/>
          </a:stretch>
        </p:blipFill>
        <p:spPr bwMode="auto">
          <a:xfrm>
            <a:off x="5148064" y="0"/>
            <a:ext cx="3706639" cy="186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de-DE" b="1" dirty="0" smtClean="0"/>
              <a:t>2b. Runde B. für Selbstentwickler B, </a:t>
            </a:r>
            <a:r>
              <a:rPr lang="de-DE" dirty="0" smtClean="0"/>
              <a:t>die beiden Übrigen übernehmen die Zuhörerrolle und die Beobachterrolle.</a:t>
            </a:r>
          </a:p>
          <a:p>
            <a:pPr>
              <a:lnSpc>
                <a:spcPct val="90000"/>
              </a:lnSpc>
            </a:pPr>
            <a:r>
              <a:rPr lang="de-DE" dirty="0" smtClean="0"/>
              <a:t>Die Teamsitzung folgt dem gleichen Ablauf, nur mit Verbesserungen und gewechselten Rollen.</a:t>
            </a:r>
          </a:p>
          <a:p>
            <a:pPr>
              <a:lnSpc>
                <a:spcPct val="90000"/>
              </a:lnSpc>
            </a:pPr>
            <a:r>
              <a:rPr lang="de-DE" dirty="0" smtClean="0"/>
              <a:t>Der/Die Beobachter/in achtet auf die Zeiteinteilung, erörtert die oben erwähnten Fragen im Rahmen der Metakommunikation und achtet auf die Umsetzung der ersten Verbesserungsvorschläge.</a:t>
            </a:r>
          </a:p>
          <a:p>
            <a:pPr>
              <a:lnSpc>
                <a:spcPct val="90000"/>
              </a:lnSpc>
              <a:buNone/>
            </a:pPr>
            <a:r>
              <a:rPr lang="de-DE" b="1" dirty="0" smtClean="0"/>
              <a:t>2c. Runde C  für Selbstentwickler C, </a:t>
            </a:r>
            <a:r>
              <a:rPr lang="de-DE" dirty="0" smtClean="0"/>
              <a:t>die beiden Übrigen übernehmen die Zuhörerrolle und die Beobachterrolle (wie oben)</a:t>
            </a:r>
          </a:p>
          <a:p>
            <a:pPr>
              <a:lnSpc>
                <a:spcPct val="90000"/>
              </a:lnSpc>
              <a:buNone/>
            </a:pPr>
            <a:r>
              <a:rPr lang="de-DE" b="1" dirty="0" smtClean="0"/>
              <a:t>3. Abschlussblitzlicht</a:t>
            </a:r>
            <a:endParaRPr lang="de-DE" dirty="0" smtClean="0"/>
          </a:p>
          <a:p>
            <a:pPr>
              <a:lnSpc>
                <a:spcPct val="90000"/>
              </a:lnSpc>
            </a:pPr>
            <a:r>
              <a:rPr lang="de-DE" dirty="0" smtClean="0"/>
              <a:t>Was war gut? Was möchte ich selbst anders machen ? Was wünsche ich mir von meinem Team (konstruktive Kritik!)?</a:t>
            </a:r>
          </a:p>
          <a:p>
            <a:pPr>
              <a:lnSpc>
                <a:spcPct val="90000"/>
              </a:lnSpc>
            </a:pPr>
            <a:r>
              <a:rPr lang="de-DE" dirty="0" smtClean="0"/>
              <a:t>Die wichtigsten Verbesserungsideen aus allen drei Durchgängen notieren und zu Beginn der nächsten Sitzung erinnern.</a:t>
            </a:r>
          </a:p>
          <a:p>
            <a:pPr>
              <a:lnSpc>
                <a:spcPct val="90000"/>
              </a:lnSpc>
            </a:pPr>
            <a:r>
              <a:rPr lang="de-DE" dirty="0" smtClean="0"/>
              <a:t>Beim nächsten Mal beginnt die Reihenfolge anders, so dass jede/r mal am Anfang genügend Zeit für sich hat.</a:t>
            </a:r>
          </a:p>
          <a:p>
            <a:endParaRPr lang="de-D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57200" y="274638"/>
            <a:ext cx="20985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KESS</a:t>
            </a:r>
            <a:endParaRPr kumimoji="0" lang="de-DE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467544" y="1196752"/>
            <a:ext cx="4824536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Praxis: Ablauf einer KESS-Sitzung (2)</a:t>
            </a:r>
            <a:endParaRPr lang="de-DE" sz="2400" dirty="0"/>
          </a:p>
        </p:txBody>
      </p:sp>
      <p:pic>
        <p:nvPicPr>
          <p:cNvPr id="6" name="Grafik 6" descr="LP-BuG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t="10426"/>
          <a:stretch>
            <a:fillRect/>
          </a:stretch>
        </p:blipFill>
        <p:spPr bwMode="auto">
          <a:xfrm>
            <a:off x="5148064" y="0"/>
            <a:ext cx="3706639" cy="186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uppieren 6"/>
          <p:cNvGrpSpPr>
            <a:grpSpLocks/>
          </p:cNvGrpSpPr>
          <p:nvPr/>
        </p:nvGrpSpPr>
        <p:grpSpPr bwMode="auto">
          <a:xfrm>
            <a:off x="1115616" y="6093296"/>
            <a:ext cx="6480720" cy="432048"/>
            <a:chOff x="554" y="15998"/>
            <a:chExt cx="8388" cy="442"/>
          </a:xfrm>
        </p:grpSpPr>
        <p:pic>
          <p:nvPicPr>
            <p:cNvPr id="8" name="Picture 2" descr="Logo des Ministeriums, Link zu: Startseite des Ministeriums für Schule und Weiterbildu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42" y="16032"/>
              <a:ext cx="1800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3" descr="Logo%20UK%20NRW%204c%201z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90" y="16099"/>
              <a:ext cx="1800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4" descr="BARMERGEK_RGB_120px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786" y="16096"/>
              <a:ext cx="900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5" descr="BKK_Logo_LV_Nordwest_klein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38" y="15998"/>
              <a:ext cx="90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6" descr="Logo AOK RH H und AOK NW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54" y="16077"/>
              <a:ext cx="1980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2952328"/>
          </a:xfrm>
        </p:spPr>
        <p:txBody>
          <a:bodyPr>
            <a:normAutofit fontScale="77500" lnSpcReduction="20000"/>
          </a:bodyPr>
          <a:lstStyle/>
          <a:p>
            <a:r>
              <a:rPr lang="de-DE" dirty="0" smtClean="0"/>
              <a:t>kollegiale Selbst-Evaluation der pädagogischen Arbeit</a:t>
            </a:r>
          </a:p>
          <a:p>
            <a:r>
              <a:rPr lang="de-DE" dirty="0" smtClean="0"/>
              <a:t>Perspektivenwechsel durch andere Teammitglieder (zur Vorbeugung von Betriebsblindheit)</a:t>
            </a:r>
          </a:p>
          <a:p>
            <a:r>
              <a:rPr lang="de-DE" dirty="0" smtClean="0"/>
              <a:t>konstruktives Feedback geben lernen und empfangen können</a:t>
            </a:r>
          </a:p>
          <a:p>
            <a:r>
              <a:rPr lang="de-DE" dirty="0" smtClean="0"/>
              <a:t>kollegiale Unterstützung und positives Beziehungsmanagement (zur Förderung von Lernprozessen und zur Stressreduktion)</a:t>
            </a:r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57200" y="274638"/>
            <a:ext cx="20985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KESS</a:t>
            </a:r>
            <a:endParaRPr kumimoji="0" lang="de-DE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467544" y="1268760"/>
            <a:ext cx="3888432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Ziele der KESS-Teamarbeit</a:t>
            </a:r>
            <a:endParaRPr lang="de-DE" sz="2400" dirty="0"/>
          </a:p>
        </p:txBody>
      </p:sp>
      <p:pic>
        <p:nvPicPr>
          <p:cNvPr id="6" name="Grafik 6" descr="LP-BuG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t="10426"/>
          <a:stretch>
            <a:fillRect/>
          </a:stretch>
        </p:blipFill>
        <p:spPr bwMode="auto">
          <a:xfrm>
            <a:off x="5148064" y="0"/>
            <a:ext cx="3706639" cy="186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Gruppieren 6"/>
          <p:cNvGrpSpPr>
            <a:grpSpLocks/>
          </p:cNvGrpSpPr>
          <p:nvPr/>
        </p:nvGrpSpPr>
        <p:grpSpPr bwMode="auto">
          <a:xfrm>
            <a:off x="1115616" y="6093296"/>
            <a:ext cx="6480720" cy="432048"/>
            <a:chOff x="554" y="15998"/>
            <a:chExt cx="8388" cy="442"/>
          </a:xfrm>
        </p:grpSpPr>
        <p:pic>
          <p:nvPicPr>
            <p:cNvPr id="9" name="Picture 2" descr="Logo des Ministeriums, Link zu: Startseite des Ministeriums für Schule und Weiterbildu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42" y="16032"/>
              <a:ext cx="1800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3" descr="Logo%20UK%20NRW%204c%201z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90" y="16099"/>
              <a:ext cx="1800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4" descr="BARMERGEK_RGB_120px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786" y="16096"/>
              <a:ext cx="900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5" descr="BKK_Logo_LV_Nordwest_klein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38" y="15998"/>
              <a:ext cx="90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6" descr="Logo AOK RH H und AOK NW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54" y="16077"/>
              <a:ext cx="1980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4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55576" y="4581128"/>
            <a:ext cx="2952328" cy="1598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635896" y="4797152"/>
            <a:ext cx="5508104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000" i="1" dirty="0"/>
              <a:t>Das Hauptproblem vieler Menschen liegt in der Art,</a:t>
            </a:r>
          </a:p>
          <a:p>
            <a:pPr>
              <a:spcBef>
                <a:spcPct val="50000"/>
              </a:spcBef>
            </a:pPr>
            <a:r>
              <a:rPr lang="de-DE" sz="2000" i="1" dirty="0"/>
              <a:t>wie sie bisher ihre Probleme zu bewältigen versuchen</a:t>
            </a:r>
            <a:r>
              <a:rPr lang="de-DE" sz="1600" i="1" dirty="0"/>
              <a:t>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85000" lnSpcReduction="10000"/>
          </a:bodyPr>
          <a:lstStyle/>
          <a:p>
            <a:r>
              <a:rPr lang="de-DE" dirty="0" smtClean="0"/>
              <a:t>Wer Entwicklung ohne eigenes Umdenken fordert.</a:t>
            </a:r>
          </a:p>
          <a:p>
            <a:r>
              <a:rPr lang="de-DE" dirty="0" smtClean="0"/>
              <a:t>Wer zunächst auf strukturelle Verbesserungen wartet.</a:t>
            </a:r>
          </a:p>
          <a:p>
            <a:r>
              <a:rPr lang="de-DE" dirty="0" smtClean="0"/>
              <a:t>Wer glaubt, dass alles ohnehin keinen Zweck hat und es gehe nur: „Alles oder gar nichts!“</a:t>
            </a:r>
          </a:p>
          <a:p>
            <a:r>
              <a:rPr lang="de-DE" dirty="0" smtClean="0"/>
              <a:t>Wer Beratung nur den Fachleuten zutraut und sich auf seine Lehrerrolle fixiert.</a:t>
            </a:r>
          </a:p>
          <a:p>
            <a:r>
              <a:rPr lang="de-DE" dirty="0" smtClean="0"/>
              <a:t>Wer meint, dass jeder allein klarkommen muss.</a:t>
            </a:r>
          </a:p>
          <a:p>
            <a:r>
              <a:rPr lang="de-DE" dirty="0" smtClean="0"/>
              <a:t>Wer meint, die Institution Schule sei zu starr, es fehlten überall ausreichende Mittel, ohne strukturelle Verbesserungen nütze alles nichts.</a:t>
            </a:r>
          </a:p>
          <a:p>
            <a:endParaRPr lang="de-D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57200" y="274638"/>
            <a:ext cx="20985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KESS</a:t>
            </a:r>
            <a:endParaRPr kumimoji="0" lang="de-DE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395536" y="1196752"/>
            <a:ext cx="5112568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Eine eher ungünstige Haltung zu KESS...</a:t>
            </a:r>
            <a:endParaRPr lang="de-DE" sz="2400" dirty="0"/>
          </a:p>
        </p:txBody>
      </p:sp>
      <p:pic>
        <p:nvPicPr>
          <p:cNvPr id="6" name="Grafik 6" descr="LP-BuG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t="10426"/>
          <a:stretch>
            <a:fillRect/>
          </a:stretch>
        </p:blipFill>
        <p:spPr bwMode="auto">
          <a:xfrm>
            <a:off x="5148064" y="0"/>
            <a:ext cx="3706639" cy="186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uppieren 6"/>
          <p:cNvGrpSpPr>
            <a:grpSpLocks/>
          </p:cNvGrpSpPr>
          <p:nvPr/>
        </p:nvGrpSpPr>
        <p:grpSpPr bwMode="auto">
          <a:xfrm>
            <a:off x="1115616" y="6093296"/>
            <a:ext cx="6480720" cy="432048"/>
            <a:chOff x="554" y="15998"/>
            <a:chExt cx="8388" cy="442"/>
          </a:xfrm>
        </p:grpSpPr>
        <p:pic>
          <p:nvPicPr>
            <p:cNvPr id="8" name="Picture 2" descr="Logo des Ministeriums, Link zu: Startseite des Ministeriums für Schule und Weiterbildu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42" y="16032"/>
              <a:ext cx="1800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3" descr="Logo%20UK%20NRW%204c%201z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90" y="16099"/>
              <a:ext cx="1800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4" descr="BARMERGEK_RGB_120px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786" y="16096"/>
              <a:ext cx="900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5" descr="BKK_Logo_LV_Nordwest_klein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38" y="15998"/>
              <a:ext cx="90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6" descr="Logo AOK RH H und AOK NW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54" y="16077"/>
              <a:ext cx="1980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281339"/>
          </a:xfrm>
        </p:spPr>
        <p:txBody>
          <a:bodyPr>
            <a:normAutofit fontScale="92500" lnSpcReduction="10000"/>
          </a:bodyPr>
          <a:lstStyle/>
          <a:p>
            <a:r>
              <a:rPr lang="de-DE" dirty="0" smtClean="0"/>
              <a:t>Wer mit dem Möglichen beginnen will.</a:t>
            </a:r>
          </a:p>
          <a:p>
            <a:r>
              <a:rPr lang="de-DE" dirty="0" smtClean="0"/>
              <a:t>Wer sein Problem selbst in die Hand nehmen will.</a:t>
            </a:r>
          </a:p>
          <a:p>
            <a:r>
              <a:rPr lang="de-DE" dirty="0" smtClean="0"/>
              <a:t>Wer Selbstentwicklung ausprobieren will.</a:t>
            </a:r>
          </a:p>
          <a:p>
            <a:r>
              <a:rPr lang="de-DE" dirty="0" smtClean="0"/>
              <a:t>Wer zur Weiterentwicklung Erfahrungen in allen drei Rollen nutzen will.</a:t>
            </a:r>
          </a:p>
          <a:p>
            <a:r>
              <a:rPr lang="de-DE" dirty="0" smtClean="0"/>
              <a:t>Wer gemeinsam seine Alltagserfahrungen reflektieren und das soziale Netz stärken will.</a:t>
            </a:r>
          </a:p>
          <a:p>
            <a:r>
              <a:rPr lang="de-DE" dirty="0" smtClean="0"/>
              <a:t>Wer gerne mit anderen Menschen zusammenarbeiten will.</a:t>
            </a:r>
          </a:p>
          <a:p>
            <a:endParaRPr lang="de-D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57200" y="274638"/>
            <a:ext cx="20985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KESS</a:t>
            </a:r>
            <a:endParaRPr kumimoji="0" lang="de-DE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395536" y="1196752"/>
            <a:ext cx="4608512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eine förderliche Haltung zu KESS...</a:t>
            </a:r>
            <a:endParaRPr lang="de-DE" sz="2400" dirty="0"/>
          </a:p>
        </p:txBody>
      </p:sp>
      <p:pic>
        <p:nvPicPr>
          <p:cNvPr id="6" name="Grafik 6" descr="LP-BuG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t="10426"/>
          <a:stretch>
            <a:fillRect/>
          </a:stretch>
        </p:blipFill>
        <p:spPr bwMode="auto">
          <a:xfrm>
            <a:off x="5148064" y="0"/>
            <a:ext cx="3706639" cy="186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uppieren 6"/>
          <p:cNvGrpSpPr>
            <a:grpSpLocks/>
          </p:cNvGrpSpPr>
          <p:nvPr/>
        </p:nvGrpSpPr>
        <p:grpSpPr bwMode="auto">
          <a:xfrm>
            <a:off x="1115616" y="6093296"/>
            <a:ext cx="6480720" cy="432048"/>
            <a:chOff x="554" y="15998"/>
            <a:chExt cx="8388" cy="442"/>
          </a:xfrm>
        </p:grpSpPr>
        <p:pic>
          <p:nvPicPr>
            <p:cNvPr id="8" name="Picture 2" descr="Logo des Ministeriums, Link zu: Startseite des Ministeriums für Schule und Weiterbildu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42" y="16032"/>
              <a:ext cx="1800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3" descr="Logo%20UK%20NRW%204c%201z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90" y="16099"/>
              <a:ext cx="1800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4" descr="BARMERGEK_RGB_120px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786" y="16096"/>
              <a:ext cx="900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5" descr="BKK_Logo_LV_Nordwest_klein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38" y="15998"/>
              <a:ext cx="90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6" descr="Logo AOK RH H und AOK NW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54" y="16077"/>
              <a:ext cx="1980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3466728" cy="1143000"/>
          </a:xfrm>
        </p:spPr>
        <p:txBody>
          <a:bodyPr/>
          <a:lstStyle/>
          <a:p>
            <a:r>
              <a:rPr lang="de-DE" sz="6000" dirty="0" smtClean="0"/>
              <a:t>KESS</a:t>
            </a:r>
            <a:endParaRPr lang="de-DE" sz="6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2780928"/>
            <a:ext cx="8229600" cy="2376264"/>
          </a:xfrm>
        </p:spPr>
        <p:txBody>
          <a:bodyPr/>
          <a:lstStyle/>
          <a:p>
            <a:pPr>
              <a:buNone/>
            </a:pPr>
            <a:r>
              <a:rPr lang="de-DE" dirty="0" smtClean="0">
                <a:latin typeface="Times New Roman" pitchFamily="18" charset="0"/>
              </a:rPr>
              <a:t>Pädagogen zeigen auf Grund ihrer großen</a:t>
            </a:r>
          </a:p>
          <a:p>
            <a:pPr>
              <a:buNone/>
            </a:pPr>
            <a:r>
              <a:rPr lang="de-DE" dirty="0" smtClean="0">
                <a:latin typeface="Times New Roman" pitchFamily="18" charset="0"/>
              </a:rPr>
              <a:t>Entscheidungsdichte (ca. 270 je U.-Stunde)</a:t>
            </a:r>
          </a:p>
          <a:p>
            <a:pPr>
              <a:buNone/>
            </a:pPr>
            <a:r>
              <a:rPr lang="de-DE" dirty="0" smtClean="0">
                <a:latin typeface="Times New Roman" pitchFamily="18" charset="0"/>
              </a:rPr>
              <a:t>Stresswerte, die man mit denen von Fluglotsen</a:t>
            </a:r>
          </a:p>
          <a:p>
            <a:pPr>
              <a:buNone/>
            </a:pPr>
            <a:r>
              <a:rPr lang="de-DE" dirty="0" smtClean="0">
                <a:latin typeface="Times New Roman" pitchFamily="18" charset="0"/>
              </a:rPr>
              <a:t>vergleichen kann (</a:t>
            </a:r>
            <a:r>
              <a:rPr lang="de-DE" dirty="0" err="1" smtClean="0">
                <a:latin typeface="Times New Roman" pitchFamily="18" charset="0"/>
              </a:rPr>
              <a:t>Sieland</a:t>
            </a:r>
            <a:r>
              <a:rPr lang="de-DE" dirty="0" smtClean="0">
                <a:latin typeface="Times New Roman" pitchFamily="18" charset="0"/>
              </a:rPr>
              <a:t>).</a:t>
            </a:r>
          </a:p>
          <a:p>
            <a:pPr>
              <a:buNone/>
            </a:pPr>
            <a:endParaRPr lang="de-DE" dirty="0" smtClean="0"/>
          </a:p>
        </p:txBody>
      </p:sp>
      <p:pic>
        <p:nvPicPr>
          <p:cNvPr id="4" name="Grafik 6" descr="LP-BuG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t="10426"/>
          <a:stretch>
            <a:fillRect/>
          </a:stretch>
        </p:blipFill>
        <p:spPr bwMode="auto">
          <a:xfrm>
            <a:off x="5148064" y="404665"/>
            <a:ext cx="3706639" cy="186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uppieren 4"/>
          <p:cNvGrpSpPr>
            <a:grpSpLocks/>
          </p:cNvGrpSpPr>
          <p:nvPr/>
        </p:nvGrpSpPr>
        <p:grpSpPr bwMode="auto">
          <a:xfrm>
            <a:off x="1115616" y="5949280"/>
            <a:ext cx="6480720" cy="432048"/>
            <a:chOff x="554" y="15998"/>
            <a:chExt cx="8388" cy="442"/>
          </a:xfrm>
        </p:grpSpPr>
        <p:pic>
          <p:nvPicPr>
            <p:cNvPr id="6" name="Picture 2" descr="Logo des Ministeriums, Link zu: Startseite des Ministeriums für Schule und Weiterbildu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42" y="16032"/>
              <a:ext cx="1800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3" descr="Logo%20UK%20NRW%204c%201z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90" y="16099"/>
              <a:ext cx="1800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4" descr="BARMERGEK_RGB_120px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786" y="16096"/>
              <a:ext cx="900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5" descr="BKK_Logo_LV_Nordwest_klein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38" y="15998"/>
              <a:ext cx="90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6" descr="Logo AOK RH H und AOK NW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54" y="16077"/>
              <a:ext cx="1980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feld 10"/>
          <p:cNvSpPr txBox="1"/>
          <p:nvPr/>
        </p:nvSpPr>
        <p:spPr>
          <a:xfrm>
            <a:off x="611560" y="1916832"/>
            <a:ext cx="4536504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Hintergrund: Lehrergesundheit</a:t>
            </a:r>
            <a:endParaRPr lang="de-DE" sz="24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 fontScale="92500" lnSpcReduction="20000"/>
          </a:bodyPr>
          <a:lstStyle/>
          <a:p>
            <a:r>
              <a:rPr lang="de-DE" dirty="0" smtClean="0"/>
              <a:t>Selbstreflexion und kollegiale Beratung haben einen festen Ort im pädagogischen Alltag.</a:t>
            </a:r>
          </a:p>
          <a:p>
            <a:r>
              <a:rPr lang="de-DE" dirty="0" smtClean="0"/>
              <a:t>Die Gespräche basieren auf bewährten Beratungstheorien.</a:t>
            </a:r>
          </a:p>
          <a:p>
            <a:r>
              <a:rPr lang="de-DE" dirty="0" smtClean="0"/>
              <a:t>Regelmäßige Treffen über einen begrenzten Zeitraum führen zu </a:t>
            </a:r>
            <a:r>
              <a:rPr lang="de-DE" dirty="0" err="1" smtClean="0"/>
              <a:t>Synergieeffekten</a:t>
            </a:r>
            <a:r>
              <a:rPr lang="de-DE" dirty="0" smtClean="0"/>
              <a:t>.</a:t>
            </a:r>
          </a:p>
          <a:p>
            <a:r>
              <a:rPr lang="de-DE" dirty="0" smtClean="0"/>
              <a:t>Die kollegiale Supervision wird durch das durch das Landesprogramm „Bildung und Gesundheit“ unterstützt.</a:t>
            </a:r>
          </a:p>
          <a:p>
            <a:endParaRPr lang="de-D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57200" y="274638"/>
            <a:ext cx="20985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KESS</a:t>
            </a:r>
            <a:endParaRPr kumimoji="0" lang="de-DE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467544" y="1196752"/>
            <a:ext cx="4824536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Wo ist der Unterschied zu normalen Pausengesprächen?</a:t>
            </a:r>
            <a:endParaRPr lang="de-DE" sz="2400" dirty="0"/>
          </a:p>
        </p:txBody>
      </p:sp>
      <p:pic>
        <p:nvPicPr>
          <p:cNvPr id="6" name="Grafik 6" descr="LP-BuG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t="10426"/>
          <a:stretch>
            <a:fillRect/>
          </a:stretch>
        </p:blipFill>
        <p:spPr bwMode="auto">
          <a:xfrm>
            <a:off x="5148064" y="0"/>
            <a:ext cx="3706639" cy="186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uppieren 6"/>
          <p:cNvGrpSpPr>
            <a:grpSpLocks/>
          </p:cNvGrpSpPr>
          <p:nvPr/>
        </p:nvGrpSpPr>
        <p:grpSpPr bwMode="auto">
          <a:xfrm>
            <a:off x="1115616" y="6093296"/>
            <a:ext cx="6480720" cy="432048"/>
            <a:chOff x="554" y="15998"/>
            <a:chExt cx="8388" cy="442"/>
          </a:xfrm>
        </p:grpSpPr>
        <p:pic>
          <p:nvPicPr>
            <p:cNvPr id="8" name="Picture 2" descr="Logo des Ministeriums, Link zu: Startseite des Ministeriums für Schule und Weiterbildu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42" y="16032"/>
              <a:ext cx="1800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3" descr="Logo%20UK%20NRW%204c%201z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90" y="16099"/>
              <a:ext cx="1800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4" descr="BARMERGEK_RGB_120px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786" y="16096"/>
              <a:ext cx="900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5" descr="BKK_Logo_LV_Nordwest_klein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38" y="15998"/>
              <a:ext cx="90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6" descr="Logo AOK RH H und AOK NW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54" y="16077"/>
              <a:ext cx="1980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32048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de-DE" dirty="0" smtClean="0"/>
              <a:t>Ich kann jetzt besser meine Grenzen erkennen.</a:t>
            </a:r>
          </a:p>
          <a:p>
            <a:pPr>
              <a:lnSpc>
                <a:spcPct val="90000"/>
              </a:lnSpc>
            </a:pPr>
            <a:r>
              <a:rPr lang="de-DE" dirty="0" smtClean="0"/>
              <a:t>Ich erhielt große Unterstützung durch Bestätigung und Anregungen. </a:t>
            </a:r>
          </a:p>
          <a:p>
            <a:pPr>
              <a:lnSpc>
                <a:spcPct val="90000"/>
              </a:lnSpc>
            </a:pPr>
            <a:r>
              <a:rPr lang="de-DE" dirty="0" smtClean="0"/>
              <a:t>Ich musste meine Unterrichtsvorhaben genauer reflektieren.</a:t>
            </a:r>
          </a:p>
          <a:p>
            <a:pPr>
              <a:lnSpc>
                <a:spcPct val="90000"/>
              </a:lnSpc>
            </a:pPr>
            <a:r>
              <a:rPr lang="de-DE" dirty="0" smtClean="0"/>
              <a:t>Ich erhielt Mut zu neuen Methoden und Feedback. </a:t>
            </a:r>
          </a:p>
          <a:p>
            <a:pPr>
              <a:lnSpc>
                <a:spcPct val="90000"/>
              </a:lnSpc>
            </a:pPr>
            <a:r>
              <a:rPr lang="de-DE" dirty="0" smtClean="0"/>
              <a:t>Ich konnte jetzt besser die Menschen verstehen, die immer alles aufschieben. Früher wurde ich nur zornig auf sie.</a:t>
            </a:r>
          </a:p>
          <a:p>
            <a:pPr>
              <a:lnSpc>
                <a:spcPct val="90000"/>
              </a:lnSpc>
            </a:pPr>
            <a:r>
              <a:rPr lang="de-DE" dirty="0" smtClean="0"/>
              <a:t>Ich lernte es, besser Tagesabläufe zu planen. </a:t>
            </a:r>
          </a:p>
          <a:p>
            <a:pPr>
              <a:lnSpc>
                <a:spcPct val="90000"/>
              </a:lnSpc>
            </a:pPr>
            <a:r>
              <a:rPr lang="de-DE" dirty="0" smtClean="0"/>
              <a:t>Ich lernte es, meine freien Zeiten bewusster zu leben.</a:t>
            </a:r>
          </a:p>
          <a:p>
            <a:pPr>
              <a:lnSpc>
                <a:spcPct val="90000"/>
              </a:lnSpc>
            </a:pPr>
            <a:r>
              <a:rPr lang="de-DE" dirty="0" smtClean="0"/>
              <a:t>Ich hatte die Möglichkeit, mir mal über die Schulter zu gucken und tatsächlich mal die „</a:t>
            </a:r>
            <a:r>
              <a:rPr lang="de-DE" dirty="0" err="1" smtClean="0"/>
              <a:t>Gelingensaugen</a:t>
            </a:r>
            <a:r>
              <a:rPr lang="de-DE" dirty="0" smtClean="0"/>
              <a:t>“ einzuschalten.</a:t>
            </a:r>
          </a:p>
          <a:p>
            <a:endParaRPr lang="de-D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67544" y="0"/>
            <a:ext cx="20985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KESS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467544" y="1052736"/>
            <a:ext cx="3816424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... Original-Töne von KESS-</a:t>
            </a:r>
            <a:r>
              <a:rPr lang="de-DE" sz="2400" dirty="0" err="1" smtClean="0"/>
              <a:t>TeilnehmerInnen</a:t>
            </a:r>
            <a:endParaRPr lang="de-DE" sz="2400" dirty="0"/>
          </a:p>
        </p:txBody>
      </p:sp>
      <p:pic>
        <p:nvPicPr>
          <p:cNvPr id="6" name="Grafik 6" descr="LP-BuG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t="10426"/>
          <a:stretch>
            <a:fillRect/>
          </a:stretch>
        </p:blipFill>
        <p:spPr bwMode="auto">
          <a:xfrm>
            <a:off x="5148064" y="0"/>
            <a:ext cx="3706639" cy="186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uppieren 6"/>
          <p:cNvGrpSpPr>
            <a:grpSpLocks/>
          </p:cNvGrpSpPr>
          <p:nvPr/>
        </p:nvGrpSpPr>
        <p:grpSpPr bwMode="auto">
          <a:xfrm>
            <a:off x="1115616" y="6093296"/>
            <a:ext cx="6480720" cy="432048"/>
            <a:chOff x="554" y="15998"/>
            <a:chExt cx="8388" cy="442"/>
          </a:xfrm>
        </p:grpSpPr>
        <p:pic>
          <p:nvPicPr>
            <p:cNvPr id="8" name="Picture 2" descr="Logo des Ministeriums, Link zu: Startseite des Ministeriums für Schule und Weiterbildu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42" y="16032"/>
              <a:ext cx="1800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3" descr="Logo%20UK%20NRW%204c%201z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90" y="16099"/>
              <a:ext cx="1800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4" descr="BARMERGEK_RGB_120px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786" y="16096"/>
              <a:ext cx="900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5" descr="BKK_Logo_LV_Nordwest_klein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38" y="15998"/>
              <a:ext cx="90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6" descr="Logo AOK RH H und AOK NW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54" y="16077"/>
              <a:ext cx="1980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fontScale="70000" lnSpcReduction="20000"/>
          </a:bodyPr>
          <a:lstStyle/>
          <a:p>
            <a:pPr>
              <a:buNone/>
              <a:defRPr/>
            </a:pPr>
            <a:r>
              <a:rPr lang="de-DE" dirty="0" smtClean="0"/>
              <a:t>Wir haben jetzt Zeit:</a:t>
            </a:r>
          </a:p>
          <a:p>
            <a:pPr>
              <a:buNone/>
              <a:defRPr/>
            </a:pPr>
            <a:endParaRPr lang="de-DE" dirty="0" smtClean="0"/>
          </a:p>
          <a:p>
            <a:pPr>
              <a:buFont typeface="Wingdings" charset="2"/>
              <a:buChar char="§"/>
              <a:defRPr/>
            </a:pPr>
            <a:r>
              <a:rPr lang="de-DE" dirty="0" smtClean="0"/>
              <a:t>kritische Fragen zu stellen</a:t>
            </a:r>
          </a:p>
          <a:p>
            <a:pPr>
              <a:buFont typeface="Wingdings" charset="2"/>
              <a:buChar char="§"/>
              <a:defRPr/>
            </a:pPr>
            <a:r>
              <a:rPr lang="de-DE" dirty="0" smtClean="0"/>
              <a:t>nach einem geschriebenen Konzept zu fragen</a:t>
            </a:r>
          </a:p>
          <a:p>
            <a:pPr>
              <a:buFont typeface="Wingdings" charset="2"/>
              <a:buChar char="§"/>
              <a:defRPr/>
            </a:pPr>
            <a:r>
              <a:rPr lang="de-DE" dirty="0" smtClean="0"/>
              <a:t>Misslingens-Szenarien zu entwickeln</a:t>
            </a:r>
          </a:p>
          <a:p>
            <a:pPr>
              <a:buFont typeface="Wingdings" charset="2"/>
              <a:buChar char="§"/>
              <a:defRPr/>
            </a:pPr>
            <a:endParaRPr lang="de-DE" dirty="0" smtClean="0"/>
          </a:p>
          <a:p>
            <a:pPr>
              <a:buNone/>
              <a:defRPr/>
            </a:pPr>
            <a:r>
              <a:rPr lang="de-DE" dirty="0" smtClean="0"/>
              <a:t>Oder:</a:t>
            </a:r>
          </a:p>
          <a:p>
            <a:pPr>
              <a:buNone/>
              <a:defRPr/>
            </a:pPr>
            <a:endParaRPr lang="de-DE" dirty="0" smtClean="0"/>
          </a:p>
          <a:p>
            <a:pPr>
              <a:buNone/>
              <a:defRPr/>
            </a:pPr>
            <a:r>
              <a:rPr lang="de-DE" dirty="0" smtClean="0"/>
              <a:t>Wir machen eine kurze Murmelrunde und</a:t>
            </a:r>
          </a:p>
          <a:p>
            <a:pPr>
              <a:buNone/>
              <a:defRPr/>
            </a:pPr>
            <a:endParaRPr lang="de-DE" dirty="0" smtClean="0"/>
          </a:p>
          <a:p>
            <a:pPr>
              <a:buNone/>
              <a:defRPr/>
            </a:pPr>
            <a:r>
              <a:rPr lang="de-DE" sz="4400" u="dashLongHeavy" dirty="0" smtClean="0">
                <a:effectLst>
                  <a:glow rad="101600">
                    <a:srgbClr val="008000">
                      <a:alpha val="75000"/>
                    </a:srgbClr>
                  </a:glow>
                </a:effectLst>
              </a:rPr>
              <a:t>fangen einfach an!</a:t>
            </a:r>
          </a:p>
          <a:p>
            <a:endParaRPr lang="de-D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57200" y="274638"/>
            <a:ext cx="20985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KESS</a:t>
            </a:r>
            <a:endParaRPr kumimoji="0" lang="de-DE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467544" y="1340768"/>
            <a:ext cx="2808312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KESS in …….</a:t>
            </a:r>
            <a:endParaRPr lang="de-DE" sz="2400" dirty="0"/>
          </a:p>
        </p:txBody>
      </p:sp>
      <p:pic>
        <p:nvPicPr>
          <p:cNvPr id="6" name="Grafik 6" descr="LP-BuG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t="10426"/>
          <a:stretch>
            <a:fillRect/>
          </a:stretch>
        </p:blipFill>
        <p:spPr bwMode="auto">
          <a:xfrm>
            <a:off x="5148064" y="0"/>
            <a:ext cx="3706639" cy="186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uppieren 6"/>
          <p:cNvGrpSpPr>
            <a:grpSpLocks/>
          </p:cNvGrpSpPr>
          <p:nvPr/>
        </p:nvGrpSpPr>
        <p:grpSpPr bwMode="auto">
          <a:xfrm>
            <a:off x="1115616" y="6093296"/>
            <a:ext cx="6480720" cy="432048"/>
            <a:chOff x="554" y="15998"/>
            <a:chExt cx="8388" cy="442"/>
          </a:xfrm>
        </p:grpSpPr>
        <p:pic>
          <p:nvPicPr>
            <p:cNvPr id="8" name="Picture 2" descr="Logo des Ministeriums, Link zu: Startseite des Ministeriums für Schule und Weiterbildu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42" y="16032"/>
              <a:ext cx="1800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3" descr="Logo%20UK%20NRW%204c%201z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90" y="16099"/>
              <a:ext cx="1800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4" descr="BARMERGEK_RGB_120px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786" y="16096"/>
              <a:ext cx="900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5" descr="BKK_Logo_LV_Nordwest_klein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38" y="15998"/>
              <a:ext cx="90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6" descr="Logo AOK RH H und AOK NW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54" y="16077"/>
              <a:ext cx="1980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349080"/>
          </a:xfrm>
        </p:spPr>
        <p:txBody>
          <a:bodyPr>
            <a:normAutofit fontScale="40000" lnSpcReduction="20000"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b="1" dirty="0" smtClean="0">
                <a:latin typeface="Times New Roman" pitchFamily="18" charset="0"/>
              </a:rPr>
              <a:t>Literatur: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b="1" dirty="0" err="1" smtClean="0">
                <a:latin typeface="Arial,Bold" charset="0"/>
              </a:rPr>
              <a:t>Besemer</a:t>
            </a:r>
            <a:r>
              <a:rPr lang="de-DE" dirty="0" smtClean="0">
                <a:latin typeface="Arial" pitchFamily="34" charset="0"/>
              </a:rPr>
              <a:t>, Ingrid, u.a. (1998): Team(s) lernen Teamarbeit. Weinheim: Deutscher Studien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dirty="0" smtClean="0">
                <a:latin typeface="Arial" pitchFamily="34" charset="0"/>
              </a:rPr>
              <a:t>Verlag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b="1" dirty="0" err="1" smtClean="0">
                <a:latin typeface="Arial,Bold" charset="0"/>
              </a:rPr>
              <a:t>Herrige</a:t>
            </a:r>
            <a:r>
              <a:rPr lang="de-DE" dirty="0" err="1" smtClean="0">
                <a:latin typeface="Arial" pitchFamily="34" charset="0"/>
              </a:rPr>
              <a:t>r</a:t>
            </a:r>
            <a:r>
              <a:rPr lang="de-DE" dirty="0" smtClean="0">
                <a:latin typeface="Arial" pitchFamily="34" charset="0"/>
              </a:rPr>
              <a:t>, N. (1997). </a:t>
            </a:r>
            <a:r>
              <a:rPr lang="de-DE" dirty="0" err="1" smtClean="0">
                <a:latin typeface="Arial" pitchFamily="34" charset="0"/>
              </a:rPr>
              <a:t>Empowerment</a:t>
            </a:r>
            <a:r>
              <a:rPr lang="de-DE" dirty="0" smtClean="0">
                <a:latin typeface="Arial" pitchFamily="34" charset="0"/>
              </a:rPr>
              <a:t> in der sozialen Arbeit. Stuttgart: Klett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b="1" dirty="0" smtClean="0">
                <a:latin typeface="Arial,Bold" charset="0"/>
              </a:rPr>
              <a:t>Miller</a:t>
            </a:r>
            <a:r>
              <a:rPr lang="de-DE" dirty="0" smtClean="0">
                <a:latin typeface="Arial" pitchFamily="34" charset="0"/>
              </a:rPr>
              <a:t>, R. (1992). Sich in der Schule wohlfühlen, Weinheim: Beltz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b="1" dirty="0" err="1" smtClean="0">
                <a:latin typeface="Arial,Bold" charset="0"/>
              </a:rPr>
              <a:t>Mutzeck</a:t>
            </a:r>
            <a:r>
              <a:rPr lang="de-DE" dirty="0" smtClean="0">
                <a:latin typeface="Arial" pitchFamily="34" charset="0"/>
              </a:rPr>
              <a:t>, W. (19972). Kooperative Beratung. Weinheim: Deutscher Studienverlag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dirty="0" smtClean="0">
                <a:latin typeface="Arial" pitchFamily="34" charset="0"/>
              </a:rPr>
              <a:t>Niedersächsisches Landesinstitut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dirty="0" smtClean="0">
                <a:latin typeface="Arial" pitchFamily="34" charset="0"/>
              </a:rPr>
              <a:t>für Fortbildung und Weiterbildung im Schulwesen und Medienpädagogik </a:t>
            </a:r>
            <a:r>
              <a:rPr lang="de-DE" b="1" dirty="0" smtClean="0">
                <a:latin typeface="Arial,Bold" charset="0"/>
              </a:rPr>
              <a:t>„KESS“, </a:t>
            </a:r>
            <a:r>
              <a:rPr lang="de-DE" b="1" dirty="0" err="1" smtClean="0">
                <a:latin typeface="Arial,Bold" charset="0"/>
              </a:rPr>
              <a:t>nli</a:t>
            </a:r>
            <a:r>
              <a:rPr lang="de-DE" b="1" dirty="0" smtClean="0">
                <a:latin typeface="Arial,Bold" charset="0"/>
              </a:rPr>
              <a:t>- Drucksache, </a:t>
            </a:r>
            <a:r>
              <a:rPr lang="de-DE" dirty="0" smtClean="0">
                <a:latin typeface="Arial,Bold" charset="0"/>
              </a:rPr>
              <a:t>Hildesheim 2000</a:t>
            </a:r>
            <a:endParaRPr lang="de-DE" b="1" dirty="0" smtClean="0">
              <a:latin typeface="Arial,Bold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b="1" dirty="0" smtClean="0">
                <a:latin typeface="Arial,Bold" charset="0"/>
              </a:rPr>
              <a:t>Neumann</a:t>
            </a:r>
            <a:r>
              <a:rPr lang="de-DE" dirty="0" smtClean="0">
                <a:latin typeface="Arial" pitchFamily="34" charset="0"/>
              </a:rPr>
              <a:t>, H.; </a:t>
            </a:r>
            <a:r>
              <a:rPr lang="de-DE" dirty="0" err="1" smtClean="0">
                <a:latin typeface="Arial" pitchFamily="34" charset="0"/>
              </a:rPr>
              <a:t>Sieland</a:t>
            </a:r>
            <a:r>
              <a:rPr lang="de-DE" dirty="0" smtClean="0">
                <a:latin typeface="Arial" pitchFamily="34" charset="0"/>
              </a:rPr>
              <a:t>, B.; </a:t>
            </a:r>
            <a:r>
              <a:rPr lang="de-DE" dirty="0" err="1" smtClean="0">
                <a:latin typeface="Arial" pitchFamily="34" charset="0"/>
              </a:rPr>
              <a:t>Zirfas</a:t>
            </a:r>
            <a:r>
              <a:rPr lang="de-DE" dirty="0" smtClean="0">
                <a:latin typeface="Arial" pitchFamily="34" charset="0"/>
              </a:rPr>
              <a:t>-Steinacker, D. (1998) Gesundheitsfördernde Wege zur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dirty="0" smtClean="0">
                <a:latin typeface="Arial" pitchFamily="34" charset="0"/>
              </a:rPr>
              <a:t>Selbst- und Schulentwicklung In: BEISPIELE In Niedersachsen Schule machen (4/98)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b="1" dirty="0" smtClean="0">
                <a:latin typeface="Arial,Bold" charset="0"/>
              </a:rPr>
              <a:t>Rudow</a:t>
            </a:r>
            <a:r>
              <a:rPr lang="de-DE" dirty="0" smtClean="0">
                <a:latin typeface="Arial" pitchFamily="34" charset="0"/>
              </a:rPr>
              <a:t>, B. (1994) Die Arbeit des Lehrers: zur Psychologie der Lehrertätigkeit,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dirty="0" smtClean="0">
                <a:latin typeface="Arial" pitchFamily="34" charset="0"/>
              </a:rPr>
              <a:t>Lehrerbelastung und Lehrergesundheit. Göttingen: Verlag Hans Huber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b="1" dirty="0" err="1" smtClean="0">
                <a:latin typeface="Arial,Bold" charset="0"/>
              </a:rPr>
              <a:t>Sieland</a:t>
            </a:r>
            <a:r>
              <a:rPr lang="de-DE" b="1" dirty="0" smtClean="0">
                <a:latin typeface="Arial,Bold" charset="0"/>
              </a:rPr>
              <a:t> </a:t>
            </a:r>
            <a:r>
              <a:rPr lang="de-DE" dirty="0" smtClean="0">
                <a:latin typeface="Arial" pitchFamily="34" charset="0"/>
              </a:rPr>
              <a:t>u.a. (1998). Kooperative Entwicklungssteuerung durch Selbstmanagement. Arbeitsmaterial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b="1" dirty="0" err="1" smtClean="0">
                <a:latin typeface="Arial,Bold" charset="0"/>
              </a:rPr>
              <a:t>Sieland</a:t>
            </a:r>
            <a:r>
              <a:rPr lang="de-DE" dirty="0" smtClean="0">
                <a:latin typeface="Arial" pitchFamily="34" charset="0"/>
              </a:rPr>
              <a:t>, B. (1998). Hast Du heute schon gelebt?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b="1" dirty="0" err="1" smtClean="0">
                <a:latin typeface="Arial" pitchFamily="34" charset="0"/>
              </a:rPr>
              <a:t>Sieland</a:t>
            </a:r>
            <a:r>
              <a:rPr lang="de-DE" b="1" dirty="0" smtClean="0">
                <a:latin typeface="Arial" pitchFamily="34" charset="0"/>
              </a:rPr>
              <a:t>, B. et al</a:t>
            </a:r>
            <a:r>
              <a:rPr lang="de-DE" dirty="0" smtClean="0">
                <a:latin typeface="Arial" pitchFamily="34" charset="0"/>
              </a:rPr>
              <a:t>. (2000) Diagnosegeleitete Laufbahnberatung und Lehrerbildung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b="1" dirty="0" smtClean="0">
                <a:latin typeface="Arial" pitchFamily="34" charset="0"/>
              </a:rPr>
              <a:t>Internet: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dirty="0" smtClean="0">
                <a:latin typeface="Times New Roman" pitchFamily="18" charset="0"/>
              </a:rPr>
              <a:t>KESS Programm </a:t>
            </a:r>
            <a:r>
              <a:rPr lang="de-DE" dirty="0" smtClean="0">
                <a:latin typeface="Times New Roman" pitchFamily="18" charset="0"/>
                <a:hlinkClick r:id="rId2"/>
              </a:rPr>
              <a:t>http://www.kess.nibis.de</a:t>
            </a:r>
            <a:r>
              <a:rPr lang="de-DE" dirty="0" smtClean="0">
                <a:latin typeface="Times New Roman" pitchFamily="18" charset="0"/>
              </a:rPr>
              <a:t> ; dort u. a. links auf </a:t>
            </a:r>
            <a:r>
              <a:rPr lang="de-DE" dirty="0" err="1" smtClean="0">
                <a:latin typeface="Times New Roman" pitchFamily="18" charset="0"/>
              </a:rPr>
              <a:t>Mediothek</a:t>
            </a:r>
            <a:r>
              <a:rPr lang="de-DE" dirty="0" smtClean="0">
                <a:latin typeface="Times New Roman" pitchFamily="18" charset="0"/>
              </a:rPr>
              <a:t> klicken und KESS-Bericht herunter laden;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dirty="0" smtClean="0">
                <a:latin typeface="Times New Roman" pitchFamily="18" charset="0"/>
              </a:rPr>
              <a:t>auch in: </a:t>
            </a:r>
            <a:r>
              <a:rPr lang="de-DE" dirty="0" smtClean="0">
                <a:latin typeface="Times New Roman" pitchFamily="18" charset="0"/>
                <a:hlinkClick r:id="rId3"/>
              </a:rPr>
              <a:t>www.lehrerforum.uni-lueneburg.de</a:t>
            </a:r>
            <a:r>
              <a:rPr lang="de-DE" dirty="0" smtClean="0">
                <a:latin typeface="Times New Roman" pitchFamily="18" charset="0"/>
              </a:rPr>
              <a:t> oder bei http://www.nibis.de/nli1/kess/mediothek/praesentation/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dirty="0" smtClean="0">
                <a:latin typeface="Times New Roman" pitchFamily="18" charset="0"/>
              </a:rPr>
              <a:t>Übungsmaterial  zur Unterrichtsbeobachtung und Förderung der Selbstwirksamkeit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dirty="0" smtClean="0">
                <a:latin typeface="Times New Roman" pitchFamily="18" charset="0"/>
              </a:rPr>
              <a:t> </a:t>
            </a:r>
            <a:r>
              <a:rPr lang="de-DE" sz="3600" dirty="0" smtClean="0">
                <a:latin typeface="Times New Roman" pitchFamily="18" charset="0"/>
                <a:hlinkClick r:id="rId4"/>
              </a:rPr>
              <a:t>http://www.fb1.uni-lueneburg.de/psychologie/dl/sieland/2002GRIMM.doc</a:t>
            </a:r>
            <a:endParaRPr lang="de-DE" sz="3600" dirty="0" smtClean="0">
              <a:latin typeface="Times New Roman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dirty="0" smtClean="0">
                <a:latin typeface="Times New Roman" pitchFamily="18" charset="0"/>
              </a:rPr>
              <a:t>Internetvortrag zur Passung und Lehrergesundheit (Prof. </a:t>
            </a:r>
            <a:r>
              <a:rPr lang="de-DE" dirty="0" err="1" smtClean="0">
                <a:latin typeface="Times New Roman" pitchFamily="18" charset="0"/>
              </a:rPr>
              <a:t>Sieland</a:t>
            </a:r>
            <a:r>
              <a:rPr lang="de-DE" dirty="0" smtClean="0">
                <a:latin typeface="Times New Roman" pitchFamily="18" charset="0"/>
              </a:rPr>
              <a:t>):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smtClean="0">
                <a:latin typeface="Times New Roman" pitchFamily="18" charset="0"/>
              </a:rPr>
              <a:t> </a:t>
            </a:r>
            <a:r>
              <a:rPr lang="de-DE" smtClean="0">
                <a:latin typeface="Times New Roman" pitchFamily="18" charset="0"/>
                <a:hlinkClick r:id="rId5"/>
              </a:rPr>
              <a:t>http://www.learn-line.nrw.de/angebote/gesundids/medio/praxis/lehrgesund/in_sieland.htm</a:t>
            </a:r>
            <a:endParaRPr lang="de-D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57200" y="274638"/>
            <a:ext cx="20985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KESS</a:t>
            </a:r>
            <a:endParaRPr kumimoji="0" lang="de-DE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467544" y="1196752"/>
            <a:ext cx="2016224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Hinweise:</a:t>
            </a:r>
            <a:endParaRPr lang="de-DE" sz="2400" dirty="0"/>
          </a:p>
        </p:txBody>
      </p:sp>
      <p:pic>
        <p:nvPicPr>
          <p:cNvPr id="6" name="Grafik 6" descr="LP-BuG Logo.JPG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t="10426"/>
          <a:stretch>
            <a:fillRect/>
          </a:stretch>
        </p:blipFill>
        <p:spPr bwMode="auto">
          <a:xfrm>
            <a:off x="5148064" y="0"/>
            <a:ext cx="3706639" cy="186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uppieren 6"/>
          <p:cNvGrpSpPr>
            <a:grpSpLocks/>
          </p:cNvGrpSpPr>
          <p:nvPr/>
        </p:nvGrpSpPr>
        <p:grpSpPr bwMode="auto">
          <a:xfrm>
            <a:off x="1115616" y="6093296"/>
            <a:ext cx="6480720" cy="432048"/>
            <a:chOff x="554" y="15998"/>
            <a:chExt cx="8388" cy="442"/>
          </a:xfrm>
        </p:grpSpPr>
        <p:pic>
          <p:nvPicPr>
            <p:cNvPr id="8" name="Picture 2" descr="Logo des Ministeriums, Link zu: Startseite des Ministeriums für Schule und Weiterbildun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7142" y="16032"/>
              <a:ext cx="1800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3" descr="Logo%20UK%20NRW%204c%201z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090" y="16099"/>
              <a:ext cx="1800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4" descr="BARMERGEK_RGB_120px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786" y="16096"/>
              <a:ext cx="900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5" descr="BKK_Logo_LV_Nordwest_klein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3938" y="15998"/>
              <a:ext cx="90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6" descr="Logo AOK RH H und AOK NW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554" y="16077"/>
              <a:ext cx="1980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3826768" cy="1143000"/>
          </a:xfrm>
        </p:spPr>
        <p:txBody>
          <a:bodyPr>
            <a:normAutofit/>
          </a:bodyPr>
          <a:lstStyle/>
          <a:p>
            <a:r>
              <a:rPr lang="de-DE" sz="6000" dirty="0" smtClean="0"/>
              <a:t>KESS</a:t>
            </a:r>
            <a:endParaRPr lang="de-DE" sz="6000" dirty="0"/>
          </a:p>
        </p:txBody>
      </p:sp>
      <p:pic>
        <p:nvPicPr>
          <p:cNvPr id="4" name="Grafik 6" descr="LP-BuG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t="10426"/>
          <a:stretch>
            <a:fillRect/>
          </a:stretch>
        </p:blipFill>
        <p:spPr bwMode="auto">
          <a:xfrm>
            <a:off x="5148064" y="404665"/>
            <a:ext cx="3706639" cy="186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uppieren 4"/>
          <p:cNvGrpSpPr>
            <a:grpSpLocks/>
          </p:cNvGrpSpPr>
          <p:nvPr/>
        </p:nvGrpSpPr>
        <p:grpSpPr bwMode="auto">
          <a:xfrm>
            <a:off x="1115616" y="5949280"/>
            <a:ext cx="6480720" cy="432048"/>
            <a:chOff x="554" y="15998"/>
            <a:chExt cx="8388" cy="442"/>
          </a:xfrm>
        </p:grpSpPr>
        <p:pic>
          <p:nvPicPr>
            <p:cNvPr id="6" name="Picture 2" descr="Logo des Ministeriums, Link zu: Startseite des Ministeriums für Schule und Weiterbildu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42" y="16032"/>
              <a:ext cx="1800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3" descr="Logo%20UK%20NRW%204c%201z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90" y="16099"/>
              <a:ext cx="1800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4" descr="BARMERGEK_RGB_120px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786" y="16096"/>
              <a:ext cx="900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5" descr="BKK_Logo_LV_Nordwest_klein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38" y="15998"/>
              <a:ext cx="90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6" descr="Logo AOK RH H und AOK NW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54" y="16077"/>
              <a:ext cx="1980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" name="Line 1030"/>
          <p:cNvSpPr>
            <a:spLocks noChangeShapeType="1"/>
          </p:cNvSpPr>
          <p:nvPr/>
        </p:nvSpPr>
        <p:spPr bwMode="auto">
          <a:xfrm flipV="1">
            <a:off x="1691680" y="3140968"/>
            <a:ext cx="2203450" cy="184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sm" len="sm"/>
            <a:tailEnd type="triangle" w="sm" len="sm"/>
          </a:ln>
        </p:spPr>
        <p:txBody>
          <a:bodyPr/>
          <a:lstStyle/>
          <a:p>
            <a:endParaRPr lang="de-DE"/>
          </a:p>
        </p:txBody>
      </p:sp>
      <p:sp>
        <p:nvSpPr>
          <p:cNvPr id="13" name="Line 1031"/>
          <p:cNvSpPr>
            <a:spLocks noChangeShapeType="1"/>
          </p:cNvSpPr>
          <p:nvPr/>
        </p:nvSpPr>
        <p:spPr bwMode="auto">
          <a:xfrm>
            <a:off x="3923928" y="3140968"/>
            <a:ext cx="1849437" cy="184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sm" len="sm"/>
            <a:tailEnd type="triangle" w="sm" len="sm"/>
          </a:ln>
        </p:spPr>
        <p:txBody>
          <a:bodyPr/>
          <a:lstStyle/>
          <a:p>
            <a:endParaRPr lang="de-DE"/>
          </a:p>
        </p:txBody>
      </p:sp>
      <p:sp>
        <p:nvSpPr>
          <p:cNvPr id="14" name="Line 1029"/>
          <p:cNvSpPr>
            <a:spLocks noChangeShapeType="1"/>
          </p:cNvSpPr>
          <p:nvPr/>
        </p:nvSpPr>
        <p:spPr bwMode="auto">
          <a:xfrm>
            <a:off x="1691680" y="5013176"/>
            <a:ext cx="405288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sm" len="sm"/>
            <a:tailEnd type="triangle" w="sm" len="sm"/>
          </a:ln>
        </p:spPr>
        <p:txBody>
          <a:bodyPr/>
          <a:lstStyle/>
          <a:p>
            <a:endParaRPr lang="de-DE"/>
          </a:p>
        </p:txBody>
      </p:sp>
      <p:sp>
        <p:nvSpPr>
          <p:cNvPr id="16" name="Text Box 1036"/>
          <p:cNvSpPr txBox="1">
            <a:spLocks noChangeArrowheads="1"/>
          </p:cNvSpPr>
          <p:nvPr/>
        </p:nvSpPr>
        <p:spPr bwMode="auto">
          <a:xfrm>
            <a:off x="2915816" y="4149080"/>
            <a:ext cx="1811337" cy="549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de-DE" sz="3000" b="1" dirty="0">
                <a:latin typeface="Times New Roman" pitchFamily="18" charset="0"/>
              </a:rPr>
              <a:t>Passung?</a:t>
            </a:r>
          </a:p>
        </p:txBody>
      </p:sp>
      <p:sp>
        <p:nvSpPr>
          <p:cNvPr id="18" name="Text Box 1032"/>
          <p:cNvSpPr txBox="1">
            <a:spLocks noChangeArrowheads="1"/>
          </p:cNvSpPr>
          <p:nvPr/>
        </p:nvSpPr>
        <p:spPr bwMode="auto">
          <a:xfrm>
            <a:off x="2771800" y="2708920"/>
            <a:ext cx="2736304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de-DE" b="1" dirty="0">
                <a:latin typeface="Times New Roman" pitchFamily="18" charset="0"/>
              </a:rPr>
              <a:t>Innerer Anspruch</a:t>
            </a:r>
          </a:p>
        </p:txBody>
      </p:sp>
      <p:sp>
        <p:nvSpPr>
          <p:cNvPr id="21" name="Text Box 1034"/>
          <p:cNvSpPr txBox="1">
            <a:spLocks noChangeArrowheads="1"/>
          </p:cNvSpPr>
          <p:nvPr/>
        </p:nvSpPr>
        <p:spPr bwMode="auto">
          <a:xfrm>
            <a:off x="611560" y="5229200"/>
            <a:ext cx="25749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de-DE" b="1" dirty="0">
                <a:latin typeface="Times New Roman" pitchFamily="18" charset="0"/>
              </a:rPr>
              <a:t>Kompetenzen</a:t>
            </a:r>
          </a:p>
        </p:txBody>
      </p:sp>
      <p:sp>
        <p:nvSpPr>
          <p:cNvPr id="23" name="Text Box 1035"/>
          <p:cNvSpPr txBox="1">
            <a:spLocks noChangeArrowheads="1"/>
          </p:cNvSpPr>
          <p:nvPr/>
        </p:nvSpPr>
        <p:spPr bwMode="auto">
          <a:xfrm>
            <a:off x="4211960" y="5013176"/>
            <a:ext cx="363855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de-DE" b="1" dirty="0">
                <a:latin typeface="Times New Roman" pitchFamily="18" charset="0"/>
              </a:rPr>
              <a:t>Berufliche Anforderungen + Belastungen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611560" y="1916832"/>
            <a:ext cx="5040560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Hintergrund: Lehrergesundheit</a:t>
            </a:r>
            <a:endParaRPr lang="de-DE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utoUpdateAnimBg="0"/>
      <p:bldP spid="18" grpId="0" autoUpdateAnimBg="0"/>
      <p:bldP spid="21" grpId="0" autoUpdateAnimBg="0"/>
      <p:bldP spid="2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3970784" cy="1143000"/>
          </a:xfrm>
        </p:spPr>
        <p:txBody>
          <a:bodyPr/>
          <a:lstStyle/>
          <a:p>
            <a:r>
              <a:rPr lang="de-DE" dirty="0" smtClean="0"/>
              <a:t>KESS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4221088"/>
            <a:ext cx="8229600" cy="1728192"/>
          </a:xfrm>
        </p:spPr>
        <p:txBody>
          <a:bodyPr>
            <a:normAutofit fontScale="55000" lnSpcReduction="20000"/>
          </a:bodyPr>
          <a:lstStyle/>
          <a:p>
            <a:pPr eaLnBrk="0" hangingPunct="0">
              <a:spcBef>
                <a:spcPct val="50000"/>
              </a:spcBef>
              <a:buNone/>
            </a:pPr>
            <a:r>
              <a:rPr lang="de-DE" sz="4200" b="1" u="sng" dirty="0" smtClean="0">
                <a:latin typeface="Times New Roman" pitchFamily="18" charset="0"/>
              </a:rPr>
              <a:t>Objektive Diskrepanz:</a:t>
            </a:r>
            <a:r>
              <a:rPr lang="de-DE" sz="4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de-DE" sz="4200" b="1" dirty="0" smtClean="0">
                <a:latin typeface="Times New Roman" pitchFamily="18" charset="0"/>
              </a:rPr>
              <a:t>muss gemessen, bewusst gemacht und bedient werden </a:t>
            </a:r>
            <a:r>
              <a:rPr lang="de-DE" sz="4200" b="1" dirty="0" err="1" smtClean="0">
                <a:latin typeface="Times New Roman" pitchFamily="18" charset="0"/>
              </a:rPr>
              <a:t>Sehschwäche</a:t>
            </a:r>
            <a:r>
              <a:rPr lang="de-DE" sz="4200" b="1" dirty="0" err="1" smtClean="0">
                <a:latin typeface="Times New Roman" pitchFamily="18" charset="0"/>
                <a:sym typeface="Wingdings" pitchFamily="2" charset="2"/>
              </a:rPr>
              <a:t></a:t>
            </a:r>
            <a:r>
              <a:rPr lang="de-DE" sz="4200" b="1" dirty="0" err="1" smtClean="0">
                <a:latin typeface="Times New Roman" pitchFamily="18" charset="0"/>
              </a:rPr>
              <a:t>Brille</a:t>
            </a:r>
            <a:r>
              <a:rPr lang="de-DE" sz="4200" b="1" dirty="0" smtClean="0">
                <a:latin typeface="Times New Roman" pitchFamily="18" charset="0"/>
              </a:rPr>
              <a:t>)</a:t>
            </a:r>
            <a:endParaRPr lang="de-DE" sz="4200" b="1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 eaLnBrk="0" hangingPunct="0">
              <a:spcBef>
                <a:spcPct val="50000"/>
              </a:spcBef>
              <a:buNone/>
            </a:pPr>
            <a:r>
              <a:rPr lang="de-DE" sz="4200" b="1" u="sng" dirty="0" smtClean="0">
                <a:latin typeface="Times New Roman" pitchFamily="18" charset="0"/>
              </a:rPr>
              <a:t>Subjektive Diskrepanz:</a:t>
            </a:r>
            <a:r>
              <a:rPr lang="de-DE" sz="4200" b="1" dirty="0" smtClean="0">
                <a:latin typeface="Times New Roman" pitchFamily="18" charset="0"/>
              </a:rPr>
              <a:t> ist als Bedürfnis bewusst, muss objektiviert, erklärt und bedient werden (Kopfschmerz </a:t>
            </a:r>
            <a:r>
              <a:rPr lang="de-DE" sz="4200" b="1" dirty="0" smtClean="0">
                <a:latin typeface="Times New Roman" pitchFamily="18" charset="0"/>
                <a:sym typeface="Wingdings" pitchFamily="2" charset="2"/>
              </a:rPr>
              <a:t> </a:t>
            </a:r>
            <a:r>
              <a:rPr lang="de-DE" sz="4200" b="1" dirty="0" smtClean="0">
                <a:latin typeface="Times New Roman" pitchFamily="18" charset="0"/>
              </a:rPr>
              <a:t>Bluthochdruck, falsche Ernährung…?</a:t>
            </a:r>
            <a:endParaRPr lang="de-DE" sz="4200" dirty="0" smtClean="0"/>
          </a:p>
          <a:p>
            <a:pPr fontAlgn="base"/>
            <a:endParaRPr lang="de-DE" dirty="0"/>
          </a:p>
          <a:p>
            <a:pPr>
              <a:buNone/>
            </a:pPr>
            <a:endParaRPr lang="de-DE" dirty="0"/>
          </a:p>
        </p:txBody>
      </p:sp>
      <p:pic>
        <p:nvPicPr>
          <p:cNvPr id="4" name="Grafik 6" descr="LP-BuG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t="10426"/>
          <a:stretch>
            <a:fillRect/>
          </a:stretch>
        </p:blipFill>
        <p:spPr bwMode="auto">
          <a:xfrm>
            <a:off x="5148064" y="0"/>
            <a:ext cx="3706639" cy="186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uppieren 4"/>
          <p:cNvGrpSpPr>
            <a:grpSpLocks/>
          </p:cNvGrpSpPr>
          <p:nvPr/>
        </p:nvGrpSpPr>
        <p:grpSpPr bwMode="auto">
          <a:xfrm>
            <a:off x="1115616" y="5949280"/>
            <a:ext cx="6480720" cy="432048"/>
            <a:chOff x="554" y="15998"/>
            <a:chExt cx="8388" cy="442"/>
          </a:xfrm>
        </p:grpSpPr>
        <p:pic>
          <p:nvPicPr>
            <p:cNvPr id="6" name="Picture 2" descr="Logo des Ministeriums, Link zu: Startseite des Ministeriums für Schule und Weiterbildu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42" y="16032"/>
              <a:ext cx="1800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3" descr="Logo%20UK%20NRW%204c%201z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90" y="16099"/>
              <a:ext cx="1800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4" descr="BARMERGEK_RGB_120px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786" y="16096"/>
              <a:ext cx="900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5" descr="BKK_Logo_LV_Nordwest_klein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38" y="15998"/>
              <a:ext cx="90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6" descr="Logo AOK RH H und AOK NW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54" y="16077"/>
              <a:ext cx="1980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feld 10"/>
          <p:cNvSpPr txBox="1"/>
          <p:nvPr/>
        </p:nvSpPr>
        <p:spPr>
          <a:xfrm>
            <a:off x="539552" y="1340768"/>
            <a:ext cx="5040560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Hintergrund: Lehrergesundheit</a:t>
            </a:r>
            <a:endParaRPr lang="de-DE" sz="2400" dirty="0"/>
          </a:p>
        </p:txBody>
      </p:sp>
      <p:graphicFrame>
        <p:nvGraphicFramePr>
          <p:cNvPr id="14" name="Tabelle 13"/>
          <p:cNvGraphicFramePr>
            <a:graphicFrameLocks noGrp="1"/>
          </p:cNvGraphicFramePr>
          <p:nvPr/>
        </p:nvGraphicFramePr>
        <p:xfrm>
          <a:off x="539552" y="1772816"/>
          <a:ext cx="7704855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8285"/>
                <a:gridCol w="2568285"/>
                <a:gridCol w="2568285"/>
              </a:tblGrid>
              <a:tr h="504056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dirty="0" smtClean="0"/>
                        <a:t/>
                      </a:r>
                      <a:br>
                        <a:rPr lang="de-DE" sz="2000" dirty="0" smtClean="0"/>
                      </a:br>
                      <a:r>
                        <a:rPr lang="de-DE" sz="2000" dirty="0" smtClean="0"/>
                        <a:t>Gesundheit und Leistungsfähigkeit als Passung</a:t>
                      </a:r>
                    </a:p>
                    <a:p>
                      <a:endParaRPr lang="de-DE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1152128">
                <a:tc>
                  <a:txBody>
                    <a:bodyPr/>
                    <a:lstStyle/>
                    <a:p>
                      <a:pPr fontAlgn="base"/>
                      <a:r>
                        <a:rPr lang="de-DE" sz="2000" dirty="0" smtClean="0"/>
                        <a:t>Ressourcen</a:t>
                      </a:r>
                      <a:br>
                        <a:rPr lang="de-DE" sz="2000" dirty="0" smtClean="0"/>
                      </a:br>
                      <a:endParaRPr lang="de-DE" sz="2000" dirty="0" smtClean="0"/>
                    </a:p>
                    <a:p>
                      <a:pPr fontAlgn="base"/>
                      <a:r>
                        <a:rPr lang="de-DE" sz="2000" dirty="0" smtClean="0"/>
                        <a:t/>
                      </a:r>
                      <a:br>
                        <a:rPr lang="de-DE" sz="2000" dirty="0" smtClean="0"/>
                      </a:br>
                      <a:r>
                        <a:rPr lang="de-DE" sz="2000" dirty="0" smtClean="0"/>
                        <a:t>Wollen + Können</a:t>
                      </a:r>
                      <a:endParaRPr lang="de-D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de-DE" sz="2000" b="1" dirty="0" smtClean="0"/>
                        <a:t>Diskrepanz</a:t>
                      </a:r>
                      <a:endParaRPr lang="de-DE" sz="2000" dirty="0" smtClean="0"/>
                    </a:p>
                    <a:p>
                      <a:pPr algn="ctr" fontAlgn="base"/>
                      <a:endParaRPr lang="de-DE" sz="2000" b="1" dirty="0" smtClean="0"/>
                    </a:p>
                    <a:p>
                      <a:pPr algn="ctr" fontAlgn="base"/>
                      <a:r>
                        <a:rPr lang="de-DE" sz="2000" b="1" dirty="0" smtClean="0"/>
                        <a:t/>
                      </a:r>
                      <a:br>
                        <a:rPr lang="de-DE" sz="2000" b="1" dirty="0" smtClean="0"/>
                      </a:br>
                      <a:r>
                        <a:rPr lang="de-DE" sz="2000" b="1" dirty="0" smtClean="0"/>
                        <a:t>Balance?</a:t>
                      </a:r>
                      <a:endParaRPr lang="de-D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de-DE" sz="2000" dirty="0" smtClean="0"/>
                        <a:t>Anforderungen </a:t>
                      </a:r>
                    </a:p>
                    <a:p>
                      <a:pPr fontAlgn="base"/>
                      <a:r>
                        <a:rPr lang="de-DE" sz="2000" dirty="0" smtClean="0"/>
                        <a:t>+</a:t>
                      </a:r>
                    </a:p>
                    <a:p>
                      <a:pPr fontAlgn="base"/>
                      <a:r>
                        <a:rPr lang="de-DE" sz="2000" dirty="0" smtClean="0"/>
                        <a:t>Belastungen = </a:t>
                      </a:r>
                    </a:p>
                    <a:p>
                      <a:pPr fontAlgn="base"/>
                      <a:r>
                        <a:rPr lang="de-DE" sz="2000" dirty="0" smtClean="0"/>
                        <a:t>Sollen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Line 18"/>
          <p:cNvSpPr>
            <a:spLocks noChangeShapeType="1"/>
          </p:cNvSpPr>
          <p:nvPr/>
        </p:nvSpPr>
        <p:spPr bwMode="auto">
          <a:xfrm>
            <a:off x="2915816" y="3429000"/>
            <a:ext cx="289751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sm" len="sm"/>
            <a:tailEnd type="triangle" w="sm" len="sm"/>
          </a:ln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1800200" cy="1143000"/>
          </a:xfrm>
        </p:spPr>
        <p:txBody>
          <a:bodyPr/>
          <a:lstStyle/>
          <a:p>
            <a:r>
              <a:rPr lang="de-DE" dirty="0" smtClean="0"/>
              <a:t>KESS</a:t>
            </a:r>
            <a:endParaRPr lang="de-DE" dirty="0"/>
          </a:p>
        </p:txBody>
      </p:sp>
      <p:grpSp>
        <p:nvGrpSpPr>
          <p:cNvPr id="4" name="Gruppieren 3"/>
          <p:cNvGrpSpPr>
            <a:grpSpLocks/>
          </p:cNvGrpSpPr>
          <p:nvPr/>
        </p:nvGrpSpPr>
        <p:grpSpPr bwMode="auto">
          <a:xfrm>
            <a:off x="1115616" y="6093296"/>
            <a:ext cx="6480720" cy="432048"/>
            <a:chOff x="554" y="15998"/>
            <a:chExt cx="8388" cy="442"/>
          </a:xfrm>
        </p:grpSpPr>
        <p:pic>
          <p:nvPicPr>
            <p:cNvPr id="5" name="Picture 2" descr="Logo des Ministeriums, Link zu: Startseite des Ministeriums für Schule und Weiterbildu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42" y="16032"/>
              <a:ext cx="1800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3" descr="Logo%20UK%20NRW%204c%201z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90" y="16099"/>
              <a:ext cx="1800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4" descr="BARMERGEK_RGB_120px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786" y="16096"/>
              <a:ext cx="900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5" descr="BKK_Logo_LV_Nordwest_klein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38" y="15998"/>
              <a:ext cx="90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6" descr="Logo AOK RH H und AOK NW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54" y="16077"/>
              <a:ext cx="1980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" name="Grafik 6" descr="LP-BuG Logo.JPG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t="10426"/>
          <a:stretch>
            <a:fillRect/>
          </a:stretch>
        </p:blipFill>
        <p:spPr bwMode="auto">
          <a:xfrm>
            <a:off x="5148064" y="0"/>
            <a:ext cx="3706639" cy="186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feld 11"/>
          <p:cNvSpPr txBox="1"/>
          <p:nvPr/>
        </p:nvSpPr>
        <p:spPr>
          <a:xfrm>
            <a:off x="539552" y="1556792"/>
            <a:ext cx="6984776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Lehrergesundheit: Anforderung und Ressourcen </a:t>
            </a:r>
            <a:endParaRPr lang="de-DE" sz="2400" dirty="0"/>
          </a:p>
        </p:txBody>
      </p:sp>
      <p:sp>
        <p:nvSpPr>
          <p:cNvPr id="13" name="Line 7"/>
          <p:cNvSpPr>
            <a:spLocks noChangeShapeType="1"/>
          </p:cNvSpPr>
          <p:nvPr/>
        </p:nvSpPr>
        <p:spPr bwMode="auto">
          <a:xfrm>
            <a:off x="4788024" y="2564904"/>
            <a:ext cx="1849437" cy="184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sm" len="sm"/>
            <a:tailEnd type="triangle" w="sm" len="sm"/>
          </a:ln>
        </p:spPr>
        <p:txBody>
          <a:bodyPr/>
          <a:lstStyle/>
          <a:p>
            <a:endParaRPr lang="de-DE"/>
          </a:p>
        </p:txBody>
      </p:sp>
      <p:sp>
        <p:nvSpPr>
          <p:cNvPr id="14" name="Line 6"/>
          <p:cNvSpPr>
            <a:spLocks noChangeShapeType="1"/>
          </p:cNvSpPr>
          <p:nvPr/>
        </p:nvSpPr>
        <p:spPr bwMode="auto">
          <a:xfrm flipV="1">
            <a:off x="2555776" y="2564904"/>
            <a:ext cx="2203450" cy="184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sm" len="sm"/>
            <a:tailEnd type="triangle" w="sm" len="sm"/>
          </a:ln>
        </p:spPr>
        <p:txBody>
          <a:bodyPr/>
          <a:lstStyle/>
          <a:p>
            <a:endParaRPr lang="de-DE"/>
          </a:p>
        </p:txBody>
      </p:sp>
      <p:sp>
        <p:nvSpPr>
          <p:cNvPr id="15" name="Line 5"/>
          <p:cNvSpPr>
            <a:spLocks noChangeShapeType="1"/>
          </p:cNvSpPr>
          <p:nvPr/>
        </p:nvSpPr>
        <p:spPr bwMode="auto">
          <a:xfrm>
            <a:off x="2555776" y="4437112"/>
            <a:ext cx="405288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sm" len="sm"/>
            <a:tailEnd type="triangle" w="sm" len="sm"/>
          </a:ln>
        </p:spPr>
        <p:txBody>
          <a:bodyPr/>
          <a:lstStyle/>
          <a:p>
            <a:endParaRPr lang="de-DE"/>
          </a:p>
        </p:txBody>
      </p:sp>
      <p:sp>
        <p:nvSpPr>
          <p:cNvPr id="18" name="Textfeld 17"/>
          <p:cNvSpPr txBox="1"/>
          <p:nvPr/>
        </p:nvSpPr>
        <p:spPr>
          <a:xfrm>
            <a:off x="4139952" y="2060848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/>
              <a:t>Wollen</a:t>
            </a:r>
            <a:endParaRPr lang="de-DE" sz="2400" b="1" dirty="0"/>
          </a:p>
        </p:txBody>
      </p:sp>
      <p:sp>
        <p:nvSpPr>
          <p:cNvPr id="19" name="Textfeld 18"/>
          <p:cNvSpPr txBox="1"/>
          <p:nvPr/>
        </p:nvSpPr>
        <p:spPr>
          <a:xfrm>
            <a:off x="6372200" y="4437112"/>
            <a:ext cx="966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Sollen</a:t>
            </a:r>
            <a:endParaRPr lang="de-DE" sz="2400" b="1" dirty="0"/>
          </a:p>
        </p:txBody>
      </p:sp>
      <p:sp>
        <p:nvSpPr>
          <p:cNvPr id="20" name="Textfeld 19"/>
          <p:cNvSpPr txBox="1"/>
          <p:nvPr/>
        </p:nvSpPr>
        <p:spPr>
          <a:xfrm>
            <a:off x="1547664" y="4437112"/>
            <a:ext cx="1163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Können</a:t>
            </a:r>
            <a:endParaRPr lang="de-DE" sz="2400" b="1" dirty="0"/>
          </a:p>
        </p:txBody>
      </p:sp>
      <p:sp>
        <p:nvSpPr>
          <p:cNvPr id="21" name="Textfeld 20"/>
          <p:cNvSpPr txBox="1"/>
          <p:nvPr/>
        </p:nvSpPr>
        <p:spPr>
          <a:xfrm>
            <a:off x="1475656" y="4869160"/>
            <a:ext cx="66247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                                   </a:t>
            </a:r>
            <a:r>
              <a:rPr lang="de-DE" sz="3200" u="sng" dirty="0" smtClean="0"/>
              <a:t>Eignung</a:t>
            </a:r>
            <a:r>
              <a:rPr lang="de-DE" sz="2400" dirty="0" smtClean="0"/>
              <a:t> </a:t>
            </a:r>
          </a:p>
          <a:p>
            <a:r>
              <a:rPr lang="de-DE" sz="2400" dirty="0" smtClean="0"/>
              <a:t>Überforderung                                      Unterforderung </a:t>
            </a:r>
            <a:endParaRPr lang="de-DE" sz="2400" dirty="0"/>
          </a:p>
        </p:txBody>
      </p:sp>
      <p:sp>
        <p:nvSpPr>
          <p:cNvPr id="22" name="Textfeld 21"/>
          <p:cNvSpPr txBox="1"/>
          <p:nvPr/>
        </p:nvSpPr>
        <p:spPr>
          <a:xfrm>
            <a:off x="6156176" y="2996952"/>
            <a:ext cx="24111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u="sng" dirty="0" smtClean="0"/>
              <a:t>Identifikation</a:t>
            </a:r>
            <a:endParaRPr lang="de-DE" sz="3200" u="sng" dirty="0"/>
          </a:p>
        </p:txBody>
      </p:sp>
      <p:sp>
        <p:nvSpPr>
          <p:cNvPr id="23" name="Textfeld 22"/>
          <p:cNvSpPr txBox="1"/>
          <p:nvPr/>
        </p:nvSpPr>
        <p:spPr>
          <a:xfrm>
            <a:off x="899592" y="2924944"/>
            <a:ext cx="20231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u="sng" dirty="0" smtClean="0"/>
              <a:t>Motivation</a:t>
            </a:r>
            <a:endParaRPr lang="de-DE" sz="3200" u="sng" dirty="0"/>
          </a:p>
        </p:txBody>
      </p:sp>
      <p:sp>
        <p:nvSpPr>
          <p:cNvPr id="25" name="Textfeld 24"/>
          <p:cNvSpPr txBox="1"/>
          <p:nvPr/>
        </p:nvSpPr>
        <p:spPr>
          <a:xfrm>
            <a:off x="827584" y="2492896"/>
            <a:ext cx="3238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(Übermotiviert Burnout)</a:t>
            </a:r>
            <a:endParaRPr lang="de-DE" sz="2400" dirty="0"/>
          </a:p>
        </p:txBody>
      </p:sp>
      <p:sp>
        <p:nvSpPr>
          <p:cNvPr id="26" name="Textfeld 25"/>
          <p:cNvSpPr txBox="1"/>
          <p:nvPr/>
        </p:nvSpPr>
        <p:spPr>
          <a:xfrm>
            <a:off x="5796136" y="2492896"/>
            <a:ext cx="25755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(Innere Kündigung)</a:t>
            </a:r>
            <a:endParaRPr lang="de-DE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098576" cy="1143000"/>
          </a:xfrm>
        </p:spPr>
        <p:txBody>
          <a:bodyPr/>
          <a:lstStyle/>
          <a:p>
            <a:r>
              <a:rPr lang="de-DE" dirty="0" smtClean="0"/>
              <a:t>KESS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2420888"/>
            <a:ext cx="8229600" cy="367240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de-DE" dirty="0" smtClean="0">
                <a:solidFill>
                  <a:srgbClr val="000000"/>
                </a:solidFill>
              </a:rPr>
              <a:t>Die Passung variiert über die gesamte Biographie von Lehrer/innen </a:t>
            </a:r>
          </a:p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de-DE" dirty="0" smtClean="0">
                <a:solidFill>
                  <a:srgbClr val="000000"/>
                </a:solidFill>
              </a:rPr>
              <a:t>Laufende Maßnahmen zur Personalpflege (Industrie) </a:t>
            </a:r>
          </a:p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de-DE" dirty="0" smtClean="0">
                <a:solidFill>
                  <a:srgbClr val="000000"/>
                </a:solidFill>
              </a:rPr>
              <a:t>Bei Bildschirmarbeitsplätzen z.B. regelmäßige Sehtests</a:t>
            </a:r>
          </a:p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de-DE" dirty="0" smtClean="0">
                <a:solidFill>
                  <a:srgbClr val="000000"/>
                </a:solidFill>
              </a:rPr>
              <a:t>Diabetes-Teststreifen für die private Gesundheitsvorsorge</a:t>
            </a:r>
          </a:p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sz="4400" dirty="0" smtClean="0"/>
              <a:t>Und bei Lehrerinnen und Lehrern?</a:t>
            </a:r>
          </a:p>
          <a:p>
            <a:pPr>
              <a:buNone/>
            </a:pPr>
            <a:endParaRPr lang="de-DE" dirty="0"/>
          </a:p>
        </p:txBody>
      </p:sp>
      <p:pic>
        <p:nvPicPr>
          <p:cNvPr id="4" name="Grafik 6" descr="LP-BuG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t="10426"/>
          <a:stretch>
            <a:fillRect/>
          </a:stretch>
        </p:blipFill>
        <p:spPr bwMode="auto">
          <a:xfrm>
            <a:off x="5148064" y="0"/>
            <a:ext cx="3706639" cy="186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uppieren 4"/>
          <p:cNvGrpSpPr>
            <a:grpSpLocks/>
          </p:cNvGrpSpPr>
          <p:nvPr/>
        </p:nvGrpSpPr>
        <p:grpSpPr bwMode="auto">
          <a:xfrm>
            <a:off x="1115616" y="6093296"/>
            <a:ext cx="6480720" cy="432048"/>
            <a:chOff x="554" y="15998"/>
            <a:chExt cx="8388" cy="442"/>
          </a:xfrm>
        </p:grpSpPr>
        <p:pic>
          <p:nvPicPr>
            <p:cNvPr id="6" name="Picture 2" descr="Logo des Ministeriums, Link zu: Startseite des Ministeriums für Schule und Weiterbildu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42" y="16032"/>
              <a:ext cx="1800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3" descr="Logo%20UK%20NRW%204c%201z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90" y="16099"/>
              <a:ext cx="1800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4" descr="BARMERGEK_RGB_120px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786" y="16096"/>
              <a:ext cx="900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5" descr="BKK_Logo_LV_Nordwest_klein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38" y="15998"/>
              <a:ext cx="90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6" descr="Logo AOK RH H und AOK NW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54" y="16077"/>
              <a:ext cx="1980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feld 10"/>
          <p:cNvSpPr txBox="1"/>
          <p:nvPr/>
        </p:nvSpPr>
        <p:spPr>
          <a:xfrm>
            <a:off x="539552" y="1556792"/>
            <a:ext cx="6984776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Lehrergesundheit: Anforderung und Ressourcen </a:t>
            </a:r>
            <a:endParaRPr lang="de-DE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098576" cy="1143000"/>
          </a:xfrm>
        </p:spPr>
        <p:txBody>
          <a:bodyPr/>
          <a:lstStyle/>
          <a:p>
            <a:r>
              <a:rPr lang="de-DE" dirty="0" smtClean="0"/>
              <a:t>KESS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251520" y="1196752"/>
            <a:ext cx="5760640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Lehrergesundheit: Persönliche Entwicklung</a:t>
            </a:r>
            <a:endParaRPr lang="de-DE" sz="2400" dirty="0"/>
          </a:p>
        </p:txBody>
      </p:sp>
      <p:pic>
        <p:nvPicPr>
          <p:cNvPr id="6" name="Grafik 6" descr="LP-BuG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t="10426"/>
          <a:stretch>
            <a:fillRect/>
          </a:stretch>
        </p:blipFill>
        <p:spPr bwMode="auto">
          <a:xfrm>
            <a:off x="5437361" y="0"/>
            <a:ext cx="3706639" cy="186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uppieren 6"/>
          <p:cNvGrpSpPr>
            <a:grpSpLocks/>
          </p:cNvGrpSpPr>
          <p:nvPr/>
        </p:nvGrpSpPr>
        <p:grpSpPr bwMode="auto">
          <a:xfrm>
            <a:off x="1115616" y="6093296"/>
            <a:ext cx="6480720" cy="432048"/>
            <a:chOff x="554" y="15998"/>
            <a:chExt cx="8388" cy="442"/>
          </a:xfrm>
        </p:grpSpPr>
        <p:pic>
          <p:nvPicPr>
            <p:cNvPr id="8" name="Picture 2" descr="Logo des Ministeriums, Link zu: Startseite des Ministeriums für Schule und Weiterbildu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42" y="16032"/>
              <a:ext cx="1800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3" descr="Logo%20UK%20NRW%204c%201z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90" y="16099"/>
              <a:ext cx="1800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4" descr="BARMERGEK_RGB_120px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786" y="16096"/>
              <a:ext cx="900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5" descr="BKK_Logo_LV_Nordwest_klein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38" y="15998"/>
              <a:ext cx="90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6" descr="Logo AOK RH H und AOK NW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54" y="16077"/>
              <a:ext cx="1980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13" name="Tabelle 12"/>
          <p:cNvGraphicFramePr>
            <a:graphicFrameLocks noGrp="1"/>
          </p:cNvGraphicFramePr>
          <p:nvPr/>
        </p:nvGraphicFramePr>
        <p:xfrm>
          <a:off x="971600" y="2060848"/>
          <a:ext cx="5400600" cy="3664760"/>
        </p:xfrm>
        <a:graphic>
          <a:graphicData uri="http://schemas.openxmlformats.org/drawingml/2006/table">
            <a:tbl>
              <a:tblPr/>
              <a:tblGrid>
                <a:gridCol w="5400600"/>
              </a:tblGrid>
              <a:tr h="936104">
                <a:tc>
                  <a:txBody>
                    <a:bodyPr/>
                    <a:lstStyle/>
                    <a:p>
                      <a:pPr marL="1714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Objektive </a:t>
                      </a:r>
                    </a:p>
                    <a:p>
                      <a:pPr marL="1714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Berufsanforderungen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200">
                <a:tc>
                  <a:txBody>
                    <a:bodyPr/>
                    <a:lstStyle/>
                    <a:p>
                      <a:pPr marL="1714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Objektive Passung</a:t>
                      </a:r>
                    </a:p>
                    <a:p>
                      <a:pPr marL="1714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Stärken</a:t>
                      </a:r>
                    </a:p>
                    <a:p>
                      <a:pPr marL="1714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 Entwicklungsbedarf</a:t>
                      </a:r>
                    </a:p>
                    <a:p>
                      <a:pPr marL="1714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 Personalentwicklung durch Fachleute</a:t>
                      </a:r>
                    </a:p>
                    <a:p>
                      <a:pPr marL="1714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endParaRPr kumimoji="0" 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8456">
                <a:tc>
                  <a:txBody>
                    <a:bodyPr/>
                    <a:lstStyle/>
                    <a:p>
                      <a:pPr marL="1714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Objektive personale </a:t>
                      </a:r>
                    </a:p>
                    <a:p>
                      <a:pPr marL="1714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Ressourcen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Line 1040"/>
          <p:cNvSpPr>
            <a:spLocks noChangeShapeType="1"/>
          </p:cNvSpPr>
          <p:nvPr/>
        </p:nvSpPr>
        <p:spPr bwMode="auto">
          <a:xfrm>
            <a:off x="6012160" y="2564904"/>
            <a:ext cx="0" cy="26098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sm" len="sm"/>
            <a:tailEnd type="triangle" w="sm" len="sm"/>
          </a:ln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457200" y="274638"/>
            <a:ext cx="20985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KESS</a:t>
            </a:r>
            <a:endParaRPr kumimoji="0" lang="de-DE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323528" y="1556792"/>
            <a:ext cx="5544616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Lehrergesundheit: Persönliche Entwicklung</a:t>
            </a:r>
            <a:endParaRPr lang="de-DE" sz="2400" dirty="0"/>
          </a:p>
        </p:txBody>
      </p:sp>
      <p:pic>
        <p:nvPicPr>
          <p:cNvPr id="6" name="Grafik 6" descr="LP-BuG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t="10426"/>
          <a:stretch>
            <a:fillRect/>
          </a:stretch>
        </p:blipFill>
        <p:spPr bwMode="auto">
          <a:xfrm>
            <a:off x="5148064" y="0"/>
            <a:ext cx="3706639" cy="186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uppieren 6"/>
          <p:cNvGrpSpPr>
            <a:grpSpLocks/>
          </p:cNvGrpSpPr>
          <p:nvPr/>
        </p:nvGrpSpPr>
        <p:grpSpPr bwMode="auto">
          <a:xfrm>
            <a:off x="1115616" y="6093296"/>
            <a:ext cx="6480720" cy="432048"/>
            <a:chOff x="554" y="15998"/>
            <a:chExt cx="8388" cy="442"/>
          </a:xfrm>
        </p:grpSpPr>
        <p:pic>
          <p:nvPicPr>
            <p:cNvPr id="8" name="Picture 2" descr="Logo des Ministeriums, Link zu: Startseite des Ministeriums für Schule und Weiterbildu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42" y="16032"/>
              <a:ext cx="1800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3" descr="Logo%20UK%20NRW%204c%201z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90" y="16099"/>
              <a:ext cx="1800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4" descr="BARMERGEK_RGB_120px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786" y="16096"/>
              <a:ext cx="900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5" descr="BKK_Logo_LV_Nordwest_klein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38" y="15998"/>
              <a:ext cx="90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6" descr="Logo AOK RH H und AOK NW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54" y="16077"/>
              <a:ext cx="1980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13" name="Tabelle 12"/>
          <p:cNvGraphicFramePr>
            <a:graphicFrameLocks noGrp="1"/>
          </p:cNvGraphicFramePr>
          <p:nvPr/>
        </p:nvGraphicFramePr>
        <p:xfrm>
          <a:off x="395536" y="2276872"/>
          <a:ext cx="8352927" cy="3359411"/>
        </p:xfrm>
        <a:graphic>
          <a:graphicData uri="http://schemas.openxmlformats.org/drawingml/2006/table">
            <a:tbl>
              <a:tblPr/>
              <a:tblGrid>
                <a:gridCol w="4464496"/>
                <a:gridCol w="216024"/>
                <a:gridCol w="3672407"/>
              </a:tblGrid>
              <a:tr h="8229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Objektive Berufsanforderungen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Subjektiv erlebte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Berufsanforderungen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353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Objektive Passung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Objektive Stärken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de-DE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 Objektiver Entwicklungsbedarf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 PE durch Fachleute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Subjektiv erlebte Passung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  </a:t>
                      </a:r>
                      <a:r>
                        <a:rPr kumimoji="0" 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erlebte  Stärken</a:t>
                      </a:r>
                      <a:r>
                        <a:rPr kumimoji="0" 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de-DE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Entwicklungsbedürfnis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PE  selbst gesteuert 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Objektive Ressourcen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Subjektiv erlebte Ressourcen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1979</Words>
  <Application>Microsoft Office PowerPoint</Application>
  <PresentationFormat>Bildschirmpräsentation (4:3)</PresentationFormat>
  <Paragraphs>346</Paragraphs>
  <Slides>33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33</vt:i4>
      </vt:variant>
    </vt:vector>
  </HeadingPairs>
  <TitlesOfParts>
    <vt:vector size="34" baseType="lpstr">
      <vt:lpstr>Larissa-Design</vt:lpstr>
      <vt:lpstr> KESS  </vt:lpstr>
      <vt:lpstr>KESS  </vt:lpstr>
      <vt:lpstr>KESS</vt:lpstr>
      <vt:lpstr>KESS</vt:lpstr>
      <vt:lpstr>KESS</vt:lpstr>
      <vt:lpstr>KESS</vt:lpstr>
      <vt:lpstr>KESS</vt:lpstr>
      <vt:lpstr>KESS</vt:lpstr>
      <vt:lpstr>Folie 9</vt:lpstr>
      <vt:lpstr>Folie 10</vt:lpstr>
      <vt:lpstr>Folie 11</vt:lpstr>
      <vt:lpstr>Folie 12</vt:lpstr>
      <vt:lpstr>Folie 13</vt:lpstr>
      <vt:lpstr>Folie 14</vt:lpstr>
      <vt:lpstr>Folie 15</vt:lpstr>
      <vt:lpstr>Folie 16</vt:lpstr>
      <vt:lpstr>Folie 17</vt:lpstr>
      <vt:lpstr>Folie 18</vt:lpstr>
      <vt:lpstr>Folie 19</vt:lpstr>
      <vt:lpstr>Folie 20</vt:lpstr>
      <vt:lpstr>Folie 21</vt:lpstr>
      <vt:lpstr>Folie 22</vt:lpstr>
      <vt:lpstr>Folie 23</vt:lpstr>
      <vt:lpstr>Folie 24</vt:lpstr>
      <vt:lpstr>Folie 25</vt:lpstr>
      <vt:lpstr>Folie 26</vt:lpstr>
      <vt:lpstr>Folie 27</vt:lpstr>
      <vt:lpstr>Folie 28</vt:lpstr>
      <vt:lpstr>Folie 29</vt:lpstr>
      <vt:lpstr>Folie 30</vt:lpstr>
      <vt:lpstr>Folie 31</vt:lpstr>
      <vt:lpstr>Folie 32</vt:lpstr>
      <vt:lpstr>Folie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KESS</dc:title>
  <dc:creator>ASUS</dc:creator>
  <cp:lastModifiedBy>ASUS</cp:lastModifiedBy>
  <cp:revision>35</cp:revision>
  <dcterms:created xsi:type="dcterms:W3CDTF">2014-06-04T08:17:35Z</dcterms:created>
  <dcterms:modified xsi:type="dcterms:W3CDTF">2014-09-28T16:50:51Z</dcterms:modified>
</cp:coreProperties>
</file>