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sldIdLst>
    <p:sldId id="256" r:id="rId2"/>
    <p:sldId id="266" r:id="rId3"/>
    <p:sldId id="267" r:id="rId4"/>
    <p:sldId id="271" r:id="rId5"/>
    <p:sldId id="296" r:id="rId6"/>
    <p:sldId id="309" r:id="rId7"/>
    <p:sldId id="272" r:id="rId8"/>
    <p:sldId id="260" r:id="rId9"/>
    <p:sldId id="276" r:id="rId10"/>
    <p:sldId id="279" r:id="rId11"/>
    <p:sldId id="294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7" r:id="rId20"/>
    <p:sldId id="311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28B7F11-3C6E-45F1-A510-ECF9552447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EDA71-8BE3-4FD8-BD35-CEFA9F8C24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AECE9-3C0D-4001-89E7-48842657E2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B43D5-5200-4C97-A9A8-8E8A9962B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51304-13DF-499E-91E1-74C3B93EF0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34A-580E-48DC-8F81-94EE4EA966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AD15-BF37-400B-9743-5232431372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4AE28-FF90-4CAD-9C39-260916FF7B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2330B-22A5-4ED1-9F4D-E64DD7B6A2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6A973-2587-40EF-A906-3490338A8F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155F5-1F5B-45E7-96A2-9AA4CDC80D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9EF8C-F0F5-44FF-84AE-844CB0BBBA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de-DE"/>
              <a:t>Copyright Dr. Ziebertz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C762E7-49B2-4617-9942-DA8836D843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5B52D-FA13-47AA-ACC1-94114408660A}" type="slidenum">
              <a:rPr lang="de-DE" altLang="de-DE" smtClean="0"/>
              <a:pPr/>
              <a:t>1</a:t>
            </a:fld>
            <a:endParaRPr lang="de-DE" altLang="de-DE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714625"/>
            <a:ext cx="7772400" cy="2082800"/>
          </a:xfrm>
        </p:spPr>
        <p:txBody>
          <a:bodyPr/>
          <a:lstStyle/>
          <a:p>
            <a:pPr eaLnBrk="1" hangingPunct="1"/>
            <a:r>
              <a:rPr lang="de-DE" altLang="de-DE" sz="3600" b="1" dirty="0" smtClean="0"/>
              <a:t/>
            </a:r>
            <a:br>
              <a:rPr lang="de-DE" altLang="de-DE" sz="3600" b="1" dirty="0" smtClean="0"/>
            </a:br>
            <a:r>
              <a:rPr lang="de-DE" altLang="de-DE" sz="3600" b="1" dirty="0" smtClean="0"/>
              <a:t/>
            </a:r>
            <a:br>
              <a:rPr lang="de-DE" altLang="de-DE" sz="3600" b="1" dirty="0" smtClean="0"/>
            </a:br>
            <a:r>
              <a:rPr lang="de-DE" altLang="de-DE" sz="3600" b="1" dirty="0" smtClean="0"/>
              <a:t/>
            </a:r>
            <a:br>
              <a:rPr lang="de-DE" altLang="de-DE" sz="3600" b="1" dirty="0" smtClean="0"/>
            </a:br>
            <a:r>
              <a:rPr lang="de-DE" altLang="de-DE" sz="3600" b="1" dirty="0" smtClean="0"/>
              <a:t>Pädagogischer </a:t>
            </a:r>
            <a:br>
              <a:rPr lang="de-DE" altLang="de-DE" sz="3600" b="1" dirty="0" smtClean="0"/>
            </a:br>
            <a:r>
              <a:rPr lang="de-DE" altLang="de-DE" sz="3600" b="1" dirty="0" smtClean="0"/>
              <a:t>Umgang mit </a:t>
            </a:r>
            <a:br>
              <a:rPr lang="de-DE" altLang="de-DE" sz="3600" b="1" dirty="0" smtClean="0"/>
            </a:br>
            <a:r>
              <a:rPr lang="de-DE" altLang="de-DE" sz="3600" b="1" dirty="0" smtClean="0"/>
              <a:t>traumatisierten </a:t>
            </a:r>
            <a:br>
              <a:rPr lang="de-DE" altLang="de-DE" sz="3600" b="1" dirty="0" smtClean="0"/>
            </a:br>
            <a:r>
              <a:rPr lang="de-DE" altLang="de-DE" sz="3600" b="1" dirty="0" smtClean="0"/>
              <a:t>Kindern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076700"/>
            <a:ext cx="7442200" cy="1600200"/>
          </a:xfrm>
        </p:spPr>
        <p:txBody>
          <a:bodyPr/>
          <a:lstStyle/>
          <a:p>
            <a:pPr eaLnBrk="1" hangingPunct="1"/>
            <a:endParaRPr lang="de-DE" altLang="de-DE" smtClean="0"/>
          </a:p>
          <a:p>
            <a:pPr eaLnBrk="1" hangingPunct="1"/>
            <a:endParaRPr lang="de-DE" altLang="de-DE" smtClean="0"/>
          </a:p>
          <a:p>
            <a:pPr eaLnBrk="1" hangingPunct="1"/>
            <a:r>
              <a:rPr lang="de-DE" altLang="de-DE" smtClean="0"/>
              <a:t>Prof. Dr. </a:t>
            </a:r>
          </a:p>
          <a:p>
            <a:pPr eaLnBrk="1" hangingPunct="1"/>
            <a:r>
              <a:rPr lang="de-DE" altLang="de-DE" smtClean="0"/>
              <a:t>Torsten Ziebertz</a:t>
            </a:r>
          </a:p>
        </p:txBody>
      </p:sp>
      <p:pic>
        <p:nvPicPr>
          <p:cNvPr id="307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88913"/>
            <a:ext cx="608330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Was passiert im Körper?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de-DE" sz="2800" b="1" smtClean="0"/>
              <a:t>Posttraumatische Körpererfahrungen:</a:t>
            </a:r>
          </a:p>
          <a:p>
            <a:r>
              <a:rPr lang="de-DE" altLang="de-DE" sz="2400" smtClean="0"/>
              <a:t>Gestörte Körperliche Selbstwahrnehmung</a:t>
            </a:r>
          </a:p>
          <a:p>
            <a:r>
              <a:rPr lang="de-DE" altLang="de-DE" sz="2400" smtClean="0"/>
              <a:t>Signale/ Bedürfnisse des Körpers werden nicht gespürt oder falsch interpretiert</a:t>
            </a:r>
          </a:p>
          <a:p>
            <a:r>
              <a:rPr lang="de-DE" altLang="de-DE" sz="2400" smtClean="0"/>
              <a:t>Der eigene Körper als Objekt</a:t>
            </a:r>
          </a:p>
          <a:p>
            <a:r>
              <a:rPr lang="de-DE" altLang="de-DE" sz="2400" smtClean="0"/>
              <a:t>Schmerzunempfindlichkeit</a:t>
            </a:r>
          </a:p>
          <a:p>
            <a:r>
              <a:rPr lang="de-DE" altLang="de-DE" sz="2400" smtClean="0"/>
              <a:t>Körperliche Nähe ist bedrohlich</a:t>
            </a:r>
          </a:p>
          <a:p>
            <a:r>
              <a:rPr lang="de-DE" altLang="de-DE" sz="2400" smtClean="0"/>
              <a:t>Ekel vor eigenem Körper</a:t>
            </a:r>
          </a:p>
          <a:p>
            <a:r>
              <a:rPr lang="de-DE" altLang="de-DE" sz="2400" smtClean="0"/>
              <a:t>Schmerzen (Kopf, Rücken, Mage</a:t>
            </a:r>
            <a:r>
              <a:rPr lang="de-DE" altLang="de-DE" sz="2400" smtClean="0">
                <a:solidFill>
                  <a:srgbClr val="FF0000"/>
                </a:solidFill>
              </a:rPr>
              <a:t>n</a:t>
            </a:r>
            <a:r>
              <a:rPr lang="de-DE" altLang="de-DE" sz="2400" smtClean="0"/>
              <a:t>)</a:t>
            </a:r>
          </a:p>
        </p:txBody>
      </p:sp>
      <p:sp>
        <p:nvSpPr>
          <p:cNvPr id="12292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229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293A2-D206-4CCE-83CE-DF5FA880D1A5}" type="slidenum">
              <a:rPr lang="de-DE" altLang="de-DE" smtClean="0"/>
              <a:pPr/>
              <a:t>10</a:t>
            </a:fld>
            <a:endParaRPr lang="de-DE" altLang="de-DE" smtClean="0"/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Trauma im Gehirn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Ein Ereignis kann nur abgespeichert werden, wenn alles was zusammengehört, auch zusammen ist.</a:t>
            </a:r>
          </a:p>
          <a:p>
            <a:r>
              <a:rPr lang="de-DE" altLang="de-DE" smtClean="0"/>
              <a:t>Das traumatische Ereignis wird fragmentiert, und diese Fragmente im Gehirn so verteilt, dass das Ereignis nicht mehr zusammenhängend erinnert werden kan</a:t>
            </a:r>
            <a:r>
              <a:rPr lang="de-DE" altLang="de-DE" smtClean="0">
                <a:solidFill>
                  <a:srgbClr val="FF0000"/>
                </a:solidFill>
              </a:rPr>
              <a:t>n</a:t>
            </a:r>
            <a:r>
              <a:rPr lang="de-DE" altLang="de-DE" smtClean="0"/>
              <a:t>.</a:t>
            </a:r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331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34860-CC40-4A24-B91E-9EDAB2CCFA12}" type="slidenum">
              <a:rPr lang="de-DE" altLang="de-DE" smtClean="0"/>
              <a:pPr/>
              <a:t>11</a:t>
            </a:fld>
            <a:endParaRPr lang="de-DE" altLang="de-DE" smtClean="0"/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Traumapädagogik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Traumapädagogik ist eine eigenständige Fachdisziplin, die sich mit der Frage beschäftigt, wie der Umgang mit traumatisch belasteten Kindern/ Jugendlichen in pädagogischen Feldern methodisch gestaltet werden kann, mit dem Ziel, diese Kinder in ihrer Traumabearbeitung zu unterstütze</a:t>
            </a:r>
            <a:r>
              <a:rPr lang="de-DE" altLang="de-DE" smtClean="0">
                <a:solidFill>
                  <a:srgbClr val="FF0000"/>
                </a:solidFill>
              </a:rPr>
              <a:t>n</a:t>
            </a:r>
            <a:r>
              <a:rPr lang="de-DE" altLang="de-DE" smtClean="0"/>
              <a:t>.</a:t>
            </a:r>
          </a:p>
        </p:txBody>
      </p:sp>
      <p:sp>
        <p:nvSpPr>
          <p:cNvPr id="14340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434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03CAA-E517-4FA2-BEE8-3EA640F70599}" type="slidenum">
              <a:rPr lang="de-DE" altLang="de-DE" smtClean="0"/>
              <a:pPr/>
              <a:t>12</a:t>
            </a:fld>
            <a:endParaRPr lang="de-DE" altLang="de-DE" smtClean="0"/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Ziele von Traumapädagogik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smtClean="0"/>
              <a:t>Etablierung eines sicheren äußeren Ortes</a:t>
            </a:r>
          </a:p>
          <a:p>
            <a:r>
              <a:rPr lang="de-DE" altLang="de-DE" sz="2800" smtClean="0"/>
              <a:t>Korrektur der traumatischen Erwartung</a:t>
            </a:r>
          </a:p>
          <a:p>
            <a:r>
              <a:rPr lang="de-DE" altLang="de-DE" sz="2800" smtClean="0"/>
              <a:t>Korrektur der falschen Bilder zu Sexualität, Geschlechterrolle und Grenze</a:t>
            </a:r>
          </a:p>
          <a:p>
            <a:r>
              <a:rPr lang="de-DE" altLang="de-DE" sz="2800" smtClean="0"/>
              <a:t>Sichere Bindungserfahrungen</a:t>
            </a:r>
          </a:p>
          <a:p>
            <a:r>
              <a:rPr lang="de-DE" altLang="de-DE" sz="2800" smtClean="0"/>
              <a:t>Kognitive Bearbeitung der eigenen Geschichte durch Biografiearbeit</a:t>
            </a:r>
          </a:p>
          <a:p>
            <a:r>
              <a:rPr lang="de-DE" altLang="de-DE" sz="2800" smtClean="0"/>
              <a:t>Integration des Geschehene</a:t>
            </a:r>
            <a:r>
              <a:rPr lang="de-DE" altLang="de-DE" sz="2800" smtClean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43CFF4-1452-47F9-93D4-92BC1BEA4E9B}" type="slidenum">
              <a:rPr lang="de-DE" altLang="de-DE" smtClean="0"/>
              <a:pPr/>
              <a:t>13</a:t>
            </a:fld>
            <a:endParaRPr lang="de-DE" altLang="de-DE" smtClean="0"/>
          </a:p>
        </p:txBody>
      </p:sp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Grundsätzliches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4000" smtClean="0"/>
              <a:t>Trauma schützt nicht vor Erziehung</a:t>
            </a:r>
          </a:p>
          <a:p>
            <a:pPr>
              <a:buFont typeface="Wingdings" pitchFamily="2" charset="2"/>
              <a:buNone/>
            </a:pPr>
            <a:endParaRPr lang="de-DE" altLang="de-DE" sz="4000" smtClean="0"/>
          </a:p>
          <a:p>
            <a:r>
              <a:rPr lang="de-DE" altLang="de-DE" sz="4000" smtClean="0"/>
              <a:t>…aber es braucht eine besondere Erziehung für diese Kinde</a:t>
            </a:r>
            <a:r>
              <a:rPr lang="de-DE" altLang="de-DE" sz="4000" smtClean="0">
                <a:solidFill>
                  <a:srgbClr val="FF0000"/>
                </a:solidFill>
              </a:rPr>
              <a:t>r</a:t>
            </a:r>
            <a:r>
              <a:rPr lang="de-DE" altLang="de-DE" sz="4000" smtClean="0"/>
              <a:t> !!!!</a:t>
            </a:r>
          </a:p>
        </p:txBody>
      </p:sp>
      <p:sp>
        <p:nvSpPr>
          <p:cNvPr id="16388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638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FC0269-699E-4D92-9FAD-E933691FF019}" type="slidenum">
              <a:rPr lang="de-DE" altLang="de-DE" smtClean="0"/>
              <a:pPr/>
              <a:t>14</a:t>
            </a:fld>
            <a:endParaRPr lang="de-DE" altLang="de-DE" smtClean="0"/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Methoden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smtClean="0"/>
              <a:t>Versuchen Sie, das Verhalten zu verstehen, bevor erzieherische Grenzen gesetzt werden:</a:t>
            </a:r>
          </a:p>
          <a:p>
            <a:r>
              <a:rPr lang="de-DE" altLang="de-DE" sz="2400" smtClean="0"/>
              <a:t>Das Verhalten hat einen Sinn, eine Logik</a:t>
            </a:r>
          </a:p>
          <a:p>
            <a:r>
              <a:rPr lang="de-DE" altLang="de-DE" sz="2400" smtClean="0"/>
              <a:t>Das Verhalten hat einen Ursprung in der Vergangenheit</a:t>
            </a:r>
          </a:p>
          <a:p>
            <a:r>
              <a:rPr lang="de-DE" altLang="de-DE" sz="2400" smtClean="0"/>
              <a:t>Wertschätzung des Verhaltens als Überlebensstrategie</a:t>
            </a:r>
          </a:p>
          <a:p>
            <a:r>
              <a:rPr lang="de-DE" altLang="de-DE" sz="2400" smtClean="0"/>
              <a:t>Erfahrbar machen, dass dieses Verhalten heute nicht mehr notwendig is</a:t>
            </a:r>
            <a:r>
              <a:rPr lang="de-DE" altLang="de-DE" sz="2400" smtClean="0">
                <a:solidFill>
                  <a:srgbClr val="FF0000"/>
                </a:solidFill>
              </a:rPr>
              <a:t>t</a:t>
            </a:r>
            <a:r>
              <a:rPr lang="de-DE" altLang="de-DE" sz="2400" smtClean="0"/>
              <a:t>.</a:t>
            </a:r>
          </a:p>
        </p:txBody>
      </p:sp>
      <p:sp>
        <p:nvSpPr>
          <p:cNvPr id="17412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741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64EA8-A8F9-4BA6-9CD4-3118239BF346}" type="slidenum">
              <a:rPr lang="de-DE" altLang="de-DE" smtClean="0"/>
              <a:pPr/>
              <a:t>15</a:t>
            </a:fld>
            <a:endParaRPr lang="de-DE" altLang="de-DE" smtClean="0"/>
          </a:p>
        </p:txBody>
      </p:sp>
      <p:pic>
        <p:nvPicPr>
          <p:cNvPr id="174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Methoden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r>
              <a:rPr lang="de-DE" altLang="de-DE" sz="2800" smtClean="0"/>
              <a:t>Sicherer äußerer Ort</a:t>
            </a:r>
          </a:p>
          <a:p>
            <a:r>
              <a:rPr lang="de-DE" altLang="de-DE" sz="2800" smtClean="0"/>
              <a:t>Sicheres Beziehungsangebot</a:t>
            </a:r>
          </a:p>
          <a:p>
            <a:r>
              <a:rPr lang="de-DE" altLang="de-DE" sz="2800" smtClean="0"/>
              <a:t>Regelmäßigkeit und Struktur</a:t>
            </a:r>
          </a:p>
          <a:p>
            <a:r>
              <a:rPr lang="de-DE" altLang="de-DE" sz="2800" smtClean="0"/>
              <a:t>Selbstwirksamkeit</a:t>
            </a:r>
          </a:p>
          <a:p>
            <a:r>
              <a:rPr lang="de-DE" altLang="de-DE" sz="2800" smtClean="0"/>
              <a:t>Positive Modelle</a:t>
            </a:r>
          </a:p>
          <a:p>
            <a:r>
              <a:rPr lang="de-DE" altLang="de-DE" sz="2800" smtClean="0"/>
              <a:t>Andere Kinder/ Eltern aufklären</a:t>
            </a:r>
          </a:p>
          <a:p>
            <a:r>
              <a:rPr lang="de-DE" altLang="de-DE" sz="2800" smtClean="0"/>
              <a:t>Es geht auch ohne Worte …</a:t>
            </a:r>
          </a:p>
          <a:p>
            <a:r>
              <a:rPr lang="de-DE" altLang="de-DE" sz="2800" smtClean="0"/>
              <a:t>Triggerscreenin</a:t>
            </a:r>
            <a:r>
              <a:rPr lang="de-DE" altLang="de-DE" sz="2800" smtClean="0">
                <a:solidFill>
                  <a:srgbClr val="FF0000"/>
                </a:solidFill>
              </a:rPr>
              <a:t>g</a:t>
            </a:r>
          </a:p>
          <a:p>
            <a:endParaRPr lang="de-DE" altLang="de-DE" sz="2800" smtClean="0"/>
          </a:p>
          <a:p>
            <a:endParaRPr lang="de-DE" altLang="de-DE" sz="2800" smtClean="0"/>
          </a:p>
        </p:txBody>
      </p:sp>
      <p:sp>
        <p:nvSpPr>
          <p:cNvPr id="18436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843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6055E-BC18-4673-8287-9EF20930FCB0}" type="slidenum">
              <a:rPr lang="de-DE" altLang="de-DE" smtClean="0"/>
              <a:pPr/>
              <a:t>16</a:t>
            </a:fld>
            <a:endParaRPr lang="de-DE" altLang="de-DE" smtClean="0"/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Methoden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Psycho-edukation</a:t>
            </a:r>
          </a:p>
          <a:p>
            <a:r>
              <a:rPr lang="de-DE" altLang="de-DE" smtClean="0"/>
              <a:t>Rückzugsorte („Höhlen“)</a:t>
            </a:r>
          </a:p>
          <a:p>
            <a:r>
              <a:rPr lang="de-DE" altLang="de-DE" smtClean="0"/>
              <a:t>Gefühlsbarometer, -karten, -uhren</a:t>
            </a:r>
          </a:p>
          <a:p>
            <a:r>
              <a:rPr lang="de-DE" altLang="de-DE" smtClean="0"/>
              <a:t>Entspannungsübungen</a:t>
            </a:r>
          </a:p>
          <a:p>
            <a:r>
              <a:rPr lang="de-DE" altLang="de-DE" smtClean="0"/>
              <a:t>Interaktionsspiele</a:t>
            </a:r>
          </a:p>
          <a:p>
            <a:r>
              <a:rPr lang="de-DE" altLang="de-DE" smtClean="0"/>
              <a:t>Kreative Methoden</a:t>
            </a:r>
          </a:p>
          <a:p>
            <a:r>
              <a:rPr lang="de-DE" altLang="de-DE" smtClean="0"/>
              <a:t>Naturerfahrungen</a:t>
            </a:r>
          </a:p>
          <a:p>
            <a:endParaRPr lang="de-DE" altLang="de-DE" smtClean="0">
              <a:solidFill>
                <a:srgbClr val="FF0000"/>
              </a:solidFill>
            </a:endParaRPr>
          </a:p>
          <a:p>
            <a:endParaRPr lang="de-DE" altLang="de-DE" smtClean="0">
              <a:solidFill>
                <a:srgbClr val="FF0000"/>
              </a:solidFill>
            </a:endParaRPr>
          </a:p>
        </p:txBody>
      </p:sp>
      <p:sp>
        <p:nvSpPr>
          <p:cNvPr id="19460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946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9E763-A099-474F-8BF7-58EC356E3AD2}" type="slidenum">
              <a:rPr lang="de-DE" altLang="de-DE" smtClean="0"/>
              <a:pPr/>
              <a:t>17</a:t>
            </a:fld>
            <a:endParaRPr lang="de-DE" altLang="de-DE" smtClean="0"/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Methoden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smtClean="0"/>
              <a:t>Erkennen und Reflektieren eigener emotionaler Reaktionen</a:t>
            </a:r>
          </a:p>
          <a:p>
            <a:r>
              <a:rPr lang="de-DE" altLang="de-DE" sz="2800" smtClean="0"/>
              <a:t>Dissoziationsstops:</a:t>
            </a:r>
          </a:p>
          <a:p>
            <a:pPr lvl="1"/>
            <a:r>
              <a:rPr lang="de-DE" altLang="de-DE" sz="2400" smtClean="0"/>
              <a:t>Musterunterbrechung jeglicher Art</a:t>
            </a:r>
          </a:p>
          <a:p>
            <a:pPr lvl="1"/>
            <a:r>
              <a:rPr lang="de-DE" altLang="de-DE" sz="2400" smtClean="0"/>
              <a:t>Starke Sinnesreize einsetzen</a:t>
            </a:r>
          </a:p>
          <a:p>
            <a:pPr lvl="1"/>
            <a:r>
              <a:rPr lang="de-DE" altLang="de-DE" sz="2400" smtClean="0"/>
              <a:t>Taktil, auditiv, visuell, kinästhetisch</a:t>
            </a:r>
          </a:p>
          <a:p>
            <a:pPr lvl="1"/>
            <a:r>
              <a:rPr lang="de-DE" altLang="de-DE" sz="2400" smtClean="0"/>
              <a:t>Atmen, Zählen</a:t>
            </a:r>
          </a:p>
          <a:p>
            <a:pPr lvl="1"/>
            <a:r>
              <a:rPr lang="de-DE" altLang="de-DE" sz="2400" smtClean="0"/>
              <a:t>Nach effektivem Dissoziationsstop nachbesprechen, was geholfen ha</a:t>
            </a:r>
            <a:r>
              <a:rPr lang="de-DE" altLang="de-DE" sz="2400" smtClean="0">
                <a:solidFill>
                  <a:srgbClr val="FF0000"/>
                </a:solidFill>
              </a:rPr>
              <a:t>t</a:t>
            </a:r>
            <a:r>
              <a:rPr lang="de-DE" altLang="de-DE" sz="2400" smtClean="0"/>
              <a:t>.</a:t>
            </a:r>
          </a:p>
        </p:txBody>
      </p:sp>
      <p:sp>
        <p:nvSpPr>
          <p:cNvPr id="20484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2048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C23CAF-E0B2-43AF-8C10-D11CCAAF697A}" type="slidenum">
              <a:rPr lang="de-DE" altLang="de-DE" smtClean="0"/>
              <a:pPr/>
              <a:t>18</a:t>
            </a:fld>
            <a:endParaRPr lang="de-DE" altLang="de-DE" smtClean="0"/>
          </a:p>
        </p:txBody>
      </p:sp>
      <p:pic>
        <p:nvPicPr>
          <p:cNvPr id="2048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Strukturen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3600" smtClean="0"/>
              <a:t>Welche Strukturen und Bedingungen braucht es in Pflegefamilien, um die o.g. Inhalte umzusetze</a:t>
            </a:r>
            <a:r>
              <a:rPr lang="de-DE" altLang="de-DE" sz="3600" smtClean="0">
                <a:solidFill>
                  <a:srgbClr val="FF0000"/>
                </a:solidFill>
              </a:rPr>
              <a:t>n</a:t>
            </a:r>
            <a:r>
              <a:rPr lang="de-DE" altLang="de-DE" sz="3600" smtClean="0"/>
              <a:t>?</a:t>
            </a:r>
          </a:p>
        </p:txBody>
      </p:sp>
      <p:sp>
        <p:nvSpPr>
          <p:cNvPr id="21508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2150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D7B63-5681-40F4-A1D2-DE05A722D6DD}" type="slidenum">
              <a:rPr lang="de-DE" altLang="de-DE" smtClean="0"/>
              <a:pPr/>
              <a:t>19</a:t>
            </a:fld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Agenda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566738" y="1628775"/>
            <a:ext cx="8001000" cy="4391025"/>
          </a:xfrm>
        </p:spPr>
        <p:txBody>
          <a:bodyPr/>
          <a:lstStyle/>
          <a:p>
            <a:pPr marL="514350" indent="-514350"/>
            <a:r>
              <a:rPr lang="de-DE" altLang="de-DE" sz="2800" smtClean="0"/>
              <a:t>Definition „Trauma“</a:t>
            </a:r>
          </a:p>
          <a:p>
            <a:pPr marL="514350" indent="-514350"/>
            <a:r>
              <a:rPr lang="de-DE" altLang="de-DE" sz="2800" smtClean="0"/>
              <a:t>Trauma-Symptome </a:t>
            </a:r>
          </a:p>
          <a:p>
            <a:pPr marL="514350" indent="-514350"/>
            <a:r>
              <a:rPr lang="de-DE" altLang="de-DE" sz="2800" smtClean="0"/>
              <a:t>Was passiert im Gehirn?</a:t>
            </a:r>
          </a:p>
          <a:p>
            <a:pPr marL="514350" indent="-514350"/>
            <a:r>
              <a:rPr lang="de-DE" altLang="de-DE" sz="2800" smtClean="0"/>
              <a:t>Traumapädagogik</a:t>
            </a:r>
          </a:p>
          <a:p>
            <a:pPr marL="514350" indent="-514350"/>
            <a:r>
              <a:rPr lang="de-DE" altLang="de-DE" sz="2800" smtClean="0"/>
              <a:t>Methoden für den Alltag</a:t>
            </a:r>
          </a:p>
          <a:p>
            <a:pPr marL="514350" indent="-514350"/>
            <a:r>
              <a:rPr lang="de-DE" altLang="de-DE" sz="2800" smtClean="0"/>
              <a:t>Strukturelle Herausforderungen</a:t>
            </a:r>
          </a:p>
          <a:p>
            <a:pPr marL="514350" indent="-514350"/>
            <a:r>
              <a:rPr lang="de-DE" altLang="de-DE" sz="2800" smtClean="0"/>
              <a:t>Diskussion</a:t>
            </a:r>
          </a:p>
          <a:p>
            <a:pPr marL="514350" indent="-514350"/>
            <a:r>
              <a:rPr lang="de-DE" altLang="de-DE" sz="2800" smtClean="0"/>
              <a:t>Feierabend </a:t>
            </a:r>
            <a:r>
              <a:rPr lang="de-DE" altLang="de-DE" sz="2800" smtClean="0">
                <a:sym typeface="Wingdings" pitchFamily="2" charset="2"/>
              </a:rPr>
              <a:t></a:t>
            </a:r>
            <a:endParaRPr lang="de-DE" altLang="de-DE" sz="2800" smtClean="0"/>
          </a:p>
          <a:p>
            <a:pPr marL="514350" indent="-514350">
              <a:buFont typeface="Wingdings" pitchFamily="2" charset="2"/>
              <a:buNone/>
            </a:pPr>
            <a:endParaRPr lang="de-DE" altLang="de-DE" sz="3200" smtClean="0">
              <a:solidFill>
                <a:srgbClr val="FF0000"/>
              </a:solidFill>
            </a:endParaRPr>
          </a:p>
          <a:p>
            <a:pPr marL="514350" indent="-514350">
              <a:buFont typeface="Wingdings" pitchFamily="2" charset="2"/>
              <a:buNone/>
            </a:pPr>
            <a:endParaRPr lang="de-DE" altLang="de-DE" smtClean="0"/>
          </a:p>
        </p:txBody>
      </p:sp>
      <p:sp>
        <p:nvSpPr>
          <p:cNvPr id="4100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410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10B6DB-0E50-4E03-897A-43FADB0659B0}" type="slidenum">
              <a:rPr lang="de-DE" altLang="de-DE" smtClean="0"/>
              <a:pPr/>
              <a:t>2</a:t>
            </a:fld>
            <a:endParaRPr lang="de-DE" altLang="de-DE" smtClean="0"/>
          </a:p>
        </p:txBody>
      </p:sp>
      <p:pic>
        <p:nvPicPr>
          <p:cNvPr id="410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feil nach unten 6"/>
          <p:cNvSpPr/>
          <p:nvPr/>
        </p:nvSpPr>
        <p:spPr>
          <a:xfrm>
            <a:off x="7164388" y="2276475"/>
            <a:ext cx="785812" cy="35179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Wie bleiben Sie bei Kräften?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700213"/>
            <a:ext cx="8001000" cy="4535487"/>
          </a:xfrm>
        </p:spPr>
        <p:txBody>
          <a:bodyPr/>
          <a:lstStyle/>
          <a:p>
            <a:r>
              <a:rPr lang="de-DE" altLang="de-DE" sz="2800" smtClean="0"/>
              <a:t>Individuelle Methoden</a:t>
            </a:r>
          </a:p>
          <a:p>
            <a:r>
              <a:rPr lang="de-DE" altLang="de-DE" sz="2800" smtClean="0"/>
              <a:t>Entspannungsmethoden </a:t>
            </a:r>
          </a:p>
          <a:p>
            <a:r>
              <a:rPr lang="de-DE" altLang="de-DE" sz="2800" smtClean="0"/>
              <a:t>Glaubenssätze heranziehen, entwickeln</a:t>
            </a:r>
          </a:p>
          <a:p>
            <a:r>
              <a:rPr lang="de-DE" altLang="de-DE" sz="2800" smtClean="0"/>
              <a:t>Eigene Grenzen erkennen und einhalten</a:t>
            </a:r>
          </a:p>
          <a:p>
            <a:r>
              <a:rPr lang="de-DE" altLang="de-DE" sz="2800" smtClean="0"/>
              <a:t>Innerer sicherer Ort</a:t>
            </a:r>
          </a:p>
          <a:p>
            <a:r>
              <a:rPr lang="de-DE" altLang="de-DE" sz="2800" smtClean="0"/>
              <a:t>Austausch und Kooperation im Team</a:t>
            </a:r>
          </a:p>
          <a:p>
            <a:r>
              <a:rPr lang="de-DE" altLang="de-DE" sz="2800" smtClean="0"/>
              <a:t>Regelmäßige Supervision</a:t>
            </a:r>
          </a:p>
          <a:p>
            <a:r>
              <a:rPr lang="de-DE" altLang="de-DE" sz="2800" smtClean="0"/>
              <a:t>Ausgleich in der Freizei</a:t>
            </a:r>
            <a:r>
              <a:rPr lang="de-DE" altLang="de-DE" sz="2800" smtClean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2532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2253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26F94-658D-45B5-B54D-936CEA7AF322}" type="slidenum">
              <a:rPr lang="de-DE" altLang="de-DE" smtClean="0"/>
              <a:pPr/>
              <a:t>20</a:t>
            </a:fld>
            <a:endParaRPr lang="de-DE" altLang="de-DE" smtClean="0"/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195388"/>
          </a:xfrm>
        </p:spPr>
        <p:txBody>
          <a:bodyPr/>
          <a:lstStyle/>
          <a:p>
            <a:r>
              <a:rPr lang="de-DE" altLang="de-DE" smtClean="0"/>
              <a:t>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smtClean="0"/>
              <a:t>„Trauma (altgr.) bedeutet  „Verletzung“ oder „Wunde“. </a:t>
            </a:r>
          </a:p>
          <a:p>
            <a:r>
              <a:rPr lang="de-DE" altLang="de-DE" sz="2800" smtClean="0"/>
              <a:t>Ein „Psychotrauma“ ist eine seelische Wunde, die auf einzelne oder mehrere Ereignisse zurückgeht, bei denen im Zustand von existentieller Angst und </a:t>
            </a:r>
            <a:r>
              <a:rPr lang="de-DE" altLang="de-DE" sz="2800" smtClean="0">
                <a:solidFill>
                  <a:srgbClr val="FF0000"/>
                </a:solidFill>
              </a:rPr>
              <a:t>Hilflosigkeit </a:t>
            </a:r>
            <a:r>
              <a:rPr lang="de-DE" altLang="de-DE" sz="2800" smtClean="0"/>
              <a:t>die Bewältigungsstrategien des Individuums überfordert ware</a:t>
            </a:r>
            <a:r>
              <a:rPr lang="de-DE" altLang="de-DE" sz="2800" smtClean="0">
                <a:solidFill>
                  <a:srgbClr val="FF0000"/>
                </a:solidFill>
              </a:rPr>
              <a:t>n</a:t>
            </a:r>
            <a:r>
              <a:rPr lang="de-DE" altLang="de-DE" sz="2800" smtClean="0"/>
              <a:t>.</a:t>
            </a:r>
            <a:endParaRPr lang="de-DE" altLang="de-DE" sz="2800" smtClean="0">
              <a:solidFill>
                <a:srgbClr val="FF0000"/>
              </a:solidFill>
            </a:endParaRPr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512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9C343C-58A8-47F2-83E8-E21C3DD9966C}" type="slidenum">
              <a:rPr lang="de-DE" altLang="de-DE" smtClean="0"/>
              <a:pPr/>
              <a:t>3</a:t>
            </a:fld>
            <a:endParaRPr lang="de-DE" altLang="de-DE" smtClean="0"/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Definition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566738" y="1643063"/>
            <a:ext cx="8001000" cy="4376737"/>
          </a:xfrm>
        </p:spPr>
        <p:txBody>
          <a:bodyPr/>
          <a:lstStyle/>
          <a:p>
            <a:r>
              <a:rPr lang="de-DE" altLang="de-DE" sz="2800" smtClean="0"/>
              <a:t>Kern des Traumas ist die Hilflosigkeit, das völlige Ausgeliefert-Sein.</a:t>
            </a:r>
          </a:p>
          <a:p>
            <a:r>
              <a:rPr lang="de-DE" altLang="de-DE" sz="2800" smtClean="0"/>
              <a:t>Bewältigungsstrategien des Menschen:</a:t>
            </a:r>
          </a:p>
          <a:p>
            <a:pPr>
              <a:buFont typeface="Wingdings" pitchFamily="2" charset="2"/>
              <a:buNone/>
            </a:pPr>
            <a:r>
              <a:rPr lang="de-DE" altLang="de-DE" sz="2800" smtClean="0"/>
              <a:t>    Flucht, Kampf, Erstarrung.</a:t>
            </a:r>
          </a:p>
          <a:p>
            <a:r>
              <a:rPr lang="de-DE" altLang="de-DE" sz="2800" smtClean="0"/>
              <a:t>Traumatische Erfahrung ist nicht gleich Trauma (Posttraumatische Belastungsstörung [PTBS])</a:t>
            </a:r>
          </a:p>
          <a:p>
            <a:r>
              <a:rPr lang="de-DE" altLang="de-DE" sz="2800" smtClean="0"/>
              <a:t>Ca. 30 Prozent der Trauma-Betroffenen erleiden eine PTB</a:t>
            </a:r>
            <a:r>
              <a:rPr lang="de-DE" altLang="de-DE" sz="2800" smtClean="0">
                <a:solidFill>
                  <a:srgbClr val="FF0000"/>
                </a:solidFill>
              </a:rPr>
              <a:t>S</a:t>
            </a:r>
            <a:r>
              <a:rPr lang="de-DE" altLang="de-DE" sz="2800" smtClean="0"/>
              <a:t>.</a:t>
            </a:r>
          </a:p>
          <a:p>
            <a:endParaRPr lang="de-DE" altLang="de-DE" sz="2800" smtClean="0"/>
          </a:p>
        </p:txBody>
      </p:sp>
      <p:sp>
        <p:nvSpPr>
          <p:cNvPr id="6148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614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9F10CC-378C-4E40-8FD2-837F97DD91A4}" type="slidenum">
              <a:rPr lang="de-DE" altLang="de-DE" smtClean="0"/>
              <a:pPr/>
              <a:t>4</a:t>
            </a:fld>
            <a:endParaRPr lang="de-DE" altLang="de-DE" smtClean="0"/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Traumata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2800" smtClean="0"/>
              <a:t>Zu viel Reiz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altLang="de-DE" sz="2800" smtClean="0"/>
              <a:t>Erleben/ Ansehen von Misshandlung</a:t>
            </a:r>
          </a:p>
          <a:p>
            <a:r>
              <a:rPr lang="de-DE" altLang="de-DE" sz="2800" smtClean="0"/>
              <a:t>Erleben/ Ansehen von Folter</a:t>
            </a:r>
          </a:p>
          <a:p>
            <a:r>
              <a:rPr lang="de-DE" altLang="de-DE" sz="2800" smtClean="0"/>
              <a:t>Erleben/ Ansehen von sex. Missbrauch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altLang="de-DE" sz="2800" smtClean="0"/>
              <a:t>Zu wenig Reiz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altLang="de-DE" sz="2800" smtClean="0"/>
              <a:t>Verwahrlosung</a:t>
            </a:r>
          </a:p>
          <a:p>
            <a:r>
              <a:rPr lang="de-DE" altLang="de-DE" sz="2800" smtClean="0"/>
              <a:t>Erleben von Hunger/ Unterernährung</a:t>
            </a:r>
          </a:p>
          <a:p>
            <a:r>
              <a:rPr lang="de-DE" altLang="de-DE" sz="2800" smtClean="0"/>
              <a:t>Erleben von Allein-Sein</a:t>
            </a:r>
          </a:p>
          <a:p>
            <a:r>
              <a:rPr lang="de-DE" altLang="de-DE" sz="2800" smtClean="0"/>
              <a:t>Sensorische Deprivation</a:t>
            </a:r>
          </a:p>
        </p:txBody>
      </p:sp>
      <p:sp>
        <p:nvSpPr>
          <p:cNvPr id="7175" name="Fußzeilenplatzhalt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7176" name="Foliennummernplatzhalt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4AB57-5237-45E5-A040-68FE7AF985B0}" type="slidenum">
              <a:rPr lang="de-DE" altLang="de-DE" smtClean="0"/>
              <a:pPr/>
              <a:t>5</a:t>
            </a:fld>
            <a:endParaRPr lang="de-DE" altLang="de-DE" smtClean="0"/>
          </a:p>
        </p:txBody>
      </p:sp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Akute Folgen/ Symptome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566738" y="1643063"/>
            <a:ext cx="8001000" cy="4376737"/>
          </a:xfrm>
        </p:spPr>
        <p:txBody>
          <a:bodyPr/>
          <a:lstStyle/>
          <a:p>
            <a:r>
              <a:rPr lang="de-DE" altLang="de-DE" sz="2800" smtClean="0"/>
              <a:t>Panik, Schock, existentielle Angst, absoluter Kontrollverlust</a:t>
            </a:r>
          </a:p>
          <a:p>
            <a:r>
              <a:rPr lang="de-DE" altLang="de-DE" sz="2800" smtClean="0"/>
              <a:t>Verändertes Erleben der Selbst-, Realitäts- und Zeitwahrnehmung (Derealisation, Depersonalisation)</a:t>
            </a:r>
          </a:p>
          <a:p>
            <a:r>
              <a:rPr lang="de-DE" altLang="de-DE" sz="2800" smtClean="0"/>
              <a:t>Einengung der motorischen Reaktionsfähigkeit</a:t>
            </a:r>
          </a:p>
          <a:p>
            <a:r>
              <a:rPr lang="de-DE" altLang="de-DE" sz="2800" smtClean="0"/>
              <a:t>Intrusion in Form von bildhaften Erinnerungen oder anderen sensorischen Fragmenten (Flashbacks, Albträum</a:t>
            </a:r>
            <a:r>
              <a:rPr lang="de-DE" altLang="de-DE" sz="2800" smtClean="0">
                <a:solidFill>
                  <a:srgbClr val="FF0000"/>
                </a:solidFill>
              </a:rPr>
              <a:t>e</a:t>
            </a:r>
            <a:r>
              <a:rPr lang="de-DE" altLang="de-DE" sz="2800" smtClean="0"/>
              <a:t>)</a:t>
            </a:r>
          </a:p>
        </p:txBody>
      </p:sp>
      <p:sp>
        <p:nvSpPr>
          <p:cNvPr id="819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B2F25-A7A9-440E-BCF6-AE70B35361C1}" type="slidenum">
              <a:rPr lang="de-DE" altLang="de-DE" smtClean="0"/>
              <a:pPr/>
              <a:t>6</a:t>
            </a:fld>
            <a:endParaRPr lang="de-DE" altLang="de-DE" smtClean="0"/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Datumsplatzhalt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74B0573-81D9-4349-8754-6A1228068707}" type="datetime1">
              <a:rPr lang="de-DE" altLang="de-DE" smtClean="0"/>
              <a:pPr/>
              <a:t>06.04.2016</a:t>
            </a:fld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001000" cy="1216025"/>
          </a:xfrm>
        </p:spPr>
        <p:txBody>
          <a:bodyPr/>
          <a:lstStyle/>
          <a:p>
            <a:r>
              <a:rPr lang="de-DE" altLang="de-DE" smtClean="0"/>
              <a:t>Akute Folgen/ Symptome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566738" y="1643063"/>
            <a:ext cx="8001000" cy="4376737"/>
          </a:xfrm>
        </p:spPr>
        <p:txBody>
          <a:bodyPr/>
          <a:lstStyle/>
          <a:p>
            <a:r>
              <a:rPr lang="de-DE" altLang="de-DE" sz="2800" smtClean="0"/>
              <a:t>Veränderte affektive Reaktionen</a:t>
            </a:r>
          </a:p>
          <a:p>
            <a:r>
              <a:rPr lang="de-DE" altLang="de-DE" sz="2800" smtClean="0"/>
              <a:t>Hyper-Arousal (Übererregung)</a:t>
            </a:r>
          </a:p>
          <a:p>
            <a:pPr lvl="1"/>
            <a:r>
              <a:rPr lang="de-DE" altLang="de-DE" sz="2400" smtClean="0"/>
              <a:t>Reizbarkeit, Aggressivität </a:t>
            </a:r>
          </a:p>
          <a:p>
            <a:pPr lvl="1"/>
            <a:r>
              <a:rPr lang="de-DE" altLang="de-DE" sz="2400" smtClean="0"/>
              <a:t>Bluthochdruck</a:t>
            </a:r>
          </a:p>
          <a:p>
            <a:pPr lvl="1"/>
            <a:r>
              <a:rPr lang="de-DE" altLang="de-DE" sz="2400" smtClean="0"/>
              <a:t>Angst, Panik</a:t>
            </a:r>
          </a:p>
          <a:p>
            <a:pPr lvl="1">
              <a:buFont typeface="Wingdings" pitchFamily="2" charset="2"/>
              <a:buNone/>
            </a:pPr>
            <a:endParaRPr lang="de-DE" altLang="de-DE" sz="2400" smtClean="0"/>
          </a:p>
          <a:p>
            <a:r>
              <a:rPr lang="de-DE" altLang="de-DE" sz="2800" smtClean="0"/>
              <a:t>Hypo-Arousal (Untererregung)</a:t>
            </a:r>
          </a:p>
          <a:p>
            <a:pPr lvl="1"/>
            <a:r>
              <a:rPr lang="de-DE" altLang="de-DE" sz="2400" smtClean="0"/>
              <a:t>Depression, Antriebslosigkeit</a:t>
            </a:r>
          </a:p>
          <a:p>
            <a:pPr lvl="1"/>
            <a:r>
              <a:rPr lang="de-DE" altLang="de-DE" sz="2400" smtClean="0"/>
              <a:t>Lähmungserscheinungen</a:t>
            </a:r>
          </a:p>
          <a:p>
            <a:pPr lvl="1"/>
            <a:r>
              <a:rPr lang="de-DE" altLang="de-DE" sz="2400" smtClean="0"/>
              <a:t>Rückzug, Dissoziatio</a:t>
            </a:r>
            <a:r>
              <a:rPr lang="de-DE" altLang="de-DE" sz="2400" smtClean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922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2725A3-B35C-4314-9BB8-8A32DA7A7B50}" type="slidenum">
              <a:rPr lang="de-DE" altLang="de-DE" smtClean="0"/>
              <a:pPr/>
              <a:t>7</a:t>
            </a:fld>
            <a:endParaRPr lang="de-DE" altLang="de-DE" smtClean="0"/>
          </a:p>
        </p:txBody>
      </p:sp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0243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DEC001-5983-4BB6-8C6D-3B85D1CD0B7F}" type="slidenum">
              <a:rPr lang="de-DE" altLang="de-DE" smtClean="0"/>
              <a:pPr/>
              <a:t>8</a:t>
            </a:fld>
            <a:endParaRPr lang="de-DE" altLang="de-DE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smtClean="0"/>
              <a:t>Akute Folgen, Symptome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2800" smtClean="0"/>
              <a:t>Amnesien (Erinnerungslücken)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800" smtClean="0"/>
              <a:t>Weinkrämpfe, Zittern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800" smtClean="0"/>
              <a:t>Rückzug, Isolation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800" smtClean="0"/>
              <a:t>sonstige somatoforme Reaktione</a:t>
            </a:r>
            <a:r>
              <a:rPr lang="de-DE" altLang="de-DE" sz="2800" smtClean="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Chronische Symptome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smtClean="0"/>
              <a:t>Dissoziationen</a:t>
            </a:r>
          </a:p>
          <a:p>
            <a:r>
              <a:rPr lang="de-DE" altLang="de-DE" sz="2800" smtClean="0"/>
              <a:t>Intrusionen</a:t>
            </a:r>
          </a:p>
          <a:p>
            <a:r>
              <a:rPr lang="de-DE" altLang="de-DE" sz="2800" smtClean="0"/>
              <a:t>Flashbacks / Albträume</a:t>
            </a:r>
          </a:p>
          <a:p>
            <a:r>
              <a:rPr lang="de-DE" altLang="de-DE" sz="2800" smtClean="0"/>
              <a:t>Ängste, Panikreaktionen</a:t>
            </a:r>
          </a:p>
          <a:p>
            <a:r>
              <a:rPr lang="de-DE" altLang="de-DE" sz="2800" smtClean="0"/>
              <a:t>die traumatische Erwartung (verzerrte Wahrnehmung)</a:t>
            </a:r>
          </a:p>
          <a:p>
            <a:r>
              <a:rPr lang="de-DE" altLang="de-DE" sz="2800" smtClean="0"/>
              <a:t>Psychosomatische Reaktionen</a:t>
            </a:r>
          </a:p>
          <a:p>
            <a:r>
              <a:rPr lang="de-DE" altLang="de-DE" sz="2800" smtClean="0"/>
              <a:t>Dysfunktionales Beziehungsverhalte</a:t>
            </a:r>
            <a:r>
              <a:rPr lang="de-DE" altLang="de-DE" sz="2800" smtClean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de-DE" smtClean="0"/>
              <a:t>Copyright Dr. Ziebertz</a:t>
            </a:r>
          </a:p>
        </p:txBody>
      </p:sp>
      <p:sp>
        <p:nvSpPr>
          <p:cNvPr id="1126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E0477-FED8-4E9F-8DC7-ACE2DBDEE640}" type="slidenum">
              <a:rPr lang="de-DE" altLang="de-DE" smtClean="0"/>
              <a:pPr/>
              <a:t>9</a:t>
            </a:fld>
            <a:endParaRPr lang="de-DE" altLang="de-DE" smtClean="0"/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188913"/>
            <a:ext cx="9810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717</Words>
  <Application>Microsoft Office PowerPoint</Application>
  <PresentationFormat>Bildschirmpräsentation (4:3)</PresentationFormat>
  <Paragraphs>169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Verdana</vt:lpstr>
      <vt:lpstr>Arial</vt:lpstr>
      <vt:lpstr>Wingdings</vt:lpstr>
      <vt:lpstr>Profil</vt:lpstr>
      <vt:lpstr>   Pädagogischer  Umgang mit  traumatisierten  Kindern</vt:lpstr>
      <vt:lpstr>Agenda</vt:lpstr>
      <vt:lpstr>Definition</vt:lpstr>
      <vt:lpstr>Definition</vt:lpstr>
      <vt:lpstr>Traumata</vt:lpstr>
      <vt:lpstr>Akute Folgen/ Symptome</vt:lpstr>
      <vt:lpstr>Akute Folgen/ Symptome</vt:lpstr>
      <vt:lpstr>Akute Folgen, Symptome</vt:lpstr>
      <vt:lpstr>Chronische Symptome</vt:lpstr>
      <vt:lpstr>Was passiert im Körper?</vt:lpstr>
      <vt:lpstr>Trauma im Gehirn</vt:lpstr>
      <vt:lpstr>Traumapädagogik</vt:lpstr>
      <vt:lpstr>Ziele von Traumapädagogik</vt:lpstr>
      <vt:lpstr>Grundsätzliches</vt:lpstr>
      <vt:lpstr>Methoden</vt:lpstr>
      <vt:lpstr>Methoden</vt:lpstr>
      <vt:lpstr>Methoden</vt:lpstr>
      <vt:lpstr>Methoden</vt:lpstr>
      <vt:lpstr>Strukturen</vt:lpstr>
      <vt:lpstr>Wie bleiben Sie bei Kräften?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Personzentrierte Beratung</dc:title>
  <dc:creator>System</dc:creator>
  <cp:lastModifiedBy>ASUS</cp:lastModifiedBy>
  <cp:revision>106</cp:revision>
  <dcterms:created xsi:type="dcterms:W3CDTF">2010-01-14T20:57:38Z</dcterms:created>
  <dcterms:modified xsi:type="dcterms:W3CDTF">2016-04-06T14:16:50Z</dcterms:modified>
</cp:coreProperties>
</file>