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4"/>
  </p:notesMasterIdLst>
  <p:sldIdLst>
    <p:sldId id="256" r:id="rId2"/>
    <p:sldId id="266" r:id="rId3"/>
    <p:sldId id="275" r:id="rId4"/>
    <p:sldId id="276" r:id="rId5"/>
    <p:sldId id="278" r:id="rId6"/>
    <p:sldId id="279" r:id="rId7"/>
    <p:sldId id="280" r:id="rId8"/>
    <p:sldId id="288" r:id="rId9"/>
    <p:sldId id="290" r:id="rId10"/>
    <p:sldId id="291" r:id="rId11"/>
    <p:sldId id="293" r:id="rId12"/>
    <p:sldId id="283" r:id="rId13"/>
  </p:sldIdLst>
  <p:sldSz cx="9144000" cy="6858000" type="screen4x3"/>
  <p:notesSz cx="6858000" cy="9144000"/>
  <p:defaultTextStyle>
    <a:defPPr>
      <a:defRPr lang="de-DE"/>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E7301D"/>
    <a:srgbClr val="67D5E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3" d="100"/>
          <a:sy n="73" d="100"/>
        </p:scale>
        <p:origin x="-1296"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961832-8F2E-424E-BBA1-2936CFA7A6AC}" type="doc">
      <dgm:prSet loTypeId="urn:microsoft.com/office/officeart/2009/3/layout/StepUpProcess" loCatId="process" qsTypeId="urn:microsoft.com/office/officeart/2005/8/quickstyle/simple5" qsCatId="simple" csTypeId="urn:microsoft.com/office/officeart/2005/8/colors/accent2_2" csCatId="accent2" phldr="1"/>
      <dgm:spPr/>
      <dgm:t>
        <a:bodyPr/>
        <a:lstStyle/>
        <a:p>
          <a:endParaRPr lang="de-DE"/>
        </a:p>
      </dgm:t>
    </dgm:pt>
    <dgm:pt modelId="{3B339316-314F-4871-BB74-1DD375C24367}">
      <dgm:prSet phldrT="[Text]"/>
      <dgm:spPr/>
      <dgm:t>
        <a:bodyPr/>
        <a:lstStyle/>
        <a:p>
          <a:r>
            <a:rPr lang="de-DE" dirty="0" smtClean="0"/>
            <a:t>Guten Kontakt herstellen</a:t>
          </a:r>
          <a:endParaRPr lang="de-DE" dirty="0"/>
        </a:p>
      </dgm:t>
    </dgm:pt>
    <dgm:pt modelId="{B6787001-0410-437D-AADE-A7F60FA8DB67}" type="parTrans" cxnId="{67C2E9C2-16E8-4365-BEE1-3D715A364C2A}">
      <dgm:prSet/>
      <dgm:spPr/>
      <dgm:t>
        <a:bodyPr/>
        <a:lstStyle/>
        <a:p>
          <a:endParaRPr lang="de-DE"/>
        </a:p>
      </dgm:t>
    </dgm:pt>
    <dgm:pt modelId="{E849A0C1-9C3A-407D-862D-547280E6605E}" type="sibTrans" cxnId="{67C2E9C2-16E8-4365-BEE1-3D715A364C2A}">
      <dgm:prSet/>
      <dgm:spPr/>
      <dgm:t>
        <a:bodyPr/>
        <a:lstStyle/>
        <a:p>
          <a:endParaRPr lang="de-DE"/>
        </a:p>
      </dgm:t>
    </dgm:pt>
    <dgm:pt modelId="{F8A6C670-7ACF-4311-AB67-3F0D9147FC8B}">
      <dgm:prSet phldrT="[Text]"/>
      <dgm:spPr/>
      <dgm:t>
        <a:bodyPr/>
        <a:lstStyle/>
        <a:p>
          <a:r>
            <a:rPr lang="de-DE" dirty="0" smtClean="0"/>
            <a:t>Kleinsten gem. Nenner finden</a:t>
          </a:r>
          <a:endParaRPr lang="de-DE" dirty="0"/>
        </a:p>
      </dgm:t>
    </dgm:pt>
    <dgm:pt modelId="{6DB90945-F17E-4900-BD1B-76E6B8816E77}" type="parTrans" cxnId="{D9DDB5DE-2FDE-4580-B4AA-FAA6E1CB3D10}">
      <dgm:prSet/>
      <dgm:spPr/>
      <dgm:t>
        <a:bodyPr/>
        <a:lstStyle/>
        <a:p>
          <a:endParaRPr lang="de-DE"/>
        </a:p>
      </dgm:t>
    </dgm:pt>
    <dgm:pt modelId="{96D91955-47E6-46BC-BBA6-47BB059294B8}" type="sibTrans" cxnId="{D9DDB5DE-2FDE-4580-B4AA-FAA6E1CB3D10}">
      <dgm:prSet/>
      <dgm:spPr/>
      <dgm:t>
        <a:bodyPr/>
        <a:lstStyle/>
        <a:p>
          <a:endParaRPr lang="de-DE"/>
        </a:p>
      </dgm:t>
    </dgm:pt>
    <dgm:pt modelId="{425A5157-1F36-4FE9-8026-E968702C4006}">
      <dgm:prSet phldrT="[Text]"/>
      <dgm:spPr/>
      <dgm:t>
        <a:bodyPr/>
        <a:lstStyle/>
        <a:p>
          <a:r>
            <a:rPr lang="de-DE" dirty="0" smtClean="0"/>
            <a:t>Bereitschaft für neue Version?</a:t>
          </a:r>
          <a:endParaRPr lang="de-DE" dirty="0"/>
        </a:p>
      </dgm:t>
    </dgm:pt>
    <dgm:pt modelId="{8DB70AEA-0E87-4D3B-AD33-9AB96F4A363A}" type="parTrans" cxnId="{04BEF792-A595-41ED-90AD-BF4CF396DE2B}">
      <dgm:prSet/>
      <dgm:spPr/>
      <dgm:t>
        <a:bodyPr/>
        <a:lstStyle/>
        <a:p>
          <a:endParaRPr lang="de-DE"/>
        </a:p>
      </dgm:t>
    </dgm:pt>
    <dgm:pt modelId="{B52C2497-7CAC-499E-BE2A-167A973609EB}" type="sibTrans" cxnId="{04BEF792-A595-41ED-90AD-BF4CF396DE2B}">
      <dgm:prSet/>
      <dgm:spPr/>
      <dgm:t>
        <a:bodyPr/>
        <a:lstStyle/>
        <a:p>
          <a:endParaRPr lang="de-DE"/>
        </a:p>
      </dgm:t>
    </dgm:pt>
    <dgm:pt modelId="{4B9FA63C-9800-4A13-9163-FF0BEC8012BB}">
      <dgm:prSet/>
      <dgm:spPr/>
      <dgm:t>
        <a:bodyPr/>
        <a:lstStyle/>
        <a:p>
          <a:r>
            <a:rPr lang="de-DE" dirty="0" smtClean="0"/>
            <a:t>Version kleinteilig gem. erarbeiten</a:t>
          </a:r>
          <a:endParaRPr lang="de-DE" dirty="0"/>
        </a:p>
      </dgm:t>
    </dgm:pt>
    <dgm:pt modelId="{E787A7D9-001B-447A-946D-3AF4E7A9753C}" type="parTrans" cxnId="{18CE3DCA-6969-4AEA-871D-900E522D1279}">
      <dgm:prSet/>
      <dgm:spPr/>
      <dgm:t>
        <a:bodyPr/>
        <a:lstStyle/>
        <a:p>
          <a:endParaRPr lang="de-DE"/>
        </a:p>
      </dgm:t>
    </dgm:pt>
    <dgm:pt modelId="{A4FF6E5D-0DB9-4136-9363-E0B75C28BA32}" type="sibTrans" cxnId="{18CE3DCA-6969-4AEA-871D-900E522D1279}">
      <dgm:prSet/>
      <dgm:spPr/>
      <dgm:t>
        <a:bodyPr/>
        <a:lstStyle/>
        <a:p>
          <a:endParaRPr lang="de-DE"/>
        </a:p>
      </dgm:t>
    </dgm:pt>
    <dgm:pt modelId="{5D472503-8958-4A9D-80A6-F639895B00E3}">
      <dgm:prSet/>
      <dgm:spPr/>
      <dgm:t>
        <a:bodyPr/>
        <a:lstStyle/>
        <a:p>
          <a:r>
            <a:rPr lang="de-DE" dirty="0" smtClean="0"/>
            <a:t>WER?</a:t>
          </a:r>
        </a:p>
        <a:p>
          <a:r>
            <a:rPr lang="de-DE" dirty="0" smtClean="0"/>
            <a:t>WAS?</a:t>
          </a:r>
        </a:p>
        <a:p>
          <a:r>
            <a:rPr lang="de-DE" dirty="0" smtClean="0"/>
            <a:t>WIE?</a:t>
          </a:r>
          <a:endParaRPr lang="de-DE" dirty="0"/>
        </a:p>
      </dgm:t>
    </dgm:pt>
    <dgm:pt modelId="{217E2817-972A-4305-B2A6-D414AA63890A}" type="parTrans" cxnId="{3C152249-8C16-47BC-938F-D39249179227}">
      <dgm:prSet/>
      <dgm:spPr/>
      <dgm:t>
        <a:bodyPr/>
        <a:lstStyle/>
        <a:p>
          <a:endParaRPr lang="de-DE"/>
        </a:p>
      </dgm:t>
    </dgm:pt>
    <dgm:pt modelId="{CF153B8D-F737-4FCD-AC3D-CD802F8F0A8F}" type="sibTrans" cxnId="{3C152249-8C16-47BC-938F-D39249179227}">
      <dgm:prSet/>
      <dgm:spPr/>
      <dgm:t>
        <a:bodyPr/>
        <a:lstStyle/>
        <a:p>
          <a:endParaRPr lang="de-DE"/>
        </a:p>
      </dgm:t>
    </dgm:pt>
    <dgm:pt modelId="{069AB4E6-064A-45E3-81B9-AFEDE9BC3151}">
      <dgm:prSet/>
      <dgm:spPr/>
      <dgm:t>
        <a:bodyPr/>
        <a:lstStyle/>
        <a:p>
          <a:r>
            <a:rPr lang="de-DE" dirty="0" smtClean="0"/>
            <a:t>Umsetzen</a:t>
          </a:r>
        </a:p>
        <a:p>
          <a:endParaRPr lang="de-DE" dirty="0"/>
        </a:p>
      </dgm:t>
    </dgm:pt>
    <dgm:pt modelId="{A6254F2A-737A-4B4C-816E-63C22CFC93DC}" type="parTrans" cxnId="{9E6D4518-78E4-4A12-9F50-E6AE78FBF360}">
      <dgm:prSet/>
      <dgm:spPr/>
      <dgm:t>
        <a:bodyPr/>
        <a:lstStyle/>
        <a:p>
          <a:endParaRPr lang="de-DE"/>
        </a:p>
      </dgm:t>
    </dgm:pt>
    <dgm:pt modelId="{CA1707BF-E201-452C-A5BA-625C82A5ED07}" type="sibTrans" cxnId="{9E6D4518-78E4-4A12-9F50-E6AE78FBF360}">
      <dgm:prSet/>
      <dgm:spPr/>
      <dgm:t>
        <a:bodyPr/>
        <a:lstStyle/>
        <a:p>
          <a:endParaRPr lang="de-DE"/>
        </a:p>
      </dgm:t>
    </dgm:pt>
    <dgm:pt modelId="{E98D41BE-55E0-4E82-B5A2-EAB3B3693179}" type="pres">
      <dgm:prSet presAssocID="{7F961832-8F2E-424E-BBA1-2936CFA7A6AC}" presName="rootnode" presStyleCnt="0">
        <dgm:presLayoutVars>
          <dgm:chMax/>
          <dgm:chPref/>
          <dgm:dir/>
          <dgm:animLvl val="lvl"/>
        </dgm:presLayoutVars>
      </dgm:prSet>
      <dgm:spPr/>
      <dgm:t>
        <a:bodyPr/>
        <a:lstStyle/>
        <a:p>
          <a:endParaRPr lang="de-DE"/>
        </a:p>
      </dgm:t>
    </dgm:pt>
    <dgm:pt modelId="{5EF7E493-0E39-44B9-8EEB-C1F070B86309}" type="pres">
      <dgm:prSet presAssocID="{3B339316-314F-4871-BB74-1DD375C24367}" presName="composite" presStyleCnt="0"/>
      <dgm:spPr/>
    </dgm:pt>
    <dgm:pt modelId="{DF3A3750-78EA-495B-981E-C46EC1DC4C58}" type="pres">
      <dgm:prSet presAssocID="{3B339316-314F-4871-BB74-1DD375C24367}" presName="LShape" presStyleLbl="alignNode1" presStyleIdx="0" presStyleCnt="11"/>
      <dgm:spPr/>
    </dgm:pt>
    <dgm:pt modelId="{5A1881CC-20A8-4B86-AFA7-D94AEDFBF1C8}" type="pres">
      <dgm:prSet presAssocID="{3B339316-314F-4871-BB74-1DD375C24367}" presName="ParentText" presStyleLbl="revTx" presStyleIdx="0" presStyleCnt="6">
        <dgm:presLayoutVars>
          <dgm:chMax val="0"/>
          <dgm:chPref val="0"/>
          <dgm:bulletEnabled val="1"/>
        </dgm:presLayoutVars>
      </dgm:prSet>
      <dgm:spPr/>
      <dgm:t>
        <a:bodyPr/>
        <a:lstStyle/>
        <a:p>
          <a:endParaRPr lang="de-DE"/>
        </a:p>
      </dgm:t>
    </dgm:pt>
    <dgm:pt modelId="{DB188AB1-E279-4A13-AC32-9CB43A5CDA65}" type="pres">
      <dgm:prSet presAssocID="{3B339316-314F-4871-BB74-1DD375C24367}" presName="Triangle" presStyleLbl="alignNode1" presStyleIdx="1" presStyleCnt="11"/>
      <dgm:spPr/>
    </dgm:pt>
    <dgm:pt modelId="{6E42F7B7-B51D-45DA-A606-AF02B1324F1B}" type="pres">
      <dgm:prSet presAssocID="{E849A0C1-9C3A-407D-862D-547280E6605E}" presName="sibTrans" presStyleCnt="0"/>
      <dgm:spPr/>
    </dgm:pt>
    <dgm:pt modelId="{09B07679-C5BF-43A0-9796-D0B9FE589D00}" type="pres">
      <dgm:prSet presAssocID="{E849A0C1-9C3A-407D-862D-547280E6605E}" presName="space" presStyleCnt="0"/>
      <dgm:spPr/>
    </dgm:pt>
    <dgm:pt modelId="{E61CF477-F439-44B0-9BF0-83FB11B6A0A0}" type="pres">
      <dgm:prSet presAssocID="{F8A6C670-7ACF-4311-AB67-3F0D9147FC8B}" presName="composite" presStyleCnt="0"/>
      <dgm:spPr/>
    </dgm:pt>
    <dgm:pt modelId="{D2BE8331-2576-4576-A8B2-37E3ABF246C6}" type="pres">
      <dgm:prSet presAssocID="{F8A6C670-7ACF-4311-AB67-3F0D9147FC8B}" presName="LShape" presStyleLbl="alignNode1" presStyleIdx="2" presStyleCnt="11"/>
      <dgm:spPr/>
    </dgm:pt>
    <dgm:pt modelId="{1D8787F7-437B-462B-9D86-5343413DDE54}" type="pres">
      <dgm:prSet presAssocID="{F8A6C670-7ACF-4311-AB67-3F0D9147FC8B}" presName="ParentText" presStyleLbl="revTx" presStyleIdx="1" presStyleCnt="6">
        <dgm:presLayoutVars>
          <dgm:chMax val="0"/>
          <dgm:chPref val="0"/>
          <dgm:bulletEnabled val="1"/>
        </dgm:presLayoutVars>
      </dgm:prSet>
      <dgm:spPr/>
      <dgm:t>
        <a:bodyPr/>
        <a:lstStyle/>
        <a:p>
          <a:endParaRPr lang="de-DE"/>
        </a:p>
      </dgm:t>
    </dgm:pt>
    <dgm:pt modelId="{0D45D806-C18C-42C5-B9C5-367C86F3613F}" type="pres">
      <dgm:prSet presAssocID="{F8A6C670-7ACF-4311-AB67-3F0D9147FC8B}" presName="Triangle" presStyleLbl="alignNode1" presStyleIdx="3" presStyleCnt="11"/>
      <dgm:spPr/>
    </dgm:pt>
    <dgm:pt modelId="{0A8310BB-FF03-43D8-8F07-56A4AAEEFC88}" type="pres">
      <dgm:prSet presAssocID="{96D91955-47E6-46BC-BBA6-47BB059294B8}" presName="sibTrans" presStyleCnt="0"/>
      <dgm:spPr/>
    </dgm:pt>
    <dgm:pt modelId="{0B4FA5DF-FB1B-4110-9A86-99E4055C3EB2}" type="pres">
      <dgm:prSet presAssocID="{96D91955-47E6-46BC-BBA6-47BB059294B8}" presName="space" presStyleCnt="0"/>
      <dgm:spPr/>
    </dgm:pt>
    <dgm:pt modelId="{7EF96332-93AF-4430-ACD2-A37F3B9884A0}" type="pres">
      <dgm:prSet presAssocID="{425A5157-1F36-4FE9-8026-E968702C4006}" presName="composite" presStyleCnt="0"/>
      <dgm:spPr/>
    </dgm:pt>
    <dgm:pt modelId="{ACD121A5-F110-4AA2-8DAA-EC9C127B17DD}" type="pres">
      <dgm:prSet presAssocID="{425A5157-1F36-4FE9-8026-E968702C4006}" presName="LShape" presStyleLbl="alignNode1" presStyleIdx="4" presStyleCnt="11"/>
      <dgm:spPr/>
    </dgm:pt>
    <dgm:pt modelId="{D74B2775-9796-4D75-A779-6E365F6DDB7B}" type="pres">
      <dgm:prSet presAssocID="{425A5157-1F36-4FE9-8026-E968702C4006}" presName="ParentText" presStyleLbl="revTx" presStyleIdx="2" presStyleCnt="6">
        <dgm:presLayoutVars>
          <dgm:chMax val="0"/>
          <dgm:chPref val="0"/>
          <dgm:bulletEnabled val="1"/>
        </dgm:presLayoutVars>
      </dgm:prSet>
      <dgm:spPr/>
      <dgm:t>
        <a:bodyPr/>
        <a:lstStyle/>
        <a:p>
          <a:endParaRPr lang="de-DE"/>
        </a:p>
      </dgm:t>
    </dgm:pt>
    <dgm:pt modelId="{17B98EC1-BA63-4E36-8FDB-7EBDC39610AD}" type="pres">
      <dgm:prSet presAssocID="{425A5157-1F36-4FE9-8026-E968702C4006}" presName="Triangle" presStyleLbl="alignNode1" presStyleIdx="5" presStyleCnt="11"/>
      <dgm:spPr/>
    </dgm:pt>
    <dgm:pt modelId="{7980D840-32DC-4429-920B-6954D5A658C9}" type="pres">
      <dgm:prSet presAssocID="{B52C2497-7CAC-499E-BE2A-167A973609EB}" presName="sibTrans" presStyleCnt="0"/>
      <dgm:spPr/>
    </dgm:pt>
    <dgm:pt modelId="{476C2A4A-AC49-458A-80F2-06E14D956807}" type="pres">
      <dgm:prSet presAssocID="{B52C2497-7CAC-499E-BE2A-167A973609EB}" presName="space" presStyleCnt="0"/>
      <dgm:spPr/>
    </dgm:pt>
    <dgm:pt modelId="{2C693210-F66A-494F-9664-1303C44050CD}" type="pres">
      <dgm:prSet presAssocID="{4B9FA63C-9800-4A13-9163-FF0BEC8012BB}" presName="composite" presStyleCnt="0"/>
      <dgm:spPr/>
    </dgm:pt>
    <dgm:pt modelId="{515F13A1-CC99-451A-8661-A03EDF5D10F9}" type="pres">
      <dgm:prSet presAssocID="{4B9FA63C-9800-4A13-9163-FF0BEC8012BB}" presName="LShape" presStyleLbl="alignNode1" presStyleIdx="6" presStyleCnt="11"/>
      <dgm:spPr/>
    </dgm:pt>
    <dgm:pt modelId="{14280B53-0E4D-4FA9-9FFA-6CDA8991E4B7}" type="pres">
      <dgm:prSet presAssocID="{4B9FA63C-9800-4A13-9163-FF0BEC8012BB}" presName="ParentText" presStyleLbl="revTx" presStyleIdx="3" presStyleCnt="6">
        <dgm:presLayoutVars>
          <dgm:chMax val="0"/>
          <dgm:chPref val="0"/>
          <dgm:bulletEnabled val="1"/>
        </dgm:presLayoutVars>
      </dgm:prSet>
      <dgm:spPr/>
      <dgm:t>
        <a:bodyPr/>
        <a:lstStyle/>
        <a:p>
          <a:endParaRPr lang="de-DE"/>
        </a:p>
      </dgm:t>
    </dgm:pt>
    <dgm:pt modelId="{A19111F8-DE3F-4CDA-A47C-FC18E2884D3C}" type="pres">
      <dgm:prSet presAssocID="{4B9FA63C-9800-4A13-9163-FF0BEC8012BB}" presName="Triangle" presStyleLbl="alignNode1" presStyleIdx="7" presStyleCnt="11"/>
      <dgm:spPr/>
    </dgm:pt>
    <dgm:pt modelId="{458AA2C2-1083-45D8-8250-BAB3DDF582C2}" type="pres">
      <dgm:prSet presAssocID="{A4FF6E5D-0DB9-4136-9363-E0B75C28BA32}" presName="sibTrans" presStyleCnt="0"/>
      <dgm:spPr/>
    </dgm:pt>
    <dgm:pt modelId="{28943246-D550-4952-8683-78F72A3731FB}" type="pres">
      <dgm:prSet presAssocID="{A4FF6E5D-0DB9-4136-9363-E0B75C28BA32}" presName="space" presStyleCnt="0"/>
      <dgm:spPr/>
    </dgm:pt>
    <dgm:pt modelId="{7CB51832-78B9-448A-80E4-16FCC726EA04}" type="pres">
      <dgm:prSet presAssocID="{5D472503-8958-4A9D-80A6-F639895B00E3}" presName="composite" presStyleCnt="0"/>
      <dgm:spPr/>
    </dgm:pt>
    <dgm:pt modelId="{71DFDFE8-3405-48F4-81CE-77D0C0335717}" type="pres">
      <dgm:prSet presAssocID="{5D472503-8958-4A9D-80A6-F639895B00E3}" presName="LShape" presStyleLbl="alignNode1" presStyleIdx="8" presStyleCnt="11"/>
      <dgm:spPr/>
    </dgm:pt>
    <dgm:pt modelId="{6EB2E67B-F9DD-44F6-A02A-ECF956BBEA20}" type="pres">
      <dgm:prSet presAssocID="{5D472503-8958-4A9D-80A6-F639895B00E3}" presName="ParentText" presStyleLbl="revTx" presStyleIdx="4" presStyleCnt="6">
        <dgm:presLayoutVars>
          <dgm:chMax val="0"/>
          <dgm:chPref val="0"/>
          <dgm:bulletEnabled val="1"/>
        </dgm:presLayoutVars>
      </dgm:prSet>
      <dgm:spPr/>
      <dgm:t>
        <a:bodyPr/>
        <a:lstStyle/>
        <a:p>
          <a:endParaRPr lang="de-DE"/>
        </a:p>
      </dgm:t>
    </dgm:pt>
    <dgm:pt modelId="{02C2D087-9349-4A57-8A68-C87A253376E9}" type="pres">
      <dgm:prSet presAssocID="{5D472503-8958-4A9D-80A6-F639895B00E3}" presName="Triangle" presStyleLbl="alignNode1" presStyleIdx="9" presStyleCnt="11"/>
      <dgm:spPr/>
    </dgm:pt>
    <dgm:pt modelId="{29ABDAD7-A019-4C5B-ADCB-7A7EE47A3838}" type="pres">
      <dgm:prSet presAssocID="{CF153B8D-F737-4FCD-AC3D-CD802F8F0A8F}" presName="sibTrans" presStyleCnt="0"/>
      <dgm:spPr/>
    </dgm:pt>
    <dgm:pt modelId="{44E89A19-D88C-448F-933A-48BC27FF19DD}" type="pres">
      <dgm:prSet presAssocID="{CF153B8D-F737-4FCD-AC3D-CD802F8F0A8F}" presName="space" presStyleCnt="0"/>
      <dgm:spPr/>
    </dgm:pt>
    <dgm:pt modelId="{162D1B19-041B-4774-A016-5ECE396738CB}" type="pres">
      <dgm:prSet presAssocID="{069AB4E6-064A-45E3-81B9-AFEDE9BC3151}" presName="composite" presStyleCnt="0"/>
      <dgm:spPr/>
    </dgm:pt>
    <dgm:pt modelId="{70E9325F-5C00-4692-9379-8A9506E9794C}" type="pres">
      <dgm:prSet presAssocID="{069AB4E6-064A-45E3-81B9-AFEDE9BC3151}" presName="LShape" presStyleLbl="alignNode1" presStyleIdx="10" presStyleCnt="11"/>
      <dgm:spPr/>
    </dgm:pt>
    <dgm:pt modelId="{8380262D-EABD-4488-81E3-281C363C4CE3}" type="pres">
      <dgm:prSet presAssocID="{069AB4E6-064A-45E3-81B9-AFEDE9BC3151}" presName="ParentText" presStyleLbl="revTx" presStyleIdx="5" presStyleCnt="6">
        <dgm:presLayoutVars>
          <dgm:chMax val="0"/>
          <dgm:chPref val="0"/>
          <dgm:bulletEnabled val="1"/>
        </dgm:presLayoutVars>
      </dgm:prSet>
      <dgm:spPr/>
      <dgm:t>
        <a:bodyPr/>
        <a:lstStyle/>
        <a:p>
          <a:endParaRPr lang="de-DE"/>
        </a:p>
      </dgm:t>
    </dgm:pt>
  </dgm:ptLst>
  <dgm:cxnLst>
    <dgm:cxn modelId="{168F9965-E4D0-43ED-A1DB-79285324316E}" type="presOf" srcId="{F8A6C670-7ACF-4311-AB67-3F0D9147FC8B}" destId="{1D8787F7-437B-462B-9D86-5343413DDE54}" srcOrd="0" destOrd="0" presId="urn:microsoft.com/office/officeart/2009/3/layout/StepUpProcess"/>
    <dgm:cxn modelId="{B63C39F2-ADE0-4045-9925-D9933EF873CF}" type="presOf" srcId="{425A5157-1F36-4FE9-8026-E968702C4006}" destId="{D74B2775-9796-4D75-A779-6E365F6DDB7B}" srcOrd="0" destOrd="0" presId="urn:microsoft.com/office/officeart/2009/3/layout/StepUpProcess"/>
    <dgm:cxn modelId="{69601C35-135C-40A7-9171-75803975D1F3}" type="presOf" srcId="{5D472503-8958-4A9D-80A6-F639895B00E3}" destId="{6EB2E67B-F9DD-44F6-A02A-ECF956BBEA20}" srcOrd="0" destOrd="0" presId="urn:microsoft.com/office/officeart/2009/3/layout/StepUpProcess"/>
    <dgm:cxn modelId="{D9DDB5DE-2FDE-4580-B4AA-FAA6E1CB3D10}" srcId="{7F961832-8F2E-424E-BBA1-2936CFA7A6AC}" destId="{F8A6C670-7ACF-4311-AB67-3F0D9147FC8B}" srcOrd="1" destOrd="0" parTransId="{6DB90945-F17E-4900-BD1B-76E6B8816E77}" sibTransId="{96D91955-47E6-46BC-BBA6-47BB059294B8}"/>
    <dgm:cxn modelId="{B9811D66-5CA0-4445-A642-4D42C1416261}" type="presOf" srcId="{4B9FA63C-9800-4A13-9163-FF0BEC8012BB}" destId="{14280B53-0E4D-4FA9-9FFA-6CDA8991E4B7}" srcOrd="0" destOrd="0" presId="urn:microsoft.com/office/officeart/2009/3/layout/StepUpProcess"/>
    <dgm:cxn modelId="{8216212E-6C0B-45C7-99B5-F7E1247FCE3E}" type="presOf" srcId="{7F961832-8F2E-424E-BBA1-2936CFA7A6AC}" destId="{E98D41BE-55E0-4E82-B5A2-EAB3B3693179}" srcOrd="0" destOrd="0" presId="urn:microsoft.com/office/officeart/2009/3/layout/StepUpProcess"/>
    <dgm:cxn modelId="{18CE3DCA-6969-4AEA-871D-900E522D1279}" srcId="{7F961832-8F2E-424E-BBA1-2936CFA7A6AC}" destId="{4B9FA63C-9800-4A13-9163-FF0BEC8012BB}" srcOrd="3" destOrd="0" parTransId="{E787A7D9-001B-447A-946D-3AF4E7A9753C}" sibTransId="{A4FF6E5D-0DB9-4136-9363-E0B75C28BA32}"/>
    <dgm:cxn modelId="{3C152249-8C16-47BC-938F-D39249179227}" srcId="{7F961832-8F2E-424E-BBA1-2936CFA7A6AC}" destId="{5D472503-8958-4A9D-80A6-F639895B00E3}" srcOrd="4" destOrd="0" parTransId="{217E2817-972A-4305-B2A6-D414AA63890A}" sibTransId="{CF153B8D-F737-4FCD-AC3D-CD802F8F0A8F}"/>
    <dgm:cxn modelId="{04BEF792-A595-41ED-90AD-BF4CF396DE2B}" srcId="{7F961832-8F2E-424E-BBA1-2936CFA7A6AC}" destId="{425A5157-1F36-4FE9-8026-E968702C4006}" srcOrd="2" destOrd="0" parTransId="{8DB70AEA-0E87-4D3B-AD33-9AB96F4A363A}" sibTransId="{B52C2497-7CAC-499E-BE2A-167A973609EB}"/>
    <dgm:cxn modelId="{70BC67E0-2F7B-48F3-A3D3-281A1F2744D9}" type="presOf" srcId="{069AB4E6-064A-45E3-81B9-AFEDE9BC3151}" destId="{8380262D-EABD-4488-81E3-281C363C4CE3}" srcOrd="0" destOrd="0" presId="urn:microsoft.com/office/officeart/2009/3/layout/StepUpProcess"/>
    <dgm:cxn modelId="{7267F7A0-CD8F-43F0-B1CB-8F14049A1B2D}" type="presOf" srcId="{3B339316-314F-4871-BB74-1DD375C24367}" destId="{5A1881CC-20A8-4B86-AFA7-D94AEDFBF1C8}" srcOrd="0" destOrd="0" presId="urn:microsoft.com/office/officeart/2009/3/layout/StepUpProcess"/>
    <dgm:cxn modelId="{9E6D4518-78E4-4A12-9F50-E6AE78FBF360}" srcId="{7F961832-8F2E-424E-BBA1-2936CFA7A6AC}" destId="{069AB4E6-064A-45E3-81B9-AFEDE9BC3151}" srcOrd="5" destOrd="0" parTransId="{A6254F2A-737A-4B4C-816E-63C22CFC93DC}" sibTransId="{CA1707BF-E201-452C-A5BA-625C82A5ED07}"/>
    <dgm:cxn modelId="{67C2E9C2-16E8-4365-BEE1-3D715A364C2A}" srcId="{7F961832-8F2E-424E-BBA1-2936CFA7A6AC}" destId="{3B339316-314F-4871-BB74-1DD375C24367}" srcOrd="0" destOrd="0" parTransId="{B6787001-0410-437D-AADE-A7F60FA8DB67}" sibTransId="{E849A0C1-9C3A-407D-862D-547280E6605E}"/>
    <dgm:cxn modelId="{B45C5930-D87E-4686-A97C-E2D9651D8EFA}" type="presParOf" srcId="{E98D41BE-55E0-4E82-B5A2-EAB3B3693179}" destId="{5EF7E493-0E39-44B9-8EEB-C1F070B86309}" srcOrd="0" destOrd="0" presId="urn:microsoft.com/office/officeart/2009/3/layout/StepUpProcess"/>
    <dgm:cxn modelId="{822FAB80-3154-4404-9869-A84FA5E524BF}" type="presParOf" srcId="{5EF7E493-0E39-44B9-8EEB-C1F070B86309}" destId="{DF3A3750-78EA-495B-981E-C46EC1DC4C58}" srcOrd="0" destOrd="0" presId="urn:microsoft.com/office/officeart/2009/3/layout/StepUpProcess"/>
    <dgm:cxn modelId="{26418EA6-B0F5-445D-9742-992561AD2EC2}" type="presParOf" srcId="{5EF7E493-0E39-44B9-8EEB-C1F070B86309}" destId="{5A1881CC-20A8-4B86-AFA7-D94AEDFBF1C8}" srcOrd="1" destOrd="0" presId="urn:microsoft.com/office/officeart/2009/3/layout/StepUpProcess"/>
    <dgm:cxn modelId="{EB01C6A1-1FCC-4392-BF50-9839EE7CC855}" type="presParOf" srcId="{5EF7E493-0E39-44B9-8EEB-C1F070B86309}" destId="{DB188AB1-E279-4A13-AC32-9CB43A5CDA65}" srcOrd="2" destOrd="0" presId="urn:microsoft.com/office/officeart/2009/3/layout/StepUpProcess"/>
    <dgm:cxn modelId="{AE9467AD-B9E6-4079-8848-F9C376B3963E}" type="presParOf" srcId="{E98D41BE-55E0-4E82-B5A2-EAB3B3693179}" destId="{6E42F7B7-B51D-45DA-A606-AF02B1324F1B}" srcOrd="1" destOrd="0" presId="urn:microsoft.com/office/officeart/2009/3/layout/StepUpProcess"/>
    <dgm:cxn modelId="{70462A59-3BE1-40E0-93C6-7D8264EA6E36}" type="presParOf" srcId="{6E42F7B7-B51D-45DA-A606-AF02B1324F1B}" destId="{09B07679-C5BF-43A0-9796-D0B9FE589D00}" srcOrd="0" destOrd="0" presId="urn:microsoft.com/office/officeart/2009/3/layout/StepUpProcess"/>
    <dgm:cxn modelId="{73404DB7-7D8F-46C0-9295-A8ED3951933D}" type="presParOf" srcId="{E98D41BE-55E0-4E82-B5A2-EAB3B3693179}" destId="{E61CF477-F439-44B0-9BF0-83FB11B6A0A0}" srcOrd="2" destOrd="0" presId="urn:microsoft.com/office/officeart/2009/3/layout/StepUpProcess"/>
    <dgm:cxn modelId="{44AFEE61-F807-49FE-BE81-9363FB4B84D2}" type="presParOf" srcId="{E61CF477-F439-44B0-9BF0-83FB11B6A0A0}" destId="{D2BE8331-2576-4576-A8B2-37E3ABF246C6}" srcOrd="0" destOrd="0" presId="urn:microsoft.com/office/officeart/2009/3/layout/StepUpProcess"/>
    <dgm:cxn modelId="{FE6E858D-C477-4B00-B609-0AE7009D71F6}" type="presParOf" srcId="{E61CF477-F439-44B0-9BF0-83FB11B6A0A0}" destId="{1D8787F7-437B-462B-9D86-5343413DDE54}" srcOrd="1" destOrd="0" presId="urn:microsoft.com/office/officeart/2009/3/layout/StepUpProcess"/>
    <dgm:cxn modelId="{B4B041DA-CCFB-4E6C-A170-85E28B164DF7}" type="presParOf" srcId="{E61CF477-F439-44B0-9BF0-83FB11B6A0A0}" destId="{0D45D806-C18C-42C5-B9C5-367C86F3613F}" srcOrd="2" destOrd="0" presId="urn:microsoft.com/office/officeart/2009/3/layout/StepUpProcess"/>
    <dgm:cxn modelId="{7CDDF252-0929-422C-A9A4-AB27681BE148}" type="presParOf" srcId="{E98D41BE-55E0-4E82-B5A2-EAB3B3693179}" destId="{0A8310BB-FF03-43D8-8F07-56A4AAEEFC88}" srcOrd="3" destOrd="0" presId="urn:microsoft.com/office/officeart/2009/3/layout/StepUpProcess"/>
    <dgm:cxn modelId="{32F4E7C8-9497-476F-AC73-F0788B05B4DB}" type="presParOf" srcId="{0A8310BB-FF03-43D8-8F07-56A4AAEEFC88}" destId="{0B4FA5DF-FB1B-4110-9A86-99E4055C3EB2}" srcOrd="0" destOrd="0" presId="urn:microsoft.com/office/officeart/2009/3/layout/StepUpProcess"/>
    <dgm:cxn modelId="{CEF2EFB3-7ED6-46B6-83A9-1E0C745427A2}" type="presParOf" srcId="{E98D41BE-55E0-4E82-B5A2-EAB3B3693179}" destId="{7EF96332-93AF-4430-ACD2-A37F3B9884A0}" srcOrd="4" destOrd="0" presId="urn:microsoft.com/office/officeart/2009/3/layout/StepUpProcess"/>
    <dgm:cxn modelId="{C0533A4A-244C-47AA-B835-549CC2C4633B}" type="presParOf" srcId="{7EF96332-93AF-4430-ACD2-A37F3B9884A0}" destId="{ACD121A5-F110-4AA2-8DAA-EC9C127B17DD}" srcOrd="0" destOrd="0" presId="urn:microsoft.com/office/officeart/2009/3/layout/StepUpProcess"/>
    <dgm:cxn modelId="{479E1490-CDD9-45D4-9FE3-C004C4C0DA4F}" type="presParOf" srcId="{7EF96332-93AF-4430-ACD2-A37F3B9884A0}" destId="{D74B2775-9796-4D75-A779-6E365F6DDB7B}" srcOrd="1" destOrd="0" presId="urn:microsoft.com/office/officeart/2009/3/layout/StepUpProcess"/>
    <dgm:cxn modelId="{264D2D58-94A2-4F6D-BAA3-CC08BC44C3B4}" type="presParOf" srcId="{7EF96332-93AF-4430-ACD2-A37F3B9884A0}" destId="{17B98EC1-BA63-4E36-8FDB-7EBDC39610AD}" srcOrd="2" destOrd="0" presId="urn:microsoft.com/office/officeart/2009/3/layout/StepUpProcess"/>
    <dgm:cxn modelId="{E569548F-58ED-48FD-84B0-4FAAB55B6508}" type="presParOf" srcId="{E98D41BE-55E0-4E82-B5A2-EAB3B3693179}" destId="{7980D840-32DC-4429-920B-6954D5A658C9}" srcOrd="5" destOrd="0" presId="urn:microsoft.com/office/officeart/2009/3/layout/StepUpProcess"/>
    <dgm:cxn modelId="{9E54DBA6-44CB-45EC-9AE0-1A63976ABAB8}" type="presParOf" srcId="{7980D840-32DC-4429-920B-6954D5A658C9}" destId="{476C2A4A-AC49-458A-80F2-06E14D956807}" srcOrd="0" destOrd="0" presId="urn:microsoft.com/office/officeart/2009/3/layout/StepUpProcess"/>
    <dgm:cxn modelId="{5AECDAFF-C749-40D1-9030-B5732C50897F}" type="presParOf" srcId="{E98D41BE-55E0-4E82-B5A2-EAB3B3693179}" destId="{2C693210-F66A-494F-9664-1303C44050CD}" srcOrd="6" destOrd="0" presId="urn:microsoft.com/office/officeart/2009/3/layout/StepUpProcess"/>
    <dgm:cxn modelId="{A1330B0F-2140-49AF-94F2-9B88573BDE0C}" type="presParOf" srcId="{2C693210-F66A-494F-9664-1303C44050CD}" destId="{515F13A1-CC99-451A-8661-A03EDF5D10F9}" srcOrd="0" destOrd="0" presId="urn:microsoft.com/office/officeart/2009/3/layout/StepUpProcess"/>
    <dgm:cxn modelId="{6EF35D94-6428-426E-8465-3CACD360EC56}" type="presParOf" srcId="{2C693210-F66A-494F-9664-1303C44050CD}" destId="{14280B53-0E4D-4FA9-9FFA-6CDA8991E4B7}" srcOrd="1" destOrd="0" presId="urn:microsoft.com/office/officeart/2009/3/layout/StepUpProcess"/>
    <dgm:cxn modelId="{773DE0D4-18B7-4BD5-91A0-B9DAD41D13CE}" type="presParOf" srcId="{2C693210-F66A-494F-9664-1303C44050CD}" destId="{A19111F8-DE3F-4CDA-A47C-FC18E2884D3C}" srcOrd="2" destOrd="0" presId="urn:microsoft.com/office/officeart/2009/3/layout/StepUpProcess"/>
    <dgm:cxn modelId="{2F5C0A3D-0524-443B-9B73-2FA3BB26B3E8}" type="presParOf" srcId="{E98D41BE-55E0-4E82-B5A2-EAB3B3693179}" destId="{458AA2C2-1083-45D8-8250-BAB3DDF582C2}" srcOrd="7" destOrd="0" presId="urn:microsoft.com/office/officeart/2009/3/layout/StepUpProcess"/>
    <dgm:cxn modelId="{1FAA4EDE-ADF5-4977-AD80-9281AB4B124F}" type="presParOf" srcId="{458AA2C2-1083-45D8-8250-BAB3DDF582C2}" destId="{28943246-D550-4952-8683-78F72A3731FB}" srcOrd="0" destOrd="0" presId="urn:microsoft.com/office/officeart/2009/3/layout/StepUpProcess"/>
    <dgm:cxn modelId="{30D10CD9-C19A-4C50-84D1-DBCCD46D19E3}" type="presParOf" srcId="{E98D41BE-55E0-4E82-B5A2-EAB3B3693179}" destId="{7CB51832-78B9-448A-80E4-16FCC726EA04}" srcOrd="8" destOrd="0" presId="urn:microsoft.com/office/officeart/2009/3/layout/StepUpProcess"/>
    <dgm:cxn modelId="{3830CA1F-2C10-4C93-A6EE-4F3B1DB342CC}" type="presParOf" srcId="{7CB51832-78B9-448A-80E4-16FCC726EA04}" destId="{71DFDFE8-3405-48F4-81CE-77D0C0335717}" srcOrd="0" destOrd="0" presId="urn:microsoft.com/office/officeart/2009/3/layout/StepUpProcess"/>
    <dgm:cxn modelId="{50D9B4FF-5E6F-4D59-8D5B-EC0A50B579CD}" type="presParOf" srcId="{7CB51832-78B9-448A-80E4-16FCC726EA04}" destId="{6EB2E67B-F9DD-44F6-A02A-ECF956BBEA20}" srcOrd="1" destOrd="0" presId="urn:microsoft.com/office/officeart/2009/3/layout/StepUpProcess"/>
    <dgm:cxn modelId="{B7157981-ADD8-45C3-9339-79CF3379B736}" type="presParOf" srcId="{7CB51832-78B9-448A-80E4-16FCC726EA04}" destId="{02C2D087-9349-4A57-8A68-C87A253376E9}" srcOrd="2" destOrd="0" presId="urn:microsoft.com/office/officeart/2009/3/layout/StepUpProcess"/>
    <dgm:cxn modelId="{B1B49FB2-0B8A-40B3-90E9-AD7AA6403295}" type="presParOf" srcId="{E98D41BE-55E0-4E82-B5A2-EAB3B3693179}" destId="{29ABDAD7-A019-4C5B-ADCB-7A7EE47A3838}" srcOrd="9" destOrd="0" presId="urn:microsoft.com/office/officeart/2009/3/layout/StepUpProcess"/>
    <dgm:cxn modelId="{BF05D8B4-22FE-4145-A03A-959ABB872F1D}" type="presParOf" srcId="{29ABDAD7-A019-4C5B-ADCB-7A7EE47A3838}" destId="{44E89A19-D88C-448F-933A-48BC27FF19DD}" srcOrd="0" destOrd="0" presId="urn:microsoft.com/office/officeart/2009/3/layout/StepUpProcess"/>
    <dgm:cxn modelId="{85A4B863-9207-40D0-8057-4E5A7D4C6263}" type="presParOf" srcId="{E98D41BE-55E0-4E82-B5A2-EAB3B3693179}" destId="{162D1B19-041B-4774-A016-5ECE396738CB}" srcOrd="10" destOrd="0" presId="urn:microsoft.com/office/officeart/2009/3/layout/StepUpProcess"/>
    <dgm:cxn modelId="{48BBFE6F-BFB8-47A8-B240-C176B2A71D9F}" type="presParOf" srcId="{162D1B19-041B-4774-A016-5ECE396738CB}" destId="{70E9325F-5C00-4692-9379-8A9506E9794C}" srcOrd="0" destOrd="0" presId="urn:microsoft.com/office/officeart/2009/3/layout/StepUpProcess"/>
    <dgm:cxn modelId="{59257385-8ABD-4524-8310-DF446D31DEAA}" type="presParOf" srcId="{162D1B19-041B-4774-A016-5ECE396738CB}" destId="{8380262D-EABD-4488-81E3-281C363C4CE3}" srcOrd="1" destOrd="0" presId="urn:microsoft.com/office/officeart/2009/3/layout/StepUpProcess"/>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F3A3750-78EA-495B-981E-C46EC1DC4C58}">
      <dsp:nvSpPr>
        <dsp:cNvPr id="0" name=""/>
        <dsp:cNvSpPr/>
      </dsp:nvSpPr>
      <dsp:spPr>
        <a:xfrm rot="5400000">
          <a:off x="247623" y="2181216"/>
          <a:ext cx="735961" cy="1224624"/>
        </a:xfrm>
        <a:prstGeom prst="corner">
          <a:avLst>
            <a:gd name="adj1" fmla="val 16120"/>
            <a:gd name="adj2" fmla="val 1611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5A1881CC-20A8-4B86-AFA7-D94AEDFBF1C8}">
      <dsp:nvSpPr>
        <dsp:cNvPr id="0" name=""/>
        <dsp:cNvSpPr/>
      </dsp:nvSpPr>
      <dsp:spPr>
        <a:xfrm>
          <a:off x="124772" y="2547115"/>
          <a:ext cx="1105597" cy="9691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de-DE" sz="1300" kern="1200" dirty="0" smtClean="0"/>
            <a:t>Guten Kontakt herstellen</a:t>
          </a:r>
          <a:endParaRPr lang="de-DE" sz="1300" kern="1200" dirty="0"/>
        </a:p>
      </dsp:txBody>
      <dsp:txXfrm>
        <a:off x="124772" y="2547115"/>
        <a:ext cx="1105597" cy="969121"/>
      </dsp:txXfrm>
    </dsp:sp>
    <dsp:sp modelId="{DB188AB1-E279-4A13-AC32-9CB43A5CDA65}">
      <dsp:nvSpPr>
        <dsp:cNvPr id="0" name=""/>
        <dsp:cNvSpPr/>
      </dsp:nvSpPr>
      <dsp:spPr>
        <a:xfrm>
          <a:off x="1021767" y="2091058"/>
          <a:ext cx="208603" cy="208603"/>
        </a:xfrm>
        <a:prstGeom prst="triangle">
          <a:avLst>
            <a:gd name="adj" fmla="val 10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D2BE8331-2576-4576-A8B2-37E3ABF246C6}">
      <dsp:nvSpPr>
        <dsp:cNvPr id="0" name=""/>
        <dsp:cNvSpPr/>
      </dsp:nvSpPr>
      <dsp:spPr>
        <a:xfrm rot="5400000">
          <a:off x="1601090" y="1846299"/>
          <a:ext cx="735961" cy="1224624"/>
        </a:xfrm>
        <a:prstGeom prst="corner">
          <a:avLst>
            <a:gd name="adj1" fmla="val 16120"/>
            <a:gd name="adj2" fmla="val 1611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1D8787F7-437B-462B-9D86-5343413DDE54}">
      <dsp:nvSpPr>
        <dsp:cNvPr id="0" name=""/>
        <dsp:cNvSpPr/>
      </dsp:nvSpPr>
      <dsp:spPr>
        <a:xfrm>
          <a:off x="1478240" y="2212198"/>
          <a:ext cx="1105597" cy="9691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de-DE" sz="1300" kern="1200" dirty="0" smtClean="0"/>
            <a:t>Kleinsten gem. Nenner finden</a:t>
          </a:r>
          <a:endParaRPr lang="de-DE" sz="1300" kern="1200" dirty="0"/>
        </a:p>
      </dsp:txBody>
      <dsp:txXfrm>
        <a:off x="1478240" y="2212198"/>
        <a:ext cx="1105597" cy="969121"/>
      </dsp:txXfrm>
    </dsp:sp>
    <dsp:sp modelId="{0D45D806-C18C-42C5-B9C5-367C86F3613F}">
      <dsp:nvSpPr>
        <dsp:cNvPr id="0" name=""/>
        <dsp:cNvSpPr/>
      </dsp:nvSpPr>
      <dsp:spPr>
        <a:xfrm>
          <a:off x="2375234" y="1756141"/>
          <a:ext cx="208603" cy="208603"/>
        </a:xfrm>
        <a:prstGeom prst="triangle">
          <a:avLst>
            <a:gd name="adj" fmla="val 10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ACD121A5-F110-4AA2-8DAA-EC9C127B17DD}">
      <dsp:nvSpPr>
        <dsp:cNvPr id="0" name=""/>
        <dsp:cNvSpPr/>
      </dsp:nvSpPr>
      <dsp:spPr>
        <a:xfrm rot="5400000">
          <a:off x="2954558" y="1511382"/>
          <a:ext cx="735961" cy="1224624"/>
        </a:xfrm>
        <a:prstGeom prst="corner">
          <a:avLst>
            <a:gd name="adj1" fmla="val 16120"/>
            <a:gd name="adj2" fmla="val 1611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D74B2775-9796-4D75-A779-6E365F6DDB7B}">
      <dsp:nvSpPr>
        <dsp:cNvPr id="0" name=""/>
        <dsp:cNvSpPr/>
      </dsp:nvSpPr>
      <dsp:spPr>
        <a:xfrm>
          <a:off x="2831707" y="1877281"/>
          <a:ext cx="1105597" cy="9691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de-DE" sz="1300" kern="1200" dirty="0" smtClean="0"/>
            <a:t>Bereitschaft für neue Version?</a:t>
          </a:r>
          <a:endParaRPr lang="de-DE" sz="1300" kern="1200" dirty="0"/>
        </a:p>
      </dsp:txBody>
      <dsp:txXfrm>
        <a:off x="2831707" y="1877281"/>
        <a:ext cx="1105597" cy="969121"/>
      </dsp:txXfrm>
    </dsp:sp>
    <dsp:sp modelId="{17B98EC1-BA63-4E36-8FDB-7EBDC39610AD}">
      <dsp:nvSpPr>
        <dsp:cNvPr id="0" name=""/>
        <dsp:cNvSpPr/>
      </dsp:nvSpPr>
      <dsp:spPr>
        <a:xfrm>
          <a:off x="3728702" y="1421224"/>
          <a:ext cx="208603" cy="208603"/>
        </a:xfrm>
        <a:prstGeom prst="triangle">
          <a:avLst>
            <a:gd name="adj" fmla="val 10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515F13A1-CC99-451A-8661-A03EDF5D10F9}">
      <dsp:nvSpPr>
        <dsp:cNvPr id="0" name=""/>
        <dsp:cNvSpPr/>
      </dsp:nvSpPr>
      <dsp:spPr>
        <a:xfrm rot="5400000">
          <a:off x="4308025" y="1176466"/>
          <a:ext cx="735961" cy="1224624"/>
        </a:xfrm>
        <a:prstGeom prst="corner">
          <a:avLst>
            <a:gd name="adj1" fmla="val 16120"/>
            <a:gd name="adj2" fmla="val 1611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14280B53-0E4D-4FA9-9FFA-6CDA8991E4B7}">
      <dsp:nvSpPr>
        <dsp:cNvPr id="0" name=""/>
        <dsp:cNvSpPr/>
      </dsp:nvSpPr>
      <dsp:spPr>
        <a:xfrm>
          <a:off x="4185175" y="1542364"/>
          <a:ext cx="1105597" cy="9691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de-DE" sz="1300" kern="1200" dirty="0" smtClean="0"/>
            <a:t>Version kleinteilig gem. erarbeiten</a:t>
          </a:r>
          <a:endParaRPr lang="de-DE" sz="1300" kern="1200" dirty="0"/>
        </a:p>
      </dsp:txBody>
      <dsp:txXfrm>
        <a:off x="4185175" y="1542364"/>
        <a:ext cx="1105597" cy="969121"/>
      </dsp:txXfrm>
    </dsp:sp>
    <dsp:sp modelId="{A19111F8-DE3F-4CDA-A47C-FC18E2884D3C}">
      <dsp:nvSpPr>
        <dsp:cNvPr id="0" name=""/>
        <dsp:cNvSpPr/>
      </dsp:nvSpPr>
      <dsp:spPr>
        <a:xfrm>
          <a:off x="5082169" y="1086307"/>
          <a:ext cx="208603" cy="208603"/>
        </a:xfrm>
        <a:prstGeom prst="triangle">
          <a:avLst>
            <a:gd name="adj" fmla="val 10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71DFDFE8-3405-48F4-81CE-77D0C0335717}">
      <dsp:nvSpPr>
        <dsp:cNvPr id="0" name=""/>
        <dsp:cNvSpPr/>
      </dsp:nvSpPr>
      <dsp:spPr>
        <a:xfrm rot="5400000">
          <a:off x="5661493" y="841549"/>
          <a:ext cx="735961" cy="1224624"/>
        </a:xfrm>
        <a:prstGeom prst="corner">
          <a:avLst>
            <a:gd name="adj1" fmla="val 16120"/>
            <a:gd name="adj2" fmla="val 1611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6EB2E67B-F9DD-44F6-A02A-ECF956BBEA20}">
      <dsp:nvSpPr>
        <dsp:cNvPr id="0" name=""/>
        <dsp:cNvSpPr/>
      </dsp:nvSpPr>
      <dsp:spPr>
        <a:xfrm>
          <a:off x="5538642" y="1207447"/>
          <a:ext cx="1105597" cy="9691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de-DE" sz="1300" kern="1200" dirty="0" smtClean="0"/>
            <a:t>WER?</a:t>
          </a:r>
        </a:p>
        <a:p>
          <a:pPr lvl="0" algn="l" defTabSz="577850">
            <a:lnSpc>
              <a:spcPct val="90000"/>
            </a:lnSpc>
            <a:spcBef>
              <a:spcPct val="0"/>
            </a:spcBef>
            <a:spcAft>
              <a:spcPct val="35000"/>
            </a:spcAft>
          </a:pPr>
          <a:r>
            <a:rPr lang="de-DE" sz="1300" kern="1200" dirty="0" smtClean="0"/>
            <a:t>WAS?</a:t>
          </a:r>
        </a:p>
        <a:p>
          <a:pPr lvl="0" algn="l" defTabSz="577850">
            <a:lnSpc>
              <a:spcPct val="90000"/>
            </a:lnSpc>
            <a:spcBef>
              <a:spcPct val="0"/>
            </a:spcBef>
            <a:spcAft>
              <a:spcPct val="35000"/>
            </a:spcAft>
          </a:pPr>
          <a:r>
            <a:rPr lang="de-DE" sz="1300" kern="1200" dirty="0" smtClean="0"/>
            <a:t>WIE?</a:t>
          </a:r>
          <a:endParaRPr lang="de-DE" sz="1300" kern="1200" dirty="0"/>
        </a:p>
      </dsp:txBody>
      <dsp:txXfrm>
        <a:off x="5538642" y="1207447"/>
        <a:ext cx="1105597" cy="969121"/>
      </dsp:txXfrm>
    </dsp:sp>
    <dsp:sp modelId="{02C2D087-9349-4A57-8A68-C87A253376E9}">
      <dsp:nvSpPr>
        <dsp:cNvPr id="0" name=""/>
        <dsp:cNvSpPr/>
      </dsp:nvSpPr>
      <dsp:spPr>
        <a:xfrm>
          <a:off x="6435637" y="751390"/>
          <a:ext cx="208603" cy="208603"/>
        </a:xfrm>
        <a:prstGeom prst="triangle">
          <a:avLst>
            <a:gd name="adj" fmla="val 10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70E9325F-5C00-4692-9379-8A9506E9794C}">
      <dsp:nvSpPr>
        <dsp:cNvPr id="0" name=""/>
        <dsp:cNvSpPr/>
      </dsp:nvSpPr>
      <dsp:spPr>
        <a:xfrm rot="5400000">
          <a:off x="7014960" y="506632"/>
          <a:ext cx="735961" cy="1224624"/>
        </a:xfrm>
        <a:prstGeom prst="corner">
          <a:avLst>
            <a:gd name="adj1" fmla="val 16120"/>
            <a:gd name="adj2" fmla="val 1611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8380262D-EABD-4488-81E3-281C363C4CE3}">
      <dsp:nvSpPr>
        <dsp:cNvPr id="0" name=""/>
        <dsp:cNvSpPr/>
      </dsp:nvSpPr>
      <dsp:spPr>
        <a:xfrm>
          <a:off x="6892110" y="872531"/>
          <a:ext cx="1105597" cy="9691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de-DE" sz="1300" kern="1200" dirty="0" smtClean="0"/>
            <a:t>Umsetzen</a:t>
          </a:r>
        </a:p>
        <a:p>
          <a:pPr lvl="0" algn="l" defTabSz="577850">
            <a:lnSpc>
              <a:spcPct val="90000"/>
            </a:lnSpc>
            <a:spcBef>
              <a:spcPct val="0"/>
            </a:spcBef>
            <a:spcAft>
              <a:spcPct val="35000"/>
            </a:spcAft>
          </a:pPr>
          <a:endParaRPr lang="de-DE" sz="1300" kern="1200" dirty="0"/>
        </a:p>
      </dsp:txBody>
      <dsp:txXfrm>
        <a:off x="6892110" y="872531"/>
        <a:ext cx="1105597" cy="969121"/>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de-DE"/>
          </a:p>
        </p:txBody>
      </p:sp>
      <p:sp>
        <p:nvSpPr>
          <p:cNvPr id="1843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de-DE"/>
          </a:p>
        </p:txBody>
      </p:sp>
      <p:sp>
        <p:nvSpPr>
          <p:cNvPr id="1536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de-DE"/>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71332185-BB37-4701-B3B1-1459D95E4313}"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379A4ECC-0339-4048-AE7B-0C173C160EF4}" type="slidenum">
              <a:rPr lang="de-DE" altLang="de-DE" smtClean="0"/>
              <a:pPr/>
              <a:t>3</a:t>
            </a:fld>
            <a:endParaRPr lang="de-DE" altLang="de-DE" smtClean="0"/>
          </a:p>
        </p:txBody>
      </p:sp>
      <p:sp>
        <p:nvSpPr>
          <p:cNvPr id="16387" name="Rectangle 2"/>
          <p:cNvSpPr>
            <a:spLocks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r>
              <a:rPr lang="de-DE" altLang="de-DE" smtClean="0">
                <a:cs typeface="Arial" charset="0"/>
              </a:rPr>
              <a:t>Hilfestellung zur Veränderung geschieht durch ein Beziehungsangebot, das von notwendigen und hinreichenden Bedingungen gekennzeichnet ist. Die Gestaltung von Beziehung beruht auf Grundeinstellungen und Verhaltensweisen, deren Merkmale als Akzeptanz, Empathie und Kongruenz beschrieben werden.</a:t>
            </a:r>
            <a:br>
              <a:rPr lang="de-DE" altLang="de-DE" smtClean="0">
                <a:cs typeface="Arial" charset="0"/>
              </a:rPr>
            </a:br>
            <a:r>
              <a:rPr lang="de-DE" altLang="de-DE" smtClean="0">
                <a:cs typeface="Arial" charset="0"/>
              </a:rPr>
              <a:t/>
            </a:r>
            <a:br>
              <a:rPr lang="de-DE" altLang="de-DE" smtClean="0">
                <a:cs typeface="Arial" charset="0"/>
              </a:rPr>
            </a:br>
            <a:r>
              <a:rPr lang="de-DE" altLang="de-DE" smtClean="0">
                <a:cs typeface="Arial" charset="0"/>
              </a:rPr>
              <a:t>“Nach meiner Erfahrung geschieht Außerordentliches, wenn ein von Glaubwürdigkeit, Achtung und Verstehen geprägtes Klima geschaffen wird. In einem solchen Klima wird Starrheit zu Beweglichkeit, statisches Beharren zur Entwicklung, Abhängigkeit zu Autonomie, Vorhersagbarkeit zu spontaner Kreativität, Abwehrhaltung zu Selbstannahme und Selbstverwirklichung.“ Rogers </a:t>
            </a:r>
            <a:endParaRPr lang="de-DE" altLang="de-DE" smtClean="0">
              <a:latin typeface="Georgia" pitchFamily="18" charset="0"/>
              <a:cs typeface="Times New Roman" pitchFamily="18" charset="0"/>
            </a:endParaRPr>
          </a:p>
          <a:p>
            <a:pPr eaLnBrk="1" hangingPunct="1"/>
            <a:r>
              <a:rPr lang="de-DE" altLang="de-DE" smtClean="0">
                <a:cs typeface="Arial" charset="0"/>
              </a:rPr>
              <a:t/>
            </a:r>
            <a:br>
              <a:rPr lang="de-DE" altLang="de-DE" smtClean="0">
                <a:cs typeface="Arial" charset="0"/>
              </a:rPr>
            </a:br>
            <a:r>
              <a:rPr lang="de-DE" altLang="de-DE" smtClean="0">
                <a:cs typeface="Arial" charset="0"/>
              </a:rPr>
              <a:t>Veränderung wird möglich, wenn Menschen ein Mindestmaß dieser Bedingungen wechselseitig wahrnehmen können.</a:t>
            </a:r>
            <a:r>
              <a:rPr lang="de-DE" altLang="de-DE" b="1" smtClean="0">
                <a:cs typeface="Arial" charset="0"/>
              </a:rPr>
              <a:t> </a:t>
            </a:r>
            <a:endParaRPr lang="de-DE" altLang="de-DE" smtClean="0">
              <a:latin typeface="Georgia" pitchFamily="18" charset="0"/>
              <a:cs typeface="Times New Roman" pitchFamily="18" charset="0"/>
            </a:endParaRPr>
          </a:p>
          <a:p>
            <a:pPr eaLnBrk="1" hangingPunct="1"/>
            <a:r>
              <a:rPr lang="de-DE" altLang="de-DE" b="1" smtClean="0">
                <a:cs typeface="Arial" charset="0"/>
              </a:rPr>
              <a:t> </a:t>
            </a:r>
            <a:endParaRPr lang="de-DE" altLang="de-DE" smtClean="0">
              <a:latin typeface="Georgia" pitchFamily="18" charset="0"/>
              <a:cs typeface="Times New Roman" pitchFamily="18" charset="0"/>
            </a:endParaRPr>
          </a:p>
          <a:p>
            <a:pPr eaLnBrk="1" hangingPunct="1"/>
            <a:r>
              <a:rPr lang="de-DE" altLang="de-DE" b="1" smtClean="0">
                <a:cs typeface="Arial" charset="0"/>
              </a:rPr>
              <a:t>Merkmale der Beziehung:</a:t>
            </a:r>
            <a:endParaRPr lang="de-DE" altLang="de-DE" smtClean="0">
              <a:latin typeface="Georgia" pitchFamily="18" charset="0"/>
              <a:cs typeface="Times New Roman" pitchFamily="18" charset="0"/>
            </a:endParaRPr>
          </a:p>
          <a:p>
            <a:pPr eaLnBrk="1" hangingPunct="1"/>
            <a:r>
              <a:rPr lang="de-DE" altLang="de-DE" smtClean="0">
                <a:latin typeface="Georgia" pitchFamily="18" charset="0"/>
                <a:cs typeface="Times New Roman" pitchFamily="18" charset="0"/>
              </a:rPr>
              <a:t> </a:t>
            </a:r>
          </a:p>
          <a:p>
            <a:pPr eaLnBrk="1" hangingPunct="1"/>
            <a:r>
              <a:rPr lang="de-DE" altLang="de-DE" b="1" smtClean="0">
                <a:cs typeface="Arial" charset="0"/>
              </a:rPr>
              <a:t>Akzeptanz – anerkennen, achten</a:t>
            </a:r>
            <a:endParaRPr lang="de-DE" altLang="de-DE" smtClean="0">
              <a:latin typeface="Georgia" pitchFamily="18" charset="0"/>
              <a:cs typeface="Times New Roman" pitchFamily="18" charset="0"/>
            </a:endParaRPr>
          </a:p>
          <a:p>
            <a:pPr eaLnBrk="1" hangingPunct="1"/>
            <a:r>
              <a:rPr lang="de-DE" altLang="de-DE" smtClean="0">
                <a:latin typeface="Georgia" pitchFamily="18" charset="0"/>
                <a:cs typeface="Times New Roman" pitchFamily="18" charset="0"/>
              </a:rPr>
              <a:t> </a:t>
            </a:r>
          </a:p>
          <a:p>
            <a:pPr eaLnBrk="1" hangingPunct="1"/>
            <a:r>
              <a:rPr lang="de-DE" altLang="de-DE" smtClean="0">
                <a:cs typeface="Arial" charset="0"/>
              </a:rPr>
              <a:t>„</a:t>
            </a:r>
            <a:r>
              <a:rPr lang="de-DE" altLang="de-DE" i="1" smtClean="0">
                <a:cs typeface="Arial" charset="0"/>
              </a:rPr>
              <a:t>Akzeptieren heißt hier ein warmherziges Anerkennen dieses Individuums als Person von bedingungslosem Selbstwert. ... das bedeutet Respekt und Zuneigung, eine Bereitschaft, ihn seine Gefühle auf seine Art haben zu lassen.“ </a:t>
            </a:r>
            <a:endParaRPr lang="de-DE" altLang="de-DE" smtClean="0">
              <a:latin typeface="Georgia" pitchFamily="18" charset="0"/>
              <a:cs typeface="Times New Roman" pitchFamily="18" charset="0"/>
            </a:endParaRPr>
          </a:p>
          <a:p>
            <a:pPr eaLnBrk="1" hangingPunct="1"/>
            <a:r>
              <a:rPr lang="de-DE" altLang="de-DE" i="1" smtClean="0">
                <a:cs typeface="Arial" charset="0"/>
              </a:rPr>
              <a:t>Rogers 1973:47</a:t>
            </a:r>
            <a:endParaRPr lang="de-DE" altLang="de-DE" smtClean="0">
              <a:latin typeface="Georgia" pitchFamily="18" charset="0"/>
              <a:cs typeface="Times New Roman" pitchFamily="18" charset="0"/>
            </a:endParaRPr>
          </a:p>
          <a:p>
            <a:pPr eaLnBrk="1" hangingPunct="1"/>
            <a:r>
              <a:rPr lang="de-DE" altLang="de-DE" i="1" smtClean="0">
                <a:cs typeface="Arial" charset="0"/>
              </a:rPr>
              <a:t>„Akzeptanz ist wie die fruchtbare Erde, die einem winzigen Saatkorn erlaubt, sich zu der schönen Blume zu entwickeln, zu der es die Anlagen besitzt.“ (Thomas Gordon)</a:t>
            </a:r>
            <a:endParaRPr lang="de-DE" altLang="de-DE" smtClean="0">
              <a:latin typeface="Georgia" pitchFamily="18" charset="0"/>
              <a:cs typeface="Times New Roman" pitchFamily="18" charset="0"/>
            </a:endParaRPr>
          </a:p>
          <a:p>
            <a:pPr eaLnBrk="1" hangingPunct="1"/>
            <a:r>
              <a:rPr lang="de-DE" altLang="de-DE" smtClean="0">
                <a:cs typeface="Arial" charset="0"/>
              </a:rPr>
              <a:t> </a:t>
            </a:r>
            <a:endParaRPr lang="de-DE" altLang="de-DE" smtClean="0">
              <a:latin typeface="Georgia" pitchFamily="18" charset="0"/>
              <a:cs typeface="Times New Roman" pitchFamily="18" charset="0"/>
            </a:endParaRPr>
          </a:p>
          <a:p>
            <a:pPr eaLnBrk="1" hangingPunct="1"/>
            <a:r>
              <a:rPr lang="de-DE" altLang="de-DE" smtClean="0">
                <a:cs typeface="Arial" charset="0"/>
              </a:rPr>
              <a:t>Es ist ein Grundbedürfnis des Menschen akzeptiert und anerkannt zu werden, positive Resonanz zu erfahren und verstanden zu werden. Anerkennung wirkt als Bestätigung und Ermutigung und mobilisiert die Ressourcen der KlientIn.</a:t>
            </a:r>
            <a:br>
              <a:rPr lang="de-DE" altLang="de-DE" smtClean="0">
                <a:cs typeface="Arial" charset="0"/>
              </a:rPr>
            </a:br>
            <a:r>
              <a:rPr lang="de-DE" altLang="de-DE" smtClean="0">
                <a:cs typeface="Arial" charset="0"/>
              </a:rPr>
              <a:t/>
            </a:r>
            <a:br>
              <a:rPr lang="de-DE" altLang="de-DE" smtClean="0">
                <a:cs typeface="Arial" charset="0"/>
              </a:rPr>
            </a:br>
            <a:r>
              <a:rPr lang="de-DE" altLang="de-DE" smtClean="0">
                <a:cs typeface="Arial" charset="0"/>
              </a:rPr>
              <a:t>Die Grundannahme, dass Veränderung schon allein durch bedingungsloses Anerkennen und Akzeptieren einer Person möglich ist, verweist auf die These der Aktualisierungstendenz sowie auf das Verhältnis von Autonomie und Bindung.</a:t>
            </a:r>
            <a:r>
              <a:rPr lang="de-DE" altLang="de-DE" b="1" smtClean="0">
                <a:cs typeface="Arial" charset="0"/>
              </a:rPr>
              <a:t> </a:t>
            </a:r>
            <a:endParaRPr lang="de-DE" altLang="de-DE" smtClean="0">
              <a:latin typeface="Georgia" pitchFamily="18" charset="0"/>
              <a:cs typeface="Times New Roman" pitchFamily="18" charset="0"/>
            </a:endParaRPr>
          </a:p>
          <a:p>
            <a:pPr eaLnBrk="1" hangingPunct="1"/>
            <a:r>
              <a:rPr lang="de-DE" altLang="de-DE" smtClean="0">
                <a:cs typeface="Arial" charset="0"/>
              </a:rPr>
              <a:t>Wertschätzung und emotionale Wärme zeigen sich sowohl in einer </a:t>
            </a:r>
            <a:r>
              <a:rPr lang="de-DE" altLang="de-DE" b="1" smtClean="0">
                <a:cs typeface="Arial" charset="0"/>
              </a:rPr>
              <a:t>Verhaltensbereitschaft</a:t>
            </a:r>
            <a:r>
              <a:rPr lang="de-DE" altLang="de-DE" smtClean="0">
                <a:cs typeface="Arial" charset="0"/>
              </a:rPr>
              <a:t> zum bedingungsfreien Akzeptieren, als auch in einer ausgedrückten </a:t>
            </a:r>
            <a:r>
              <a:rPr lang="de-DE" altLang="de-DE" b="1" smtClean="0">
                <a:cs typeface="Arial" charset="0"/>
              </a:rPr>
              <a:t>Gefühlsqualität</a:t>
            </a:r>
            <a:r>
              <a:rPr lang="de-DE" altLang="de-DE" smtClean="0">
                <a:cs typeface="Arial" charset="0"/>
              </a:rPr>
              <a:t>, die als positiv, wohlwollend, zugewandt, bejahend, aktiv beteiligt, warm .... zu charakterisieren ist. Emotionale Wärme und Wertschätzung werden stärker im nichtsprachlichen als im sprachlichen Bereich ausgedrückt. Mimik, Gestik, Stimmführung und Sprechweise bringen Zugewandtheit zum Ausdruck (herzliche Tonlage, warmherziger Blick, Augenkontakt).</a:t>
            </a:r>
            <a:endParaRPr lang="de-DE" altLang="de-DE" smtClean="0">
              <a:latin typeface="Georgia" pitchFamily="18" charset="0"/>
              <a:cs typeface="Times New Roman" pitchFamily="18" charset="0"/>
            </a:endParaRPr>
          </a:p>
          <a:p>
            <a:pPr eaLnBrk="1" hangingPunct="1"/>
            <a:r>
              <a:rPr lang="de-DE" altLang="de-DE" smtClean="0">
                <a:cs typeface="Arial" charset="0"/>
              </a:rPr>
              <a:t> </a:t>
            </a:r>
            <a:endParaRPr lang="de-DE" altLang="de-DE" smtClean="0">
              <a:latin typeface="Georgia" pitchFamily="18" charset="0"/>
              <a:cs typeface="Times New Roman" pitchFamily="18" charset="0"/>
            </a:endParaRPr>
          </a:p>
          <a:p>
            <a:pPr eaLnBrk="1" hangingPunct="1"/>
            <a:r>
              <a:rPr lang="de-DE" altLang="de-DE" smtClean="0">
                <a:cs typeface="Arial" charset="0"/>
              </a:rPr>
              <a:t>Als Akzeptanz wird die Bereitschaft bezeichnet, alles was mir in einer anderen Person begegnet, an zu nehmen, </a:t>
            </a:r>
            <a:r>
              <a:rPr lang="de-DE" altLang="de-DE" i="1" smtClean="0">
                <a:cs typeface="Arial" charset="0"/>
              </a:rPr>
              <a:t>wie</a:t>
            </a:r>
            <a:r>
              <a:rPr lang="de-DE" altLang="de-DE" smtClean="0">
                <a:cs typeface="Arial" charset="0"/>
              </a:rPr>
              <a:t> es ist. Die Botschaft lautet: „Ich kann alle deine Äußerungen annehmen, weil sie Bestandteil von Dir sind, so wie Du bist.“ Das Verhalten des Gesprächspartners bezieht sich auf den subjektiv-emotionalen Anteil, nicht auf den inhaltlichen Anteil der Kommunikation. Es geht nicht um inhaltliche Zustimmung; unterschiedliche Ansichten beeinträchtigen nicht die Grundhaltung. </a:t>
            </a:r>
            <a:endParaRPr lang="de-DE" altLang="de-DE" smtClean="0">
              <a:latin typeface="Georgia" pitchFamily="18" charset="0"/>
              <a:cs typeface="Times New Roman" pitchFamily="18" charset="0"/>
            </a:endParaRPr>
          </a:p>
          <a:p>
            <a:pPr eaLnBrk="1" hangingPunct="1"/>
            <a:r>
              <a:rPr lang="de-DE" altLang="de-DE" smtClean="0">
                <a:latin typeface="Georgia" pitchFamily="18" charset="0"/>
                <a:cs typeface="Times New Roman" pitchFamily="18" charset="0"/>
              </a:rPr>
              <a:t> </a:t>
            </a:r>
          </a:p>
          <a:p>
            <a:pPr eaLnBrk="1" hangingPunct="1"/>
            <a:r>
              <a:rPr lang="de-DE" altLang="de-DE" smtClean="0">
                <a:cs typeface="Arial" charset="0"/>
              </a:rPr>
              <a:t>Akzeptanz ist die Voraussetzung für „eine Begegnung mit dem Unbekannten“ in anderen Menschen, für die Offenheit und das Interesse, wirklich etwas Neues kennen zu lernen.</a:t>
            </a:r>
            <a:endParaRPr lang="de-DE" altLang="de-DE" smtClean="0">
              <a:latin typeface="Georgia" pitchFamily="18" charset="0"/>
              <a:cs typeface="Times New Roman" pitchFamily="18" charset="0"/>
            </a:endParaRPr>
          </a:p>
          <a:p>
            <a:pPr eaLnBrk="1" hangingPunct="1"/>
            <a:r>
              <a:rPr lang="de-DE" altLang="de-DE" smtClean="0">
                <a:cs typeface="Arial" charset="0"/>
              </a:rPr>
              <a:t>  </a:t>
            </a:r>
            <a:endParaRPr lang="de-DE" altLang="de-DE" smtClean="0">
              <a:latin typeface="Georgia" pitchFamily="18" charset="0"/>
              <a:cs typeface="Times New Roman" pitchFamily="18" charset="0"/>
            </a:endParaRPr>
          </a:p>
          <a:p>
            <a:pPr eaLnBrk="1" hangingPunct="1"/>
            <a:r>
              <a:rPr lang="de-DE" altLang="de-DE" smtClean="0">
                <a:latin typeface="Georgia" pitchFamily="18" charset="0"/>
                <a:cs typeface="Times New Roman" pitchFamily="18" charset="0"/>
              </a:rPr>
              <a:t> </a:t>
            </a:r>
          </a:p>
          <a:p>
            <a:pPr eaLnBrk="1" hangingPunct="1"/>
            <a:r>
              <a:rPr lang="de-DE" altLang="de-DE" b="1" smtClean="0">
                <a:cs typeface="Arial" charset="0"/>
              </a:rPr>
              <a:t>Empathie – einfühlend verstehen</a:t>
            </a:r>
            <a:endParaRPr lang="de-DE" altLang="de-DE" smtClean="0">
              <a:latin typeface="Georgia" pitchFamily="18" charset="0"/>
              <a:cs typeface="Times New Roman" pitchFamily="18" charset="0"/>
            </a:endParaRPr>
          </a:p>
          <a:p>
            <a:pPr eaLnBrk="1" hangingPunct="1"/>
            <a:r>
              <a:rPr lang="de-DE" altLang="de-DE" b="1" smtClean="0">
                <a:cs typeface="Arial" charset="0"/>
              </a:rPr>
              <a:t>Empathie bedeutet, sich in die innere Welt des Gegenübers (Gedanken, Bedeutungen, Gefühle) einzufühlen und diese wie von innen heraus zu verstehen.</a:t>
            </a:r>
            <a:endParaRPr lang="de-DE" altLang="de-DE" smtClean="0">
              <a:latin typeface="Georgia" pitchFamily="18" charset="0"/>
              <a:cs typeface="Times New Roman" pitchFamily="18" charset="0"/>
            </a:endParaRPr>
          </a:p>
          <a:p>
            <a:pPr eaLnBrk="1" hangingPunct="1"/>
            <a:r>
              <a:rPr lang="de-DE" altLang="de-DE" smtClean="0">
                <a:cs typeface="Arial" charset="0"/>
              </a:rPr>
              <a:t>  </a:t>
            </a:r>
            <a:endParaRPr lang="de-DE" altLang="de-DE" smtClean="0">
              <a:latin typeface="Georgia" pitchFamily="18" charset="0"/>
              <a:cs typeface="Times New Roman" pitchFamily="18" charset="0"/>
            </a:endParaRPr>
          </a:p>
          <a:p>
            <a:pPr eaLnBrk="1" hangingPunct="1"/>
            <a:r>
              <a:rPr lang="de-DE" altLang="de-DE" smtClean="0">
                <a:cs typeface="Arial" charset="0"/>
              </a:rPr>
              <a:t>Mit Empathie ist es möglich, sich auf eine Weise in die Gedanken- und Erfahrungswelt der anderen Person hineinzuversetzen, dass Gesagtes aus der Perspektive dieser anderen Person verstanden werden kann. </a:t>
            </a:r>
            <a:endParaRPr lang="de-DE" altLang="de-DE" smtClean="0">
              <a:latin typeface="Georgia" pitchFamily="18" charset="0"/>
              <a:cs typeface="Times New Roman" pitchFamily="18" charset="0"/>
            </a:endParaRPr>
          </a:p>
          <a:p>
            <a:pPr eaLnBrk="1" hangingPunct="1"/>
            <a:r>
              <a:rPr lang="de-DE" altLang="de-DE" b="1" smtClean="0">
                <a:cs typeface="Arial" charset="0"/>
              </a:rPr>
              <a:t> </a:t>
            </a:r>
            <a:endParaRPr lang="de-DE" altLang="de-DE" smtClean="0">
              <a:latin typeface="Georgia" pitchFamily="18" charset="0"/>
              <a:cs typeface="Times New Roman" pitchFamily="18" charset="0"/>
            </a:endParaRPr>
          </a:p>
          <a:p>
            <a:pPr eaLnBrk="1" hangingPunct="1"/>
            <a:r>
              <a:rPr lang="de-DE" altLang="de-DE" smtClean="0">
                <a:cs typeface="Arial" charset="0"/>
              </a:rPr>
              <a:t>Rogers ging davon aus, dass jeder Mensch in einer „eigenen Welt“ lebe: „ Die Welt der Erfahrung ist für jedes Individuum in einem sehr bedeutungsvollen Sinne eine private Welt.“ (Rogers 1983:419) Wie Erfahrungen wahrgenommen werden, ist individuell verschieden. Und: „ Diese Wahrnehmung </a:t>
            </a:r>
            <a:r>
              <a:rPr lang="de-DE" altLang="de-DE" i="1" smtClean="0">
                <a:cs typeface="Arial" charset="0"/>
              </a:rPr>
              <a:t>ist </a:t>
            </a:r>
            <a:r>
              <a:rPr lang="de-DE" altLang="de-DE" smtClean="0">
                <a:cs typeface="Arial" charset="0"/>
              </a:rPr>
              <a:t>für mich Realität.“ (a.a.O. 420)  Das Verhältnis von Wahrnehmung und Realität ist vergleichbar mit dem Verhältnis einer Landkarte zu dem Gebiet, das sie abbildet. „Wir leben nach einer wahrnehmungsmäßigen Landkarte, die nie die Realität selbst ist.“ (a.a.O. 420) So kann eine andere Person nie so genau wie die betreffende wissen, wie die Erfahrung wahrgenommen wurde. </a:t>
            </a:r>
            <a:endParaRPr lang="de-DE" altLang="de-DE" smtClean="0">
              <a:latin typeface="Georgia" pitchFamily="18" charset="0"/>
              <a:cs typeface="Times New Roman" pitchFamily="18" charset="0"/>
            </a:endParaRPr>
          </a:p>
          <a:p>
            <a:pPr eaLnBrk="1" hangingPunct="1"/>
            <a:r>
              <a:rPr lang="de-DE" altLang="de-DE" smtClean="0">
                <a:cs typeface="Arial" charset="0"/>
              </a:rPr>
              <a:t>„Der beste Ausgangspunkt zum Verständnis des Verhaltens ist das innere Bezugssystem des Individuums selbst.“ (a.a.O. 427) Rogers erzählte einmal, wie Ethnographen von einem primitiven Stamm berichteten, dass die Menschen dort absurde Speisen aßen, phantastische und sinnlose Zeremonien abhielten und sich überhaupt sehr merkwürdig verhielten. Der Beobachter merkte jedoch nicht, dass er das Verhalten der anderen nur aus seinem Bezugssystem heraus beobachtet hatte. </a:t>
            </a:r>
            <a:endParaRPr lang="de-DE" altLang="de-DE" smtClean="0">
              <a:latin typeface="Georgia" pitchFamily="18" charset="0"/>
              <a:cs typeface="Times New Roman" pitchFamily="18" charset="0"/>
            </a:endParaRPr>
          </a:p>
          <a:p>
            <a:pPr eaLnBrk="1" hangingPunct="1"/>
            <a:r>
              <a:rPr lang="de-DE" altLang="de-DE" smtClean="0">
                <a:cs typeface="Arial" charset="0"/>
              </a:rPr>
              <a:t>Hier weist Rogers einen Weg, wie Verständigung in dieser vielfältigen Welt geschehen kann. Er bezieht sich auf empirische Forschungen zur Wirksamkeit von einfühlendem Verstehen und beschreibt, dass es funktioniert.</a:t>
            </a:r>
            <a:endParaRPr lang="de-DE" altLang="de-DE" smtClean="0">
              <a:latin typeface="Georgia" pitchFamily="18" charset="0"/>
              <a:cs typeface="Times New Roman" pitchFamily="18" charset="0"/>
            </a:endParaRPr>
          </a:p>
          <a:p>
            <a:pPr eaLnBrk="1" hangingPunct="1"/>
            <a:r>
              <a:rPr lang="de-DE" altLang="de-DE" smtClean="0">
                <a:cs typeface="Arial" charset="0"/>
              </a:rPr>
              <a:t> </a:t>
            </a:r>
            <a:endParaRPr lang="de-DE" altLang="de-DE" smtClean="0">
              <a:latin typeface="Georgia" pitchFamily="18" charset="0"/>
              <a:cs typeface="Times New Roman" pitchFamily="18" charset="0"/>
            </a:endParaRPr>
          </a:p>
          <a:p>
            <a:pPr eaLnBrk="1" hangingPunct="1"/>
            <a:r>
              <a:rPr lang="de-DE" altLang="de-DE" smtClean="0">
                <a:cs typeface="Arial" charset="0"/>
              </a:rPr>
              <a:t>Rogers: „Empathie bedeutet, dass man die private Wahrnehmungswelt des anderen betritt und völlig in ihr heimisch wird. Empathie schließt ein, dass man empfindsam ist, von Augenblick zu Augenblick, gegenüber sich verändernden gefühlten Bedeutungen, die in dieser anderen Person fließen, gegenüber der Furcht, der Wut, der Zärtlichkeit, der Verwirrung oder was immer sie gerade fühlt. Empathie meint, eine Zeitlang in ihrem Leben zu leben, sich in ihm feinfühlig zu bewegen, ohne Urteile zu fällen, ..... Mit einem anderen Menschen in dieser Weise zusammen zu sein, bedeutet, für diese Zeit die Ansichten und Wertungen beiseite zu legen, die man für sich selbst hat, um in die Welt des anderen ohne Vorurteil eintreten zu können. ..... Vielleicht macht diese Beschreibung klar, dass empathisch zu sein eine komplexe, fordernde, harte, aber zugleich auch subtile und sanfte Art des Umgangs (way of being) ist.“ (Rogers1980: 79)</a:t>
            </a:r>
            <a:r>
              <a:rPr lang="de-DE" altLang="de-DE" b="1" smtClean="0">
                <a:cs typeface="Arial" charset="0"/>
              </a:rPr>
              <a:t> </a:t>
            </a:r>
            <a:endParaRPr lang="de-DE" altLang="de-DE" smtClean="0">
              <a:latin typeface="Georgia" pitchFamily="18" charset="0"/>
              <a:cs typeface="Times New Roman" pitchFamily="18" charset="0"/>
            </a:endParaRPr>
          </a:p>
          <a:p>
            <a:pPr eaLnBrk="1" hangingPunct="1"/>
            <a:r>
              <a:rPr lang="de-DE" altLang="de-DE" b="1" smtClean="0">
                <a:cs typeface="Arial" charset="0"/>
              </a:rPr>
              <a:t> </a:t>
            </a:r>
            <a:endParaRPr lang="de-DE" altLang="de-DE" smtClean="0">
              <a:latin typeface="Georgia" pitchFamily="18" charset="0"/>
              <a:cs typeface="Times New Roman" pitchFamily="18" charset="0"/>
            </a:endParaRPr>
          </a:p>
          <a:p>
            <a:pPr eaLnBrk="1" hangingPunct="1"/>
            <a:r>
              <a:rPr lang="de-DE" altLang="de-DE" smtClean="0">
                <a:latin typeface="Georgia" pitchFamily="18" charset="0"/>
                <a:cs typeface="Times New Roman" pitchFamily="18" charset="0"/>
              </a:rPr>
              <a:t> </a:t>
            </a:r>
          </a:p>
          <a:p>
            <a:pPr eaLnBrk="1" hangingPunct="1"/>
            <a:r>
              <a:rPr lang="de-DE" altLang="de-DE" b="1" smtClean="0">
                <a:cs typeface="Arial" charset="0"/>
              </a:rPr>
              <a:t>Echtheit</a:t>
            </a:r>
            <a:r>
              <a:rPr lang="de-DE" altLang="de-DE" smtClean="0">
                <a:cs typeface="Arial" charset="0"/>
              </a:rPr>
              <a:t> </a:t>
            </a:r>
          </a:p>
          <a:p>
            <a:pPr eaLnBrk="1" hangingPunct="1"/>
            <a:endParaRPr lang="de-DE" altLang="de-DE" smtClean="0">
              <a:latin typeface="Georgia" pitchFamily="18" charset="0"/>
              <a:cs typeface="Times New Roman" pitchFamily="18" charset="0"/>
            </a:endParaRPr>
          </a:p>
          <a:p>
            <a:pPr eaLnBrk="1" hangingPunct="1"/>
            <a:r>
              <a:rPr lang="de-DE" altLang="de-DE" smtClean="0">
                <a:cs typeface="Arial" charset="0"/>
              </a:rPr>
              <a:t>Echtheit oder Kongruenz meint im Personzentrierten Ansatz die Übereinstimmung von</a:t>
            </a:r>
            <a:endParaRPr lang="de-DE" altLang="de-DE" smtClean="0">
              <a:latin typeface="Georgia" pitchFamily="18" charset="0"/>
              <a:cs typeface="Times New Roman" pitchFamily="18" charset="0"/>
            </a:endParaRPr>
          </a:p>
          <a:p>
            <a:pPr eaLnBrk="1" hangingPunct="1">
              <a:buFontTx/>
              <a:buChar char="•"/>
            </a:pPr>
            <a:r>
              <a:rPr lang="de-DE" altLang="de-DE" smtClean="0">
                <a:cs typeface="Arial" charset="0"/>
              </a:rPr>
              <a:t>Innerem Erleben (was in mir vorgeht) mit</a:t>
            </a:r>
            <a:endParaRPr lang="de-DE" altLang="de-DE" smtClean="0">
              <a:latin typeface="Georgia" pitchFamily="18" charset="0"/>
              <a:cs typeface="Times New Roman" pitchFamily="18" charset="0"/>
            </a:endParaRPr>
          </a:p>
          <a:p>
            <a:pPr eaLnBrk="1" hangingPunct="1">
              <a:buFontTx/>
              <a:buChar char="•"/>
            </a:pPr>
            <a:r>
              <a:rPr lang="de-DE" altLang="de-DE" smtClean="0">
                <a:cs typeface="Arial" charset="0"/>
              </a:rPr>
              <a:t>Der bewussten Wahrnehmung dieses Erlebens (Was ich davon spüre) mit</a:t>
            </a:r>
            <a:endParaRPr lang="de-DE" altLang="de-DE" smtClean="0">
              <a:latin typeface="Georgia" pitchFamily="18" charset="0"/>
              <a:cs typeface="Times New Roman" pitchFamily="18" charset="0"/>
            </a:endParaRPr>
          </a:p>
          <a:p>
            <a:pPr eaLnBrk="1" hangingPunct="1">
              <a:buFontTx/>
              <a:buChar char="•"/>
            </a:pPr>
            <a:r>
              <a:rPr lang="de-DE" altLang="de-DE" smtClean="0">
                <a:cs typeface="Arial" charset="0"/>
              </a:rPr>
              <a:t>Dem Ausdruck (was ich davon ausdrücke).</a:t>
            </a:r>
            <a:endParaRPr lang="de-DE" altLang="de-DE" smtClean="0">
              <a:latin typeface="Georgia" pitchFamily="18" charset="0"/>
              <a:cs typeface="Times New Roman" pitchFamily="18" charset="0"/>
            </a:endParaRPr>
          </a:p>
          <a:p>
            <a:pPr eaLnBrk="1" hangingPunct="1"/>
            <a:r>
              <a:rPr lang="de-DE" altLang="de-DE" b="1" smtClean="0">
                <a:cs typeface="Arial" charset="0"/>
              </a:rPr>
              <a:t> </a:t>
            </a:r>
            <a:endParaRPr lang="de-DE" altLang="de-DE" smtClean="0">
              <a:latin typeface="Georgia" pitchFamily="18" charset="0"/>
              <a:cs typeface="Times New Roman" pitchFamily="18" charset="0"/>
            </a:endParaRPr>
          </a:p>
          <a:p>
            <a:pPr eaLnBrk="1" hangingPunct="1"/>
            <a:r>
              <a:rPr lang="de-DE" altLang="de-DE" smtClean="0">
                <a:cs typeface="Arial" charset="0"/>
              </a:rPr>
              <a:t>Diese „Stimmigkeit“ ermöglicht es, sich im Kontakt mit anderen als unverfälschte und ursprüngliche Persönlichkeit zu zeigen. Es geht bei dieser Grundhaltung nicht darum, sich selbst in den Mittelpunkt zu stellen, sondern die für die Beratungssituation relevanten Aspekte des eigenen Erlebens mitzuteilen. Dabei handelt es sich lediglich um persönliche Rückmeldungen, keinesfalls um Objektivität beanspruchende Feststellungen.</a:t>
            </a:r>
            <a:endParaRPr lang="de-DE" altLang="de-DE" smtClean="0">
              <a:latin typeface="Georgia" pitchFamily="18" charset="0"/>
              <a:cs typeface="Times New Roman" pitchFamily="18" charset="0"/>
            </a:endParaRPr>
          </a:p>
          <a:p>
            <a:pPr eaLnBrk="1" hangingPunct="1"/>
            <a:r>
              <a:rPr lang="de-DE" altLang="de-DE" b="1" smtClean="0">
                <a:cs typeface="Arial" charset="0"/>
              </a:rPr>
              <a:t> </a:t>
            </a:r>
            <a:endParaRPr lang="de-DE" altLang="de-DE" smtClean="0">
              <a:latin typeface="Georgia" pitchFamily="18" charset="0"/>
              <a:cs typeface="Times New Roman" pitchFamily="18" charset="0"/>
            </a:endParaRPr>
          </a:p>
          <a:p>
            <a:pPr eaLnBrk="1" hangingPunct="1"/>
            <a:r>
              <a:rPr lang="de-DE" altLang="de-DE" smtClean="0">
                <a:cs typeface="Arial" charset="0"/>
              </a:rPr>
              <a:t>In der Begegnung von Person zu Person sieht Rogers einen bedeutsamen Faktor für konstruktive Beziehungen. Beschrieben ist die positive Wirkung, wenn sich Helfende nicht als distanzierte Experten, sondern als transparente, echte, authentische, gegenwärtige Personen einbringen.</a:t>
            </a:r>
            <a:endParaRPr lang="de-DE" altLang="de-DE" smtClean="0">
              <a:latin typeface="Georgia" pitchFamily="18" charset="0"/>
              <a:cs typeface="Times New Roman" pitchFamily="18" charset="0"/>
            </a:endParaRPr>
          </a:p>
          <a:p>
            <a:pPr eaLnBrk="1" hangingPunct="1"/>
            <a:r>
              <a:rPr lang="de-DE" altLang="de-DE" smtClean="0">
                <a:cs typeface="Arial" charset="0"/>
              </a:rPr>
              <a:t> </a:t>
            </a:r>
            <a:endParaRPr lang="de-DE" altLang="de-DE" smtClean="0">
              <a:latin typeface="Georgia" pitchFamily="18" charset="0"/>
              <a:cs typeface="Times New Roman" pitchFamily="18" charset="0"/>
            </a:endParaRPr>
          </a:p>
          <a:p>
            <a:pPr eaLnBrk="1" hangingPunct="1"/>
            <a:r>
              <a:rPr lang="de-DE" altLang="de-DE" smtClean="0">
                <a:cs typeface="Arial" charset="0"/>
              </a:rPr>
              <a:t>„Ein solcher Ansatz schließt ganz grundsätzlich jedwedes Selbstverständnis des Therapeuten und der Therapeutin oder des Helfers oder der Lehrerin usw. als eines Experten für die Probleme oder Person seines Partners in Beratung, Therapie, Erziehung, Supervision oder welcher hilfreichen Beziehung auch immer aus; es schließt auch aus, dass sich der Therapeut selbst als einen Fachmann für den richtigen Einsatz von Methoden und Mitteln versteht, ja es schließt jeden vorgeplanten und nicht aus der unmittelbaren Beziehungserfahrung erwachsenden Einsatz von Methoden und Techniken überhaupt aus. Denn das einzige „Mittel“ oder „Instrument“, das zum Einsatz kommt, ist die Person des Therapeuten selbst..... Das Expertentum besteht, wenn man schon will, gerade darin, auch gegen die Wünsche des Klienten, dem Versuch zu wehren, sich als Experte zu gebärden, das heißt, sich über Schwierigkeiten mit Techniken hinwegzuhelfen, statt sich ihnen als Person zu stellen.“ (Schmid 1997:16) </a:t>
            </a:r>
            <a:endParaRPr lang="de-DE" altLang="de-DE" smtClean="0">
              <a:latin typeface="Georgia" pitchFamily="18" charset="0"/>
              <a:cs typeface="Times New Roman" pitchFamily="18" charset="0"/>
            </a:endParaRPr>
          </a:p>
          <a:p>
            <a:pPr eaLnBrk="1" hangingPunct="1"/>
            <a:r>
              <a:rPr lang="de-DE" altLang="de-DE" smtClean="0">
                <a:cs typeface="Arial" charset="0"/>
              </a:rPr>
              <a:t> </a:t>
            </a:r>
            <a:r>
              <a:rPr lang="de-DE" altLang="de-DE" b="1" smtClean="0">
                <a:cs typeface="Arial" charset="0"/>
              </a:rPr>
              <a:t> </a:t>
            </a:r>
            <a:endParaRPr lang="de-DE" altLang="de-DE" smtClean="0">
              <a:latin typeface="Georgia" pitchFamily="18" charset="0"/>
              <a:cs typeface="Times New Roman" pitchFamily="18" charset="0"/>
            </a:endParaRPr>
          </a:p>
          <a:p>
            <a:pPr eaLnBrk="1" hangingPunct="1"/>
            <a:r>
              <a:rPr lang="de-DE" altLang="de-DE" b="1" smtClean="0">
                <a:cs typeface="Arial" charset="0"/>
              </a:rPr>
              <a:t>Literatur:</a:t>
            </a:r>
            <a:endParaRPr lang="de-DE" altLang="de-DE" smtClean="0">
              <a:latin typeface="Georgia" pitchFamily="18" charset="0"/>
              <a:cs typeface="Times New Roman" pitchFamily="18" charset="0"/>
            </a:endParaRPr>
          </a:p>
          <a:p>
            <a:pPr eaLnBrk="1" hangingPunct="1"/>
            <a:r>
              <a:rPr lang="de-DE" altLang="de-DE" smtClean="0">
                <a:latin typeface="Georgia" pitchFamily="18" charset="0"/>
                <a:cs typeface="Times New Roman" pitchFamily="18" charset="0"/>
              </a:rPr>
              <a:t> </a:t>
            </a:r>
          </a:p>
          <a:p>
            <a:pPr eaLnBrk="1" hangingPunct="1"/>
            <a:r>
              <a:rPr lang="de-DE" altLang="de-DE" smtClean="0">
                <a:cs typeface="Arial" charset="0"/>
              </a:rPr>
              <a:t>Rogers, Carl 1980:</a:t>
            </a:r>
            <a:r>
              <a:rPr lang="de-DE" altLang="de-DE" b="1" smtClean="0">
                <a:cs typeface="Arial" charset="0"/>
              </a:rPr>
              <a:t> </a:t>
            </a:r>
            <a:r>
              <a:rPr lang="de-DE" altLang="de-DE" smtClean="0">
                <a:cs typeface="Arial" charset="0"/>
              </a:rPr>
              <a:t>Meine Philosophie der interpersonalen Beziehungen und ihre Entstehung, in: Carl Rogers und Rachel Rosenberg: Die Person als Mittelpunkt der Wirklichkeit, Klett-Cotta Stuttgart, S. 185-196 </a:t>
            </a:r>
            <a:endParaRPr lang="de-DE" altLang="de-DE" smtClean="0">
              <a:latin typeface="Georgia" pitchFamily="18" charset="0"/>
              <a:cs typeface="Times New Roman" pitchFamily="18" charset="0"/>
            </a:endParaRPr>
          </a:p>
          <a:p>
            <a:pPr eaLnBrk="1" hangingPunct="1"/>
            <a:r>
              <a:rPr lang="de-DE" altLang="de-DE" smtClean="0">
                <a:cs typeface="Arial" charset="0"/>
              </a:rPr>
              <a:t> </a:t>
            </a:r>
            <a:endParaRPr lang="de-DE" altLang="de-DE" smtClean="0">
              <a:latin typeface="Georgia" pitchFamily="18" charset="0"/>
              <a:cs typeface="Times New Roman" pitchFamily="18" charset="0"/>
            </a:endParaRPr>
          </a:p>
          <a:p>
            <a:pPr eaLnBrk="1" hangingPunct="1"/>
            <a:r>
              <a:rPr lang="de-DE" altLang="de-DE" smtClean="0">
                <a:cs typeface="Arial" charset="0"/>
              </a:rPr>
              <a:t>Rogers, Carl 1980: Empathie als Prozess,</a:t>
            </a:r>
            <a:r>
              <a:rPr lang="de-DE" altLang="de-DE" b="1" smtClean="0">
                <a:cs typeface="Arial" charset="0"/>
              </a:rPr>
              <a:t> </a:t>
            </a:r>
            <a:r>
              <a:rPr lang="de-DE" altLang="de-DE" smtClean="0">
                <a:cs typeface="Arial" charset="0"/>
              </a:rPr>
              <a:t>in: Rogers/Rosenberg 1980, S. 75-93 </a:t>
            </a:r>
            <a:endParaRPr lang="de-DE" altLang="de-DE" smtClean="0">
              <a:latin typeface="Georgia" pitchFamily="18" charset="0"/>
              <a:cs typeface="Times New Roman" pitchFamily="18" charset="0"/>
            </a:endParaRPr>
          </a:p>
          <a:p>
            <a:pPr eaLnBrk="1" hangingPunct="1"/>
            <a:r>
              <a:rPr lang="de-DE" altLang="de-DE" smtClean="0">
                <a:cs typeface="Arial" charset="0"/>
              </a:rPr>
              <a:t> </a:t>
            </a:r>
            <a:endParaRPr lang="de-DE" altLang="de-DE" smtClean="0">
              <a:latin typeface="Georgia" pitchFamily="18" charset="0"/>
              <a:cs typeface="Times New Roman" pitchFamily="18" charset="0"/>
            </a:endParaRPr>
          </a:p>
          <a:p>
            <a:pPr eaLnBrk="1" hangingPunct="1"/>
            <a:r>
              <a:rPr lang="de-DE" altLang="de-DE" smtClean="0">
                <a:cs typeface="Arial" charset="0"/>
              </a:rPr>
              <a:t>Rogers, Carl 1983</a:t>
            </a:r>
            <a:r>
              <a:rPr lang="de-DE" altLang="de-DE" b="1" smtClean="0">
                <a:cs typeface="Arial" charset="0"/>
              </a:rPr>
              <a:t>: </a:t>
            </a:r>
            <a:r>
              <a:rPr lang="de-DE" altLang="de-DE" smtClean="0">
                <a:cs typeface="Arial" charset="0"/>
              </a:rPr>
              <a:t>Therapeut und Klient. Grundlagen der Gesprächspsychotherapie, Fischer Taschenbuch Verlag, Frankfurt a.M. </a:t>
            </a:r>
          </a:p>
          <a:p>
            <a:pPr eaLnBrk="1" hangingPunct="1"/>
            <a:endParaRPr lang="de-DE" altLang="de-DE" smtClean="0">
              <a:cs typeface="Arial" charset="0"/>
            </a:endParaRPr>
          </a:p>
          <a:p>
            <a:pPr eaLnBrk="1" hangingPunct="1"/>
            <a:r>
              <a:rPr lang="de-DE" altLang="de-DE" smtClean="0">
                <a:cs typeface="Times New Roman" pitchFamily="18" charset="0"/>
              </a:rPr>
              <a:t>Rogers, Carl 1982: Meine Beschreibung einer personzentrierten Haltung. Zeitschrift für personzentrierte Psychologie und Psychotherapie 1/1, S. 75 - 77</a:t>
            </a:r>
            <a:r>
              <a:rPr lang="de-DE" altLang="de-DE" smtClean="0">
                <a:cs typeface="Arial" charset="0"/>
              </a:rPr>
              <a:t> </a:t>
            </a:r>
          </a:p>
          <a:p>
            <a:pPr eaLnBrk="1" hangingPunct="1"/>
            <a:endParaRPr lang="de-DE" altLang="de-DE" smtClean="0">
              <a:latin typeface="Georgia" pitchFamily="18" charset="0"/>
              <a:cs typeface="Times New Roman" pitchFamily="18" charset="0"/>
            </a:endParaRPr>
          </a:p>
          <a:p>
            <a:pPr eaLnBrk="1" hangingPunct="1"/>
            <a:r>
              <a:rPr lang="de-DE" altLang="de-DE" smtClean="0">
                <a:cs typeface="Arial" charset="0"/>
              </a:rPr>
              <a:t>Schmid, Peter F. 1997: „Einem Menschen begegnen, heißt von einem Rätsel wachgehalten werden.“ (E.Levinas) Perspektiven zur Weiterentwicklung des Personzentrierten Ansatzes, in Person 1-1997, S. 14-24</a:t>
            </a:r>
            <a:r>
              <a:rPr lang="de-DE" altLang="de-DE" smtClean="0">
                <a:latin typeface="Georgia" pitchFamily="18" charset="0"/>
                <a:cs typeface="Times New Roman" pitchFamily="18" charset="0"/>
              </a:rPr>
              <a: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de-DE"/>
          </a:p>
        </p:txBody>
      </p:sp>
      <p:sp>
        <p:nvSpPr>
          <p:cNvPr id="14338" name="Rectangle 2"/>
          <p:cNvSpPr>
            <a:spLocks noGrp="1" noChangeArrowheads="1"/>
          </p:cNvSpPr>
          <p:nvPr>
            <p:ph type="ctrTitle"/>
          </p:nvPr>
        </p:nvSpPr>
        <p:spPr>
          <a:xfrm>
            <a:off x="685800" y="990600"/>
            <a:ext cx="7772400" cy="1371600"/>
          </a:xfrm>
        </p:spPr>
        <p:txBody>
          <a:bodyPr/>
          <a:lstStyle>
            <a:lvl1pPr>
              <a:defRPr sz="4000"/>
            </a:lvl1pPr>
          </a:lstStyle>
          <a:p>
            <a:r>
              <a:rPr lang="de-DE"/>
              <a:t>Titelmasterformat durch Klicken bearbeiten</a:t>
            </a:r>
          </a:p>
        </p:txBody>
      </p:sp>
      <p:sp>
        <p:nvSpPr>
          <p:cNvPr id="14339"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de-DE"/>
              <a:t>Formatvorlage des Untertitelmasters durch Klicken bearbeiten</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de-DE"/>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r>
              <a:rPr lang="de-DE"/>
              <a:t>Copyright Dr. Ziebertz</a:t>
            </a:r>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DE8E9966-1AB7-435E-B46E-223E2D364114}" type="slidenum">
              <a:rPr lang="de-DE" altLang="de-DE"/>
              <a:pPr>
                <a:defRPr/>
              </a:pPr>
              <a:t>‹Nr.›</a:t>
            </a:fld>
            <a:endParaRPr lang="de-DE" alt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dt" sz="half" idx="10"/>
          </p:nvPr>
        </p:nvSpPr>
        <p:spPr>
          <a:ln/>
        </p:spPr>
        <p:txBody>
          <a:bodyPr/>
          <a:lstStyle>
            <a:lvl1pPr>
              <a:defRPr/>
            </a:lvl1pPr>
          </a:lstStyle>
          <a:p>
            <a:pPr>
              <a:defRPr/>
            </a:pPr>
            <a:endParaRPr lang="de-DE"/>
          </a:p>
        </p:txBody>
      </p:sp>
      <p:sp>
        <p:nvSpPr>
          <p:cNvPr id="5" name="Rectangle 7"/>
          <p:cNvSpPr>
            <a:spLocks noGrp="1" noChangeArrowheads="1"/>
          </p:cNvSpPr>
          <p:nvPr>
            <p:ph type="ftr" sz="quarter" idx="11"/>
          </p:nvPr>
        </p:nvSpPr>
        <p:spPr>
          <a:ln/>
        </p:spPr>
        <p:txBody>
          <a:bodyPr/>
          <a:lstStyle>
            <a:lvl1pPr>
              <a:defRPr/>
            </a:lvl1pPr>
          </a:lstStyle>
          <a:p>
            <a:pPr>
              <a:defRPr/>
            </a:pPr>
            <a:r>
              <a:rPr lang="de-DE"/>
              <a:t>Copyright Dr. Ziebertz</a:t>
            </a:r>
          </a:p>
        </p:txBody>
      </p:sp>
      <p:sp>
        <p:nvSpPr>
          <p:cNvPr id="6" name="Rectangle 8"/>
          <p:cNvSpPr>
            <a:spLocks noGrp="1" noChangeArrowheads="1"/>
          </p:cNvSpPr>
          <p:nvPr>
            <p:ph type="sldNum" sz="quarter" idx="12"/>
          </p:nvPr>
        </p:nvSpPr>
        <p:spPr>
          <a:ln/>
        </p:spPr>
        <p:txBody>
          <a:bodyPr/>
          <a:lstStyle>
            <a:lvl1pPr>
              <a:defRPr/>
            </a:lvl1pPr>
          </a:lstStyle>
          <a:p>
            <a:pPr>
              <a:defRPr/>
            </a:pPr>
            <a:fld id="{1812CF31-043A-4241-93C0-CD5ECB8CE2F0}" type="slidenum">
              <a:rPr lang="de-DE" altLang="de-DE"/>
              <a:pPr>
                <a:defRPr/>
              </a:pPr>
              <a:t>‹Nr.›</a:t>
            </a:fld>
            <a:endParaRPr lang="de-DE" alt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73838" y="304800"/>
            <a:ext cx="2001837" cy="57150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566738" y="304800"/>
            <a:ext cx="5854700" cy="57150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dt" sz="half" idx="10"/>
          </p:nvPr>
        </p:nvSpPr>
        <p:spPr>
          <a:ln/>
        </p:spPr>
        <p:txBody>
          <a:bodyPr/>
          <a:lstStyle>
            <a:lvl1pPr>
              <a:defRPr/>
            </a:lvl1pPr>
          </a:lstStyle>
          <a:p>
            <a:pPr>
              <a:defRPr/>
            </a:pPr>
            <a:endParaRPr lang="de-DE"/>
          </a:p>
        </p:txBody>
      </p:sp>
      <p:sp>
        <p:nvSpPr>
          <p:cNvPr id="5" name="Rectangle 7"/>
          <p:cNvSpPr>
            <a:spLocks noGrp="1" noChangeArrowheads="1"/>
          </p:cNvSpPr>
          <p:nvPr>
            <p:ph type="ftr" sz="quarter" idx="11"/>
          </p:nvPr>
        </p:nvSpPr>
        <p:spPr>
          <a:ln/>
        </p:spPr>
        <p:txBody>
          <a:bodyPr/>
          <a:lstStyle>
            <a:lvl1pPr>
              <a:defRPr/>
            </a:lvl1pPr>
          </a:lstStyle>
          <a:p>
            <a:pPr>
              <a:defRPr/>
            </a:pPr>
            <a:r>
              <a:rPr lang="de-DE"/>
              <a:t>Copyright Dr. Ziebertz</a:t>
            </a:r>
          </a:p>
        </p:txBody>
      </p:sp>
      <p:sp>
        <p:nvSpPr>
          <p:cNvPr id="6" name="Rectangle 8"/>
          <p:cNvSpPr>
            <a:spLocks noGrp="1" noChangeArrowheads="1"/>
          </p:cNvSpPr>
          <p:nvPr>
            <p:ph type="sldNum" sz="quarter" idx="12"/>
          </p:nvPr>
        </p:nvSpPr>
        <p:spPr>
          <a:ln/>
        </p:spPr>
        <p:txBody>
          <a:bodyPr/>
          <a:lstStyle>
            <a:lvl1pPr>
              <a:defRPr/>
            </a:lvl1pPr>
          </a:lstStyle>
          <a:p>
            <a:pPr>
              <a:defRPr/>
            </a:pPr>
            <a:fld id="{E223C5C9-7F10-4687-9293-F71E8B52EC6F}" type="slidenum">
              <a:rPr lang="de-DE" altLang="de-DE"/>
              <a:pPr>
                <a:defRPr/>
              </a:pPr>
              <a:t>‹Nr.›</a:t>
            </a:fld>
            <a:endParaRPr lang="de-DE" alt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dt" sz="half" idx="10"/>
          </p:nvPr>
        </p:nvSpPr>
        <p:spPr>
          <a:ln/>
        </p:spPr>
        <p:txBody>
          <a:bodyPr/>
          <a:lstStyle>
            <a:lvl1pPr>
              <a:defRPr/>
            </a:lvl1pPr>
          </a:lstStyle>
          <a:p>
            <a:pPr>
              <a:defRPr/>
            </a:pPr>
            <a:endParaRPr lang="de-DE"/>
          </a:p>
        </p:txBody>
      </p:sp>
      <p:sp>
        <p:nvSpPr>
          <p:cNvPr id="5" name="Rectangle 7"/>
          <p:cNvSpPr>
            <a:spLocks noGrp="1" noChangeArrowheads="1"/>
          </p:cNvSpPr>
          <p:nvPr>
            <p:ph type="ftr" sz="quarter" idx="11"/>
          </p:nvPr>
        </p:nvSpPr>
        <p:spPr>
          <a:ln/>
        </p:spPr>
        <p:txBody>
          <a:bodyPr/>
          <a:lstStyle>
            <a:lvl1pPr>
              <a:defRPr/>
            </a:lvl1pPr>
          </a:lstStyle>
          <a:p>
            <a:pPr>
              <a:defRPr/>
            </a:pPr>
            <a:r>
              <a:rPr lang="de-DE"/>
              <a:t>Copyright Dr. Ziebertz</a:t>
            </a:r>
          </a:p>
        </p:txBody>
      </p:sp>
      <p:sp>
        <p:nvSpPr>
          <p:cNvPr id="6" name="Rectangle 8"/>
          <p:cNvSpPr>
            <a:spLocks noGrp="1" noChangeArrowheads="1"/>
          </p:cNvSpPr>
          <p:nvPr>
            <p:ph type="sldNum" sz="quarter" idx="12"/>
          </p:nvPr>
        </p:nvSpPr>
        <p:spPr>
          <a:ln/>
        </p:spPr>
        <p:txBody>
          <a:bodyPr/>
          <a:lstStyle>
            <a:lvl1pPr>
              <a:defRPr/>
            </a:lvl1pPr>
          </a:lstStyle>
          <a:p>
            <a:pPr>
              <a:defRPr/>
            </a:pPr>
            <a:fld id="{92D8F44D-67F5-4E43-9815-81CFB2401A92}" type="slidenum">
              <a:rPr lang="de-DE" altLang="de-DE"/>
              <a:pPr>
                <a:defRPr/>
              </a:pPr>
              <a:t>‹Nr.›</a:t>
            </a:fld>
            <a:endParaRPr lang="de-DE" alt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6"/>
          <p:cNvSpPr>
            <a:spLocks noGrp="1" noChangeArrowheads="1"/>
          </p:cNvSpPr>
          <p:nvPr>
            <p:ph type="dt" sz="half" idx="10"/>
          </p:nvPr>
        </p:nvSpPr>
        <p:spPr>
          <a:ln/>
        </p:spPr>
        <p:txBody>
          <a:bodyPr/>
          <a:lstStyle>
            <a:lvl1pPr>
              <a:defRPr/>
            </a:lvl1pPr>
          </a:lstStyle>
          <a:p>
            <a:pPr>
              <a:defRPr/>
            </a:pPr>
            <a:endParaRPr lang="de-DE"/>
          </a:p>
        </p:txBody>
      </p:sp>
      <p:sp>
        <p:nvSpPr>
          <p:cNvPr id="5" name="Rectangle 7"/>
          <p:cNvSpPr>
            <a:spLocks noGrp="1" noChangeArrowheads="1"/>
          </p:cNvSpPr>
          <p:nvPr>
            <p:ph type="ftr" sz="quarter" idx="11"/>
          </p:nvPr>
        </p:nvSpPr>
        <p:spPr>
          <a:ln/>
        </p:spPr>
        <p:txBody>
          <a:bodyPr/>
          <a:lstStyle>
            <a:lvl1pPr>
              <a:defRPr/>
            </a:lvl1pPr>
          </a:lstStyle>
          <a:p>
            <a:pPr>
              <a:defRPr/>
            </a:pPr>
            <a:r>
              <a:rPr lang="de-DE"/>
              <a:t>Copyright Dr. Ziebertz</a:t>
            </a:r>
          </a:p>
        </p:txBody>
      </p:sp>
      <p:sp>
        <p:nvSpPr>
          <p:cNvPr id="6" name="Rectangle 8"/>
          <p:cNvSpPr>
            <a:spLocks noGrp="1" noChangeArrowheads="1"/>
          </p:cNvSpPr>
          <p:nvPr>
            <p:ph type="sldNum" sz="quarter" idx="12"/>
          </p:nvPr>
        </p:nvSpPr>
        <p:spPr>
          <a:ln/>
        </p:spPr>
        <p:txBody>
          <a:bodyPr/>
          <a:lstStyle>
            <a:lvl1pPr>
              <a:defRPr/>
            </a:lvl1pPr>
          </a:lstStyle>
          <a:p>
            <a:pPr>
              <a:defRPr/>
            </a:pPr>
            <a:fld id="{9FADB2C5-DCA2-4B5D-B93A-3B1F57A7A1B5}" type="slidenum">
              <a:rPr lang="de-DE" altLang="de-DE"/>
              <a:pPr>
                <a:defRPr/>
              </a:pPr>
              <a:t>‹Nr.›</a:t>
            </a:fld>
            <a:endParaRPr lang="de-DE" alt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6"/>
          <p:cNvSpPr>
            <a:spLocks noGrp="1" noChangeArrowheads="1"/>
          </p:cNvSpPr>
          <p:nvPr>
            <p:ph type="dt" sz="half" idx="10"/>
          </p:nvPr>
        </p:nvSpPr>
        <p:spPr>
          <a:ln/>
        </p:spPr>
        <p:txBody>
          <a:bodyPr/>
          <a:lstStyle>
            <a:lvl1pPr>
              <a:defRPr/>
            </a:lvl1pPr>
          </a:lstStyle>
          <a:p>
            <a:pPr>
              <a:defRPr/>
            </a:pPr>
            <a:endParaRPr lang="de-DE"/>
          </a:p>
        </p:txBody>
      </p:sp>
      <p:sp>
        <p:nvSpPr>
          <p:cNvPr id="6" name="Rectangle 7"/>
          <p:cNvSpPr>
            <a:spLocks noGrp="1" noChangeArrowheads="1"/>
          </p:cNvSpPr>
          <p:nvPr>
            <p:ph type="ftr" sz="quarter" idx="11"/>
          </p:nvPr>
        </p:nvSpPr>
        <p:spPr>
          <a:ln/>
        </p:spPr>
        <p:txBody>
          <a:bodyPr/>
          <a:lstStyle>
            <a:lvl1pPr>
              <a:defRPr/>
            </a:lvl1pPr>
          </a:lstStyle>
          <a:p>
            <a:pPr>
              <a:defRPr/>
            </a:pPr>
            <a:r>
              <a:rPr lang="de-DE"/>
              <a:t>Copyright Dr. Ziebertz</a:t>
            </a:r>
          </a:p>
        </p:txBody>
      </p:sp>
      <p:sp>
        <p:nvSpPr>
          <p:cNvPr id="7" name="Rectangle 8"/>
          <p:cNvSpPr>
            <a:spLocks noGrp="1" noChangeArrowheads="1"/>
          </p:cNvSpPr>
          <p:nvPr>
            <p:ph type="sldNum" sz="quarter" idx="12"/>
          </p:nvPr>
        </p:nvSpPr>
        <p:spPr>
          <a:ln/>
        </p:spPr>
        <p:txBody>
          <a:bodyPr/>
          <a:lstStyle>
            <a:lvl1pPr>
              <a:defRPr/>
            </a:lvl1pPr>
          </a:lstStyle>
          <a:p>
            <a:pPr>
              <a:defRPr/>
            </a:pPr>
            <a:fld id="{3E2820B6-D590-44D5-A992-2237162B3DDC}" type="slidenum">
              <a:rPr lang="de-DE" altLang="de-DE"/>
              <a:pPr>
                <a:defRPr/>
              </a:pPr>
              <a:t>‹Nr.›</a:t>
            </a:fld>
            <a:endParaRPr lang="de-DE" alt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6"/>
          <p:cNvSpPr>
            <a:spLocks noGrp="1" noChangeArrowheads="1"/>
          </p:cNvSpPr>
          <p:nvPr>
            <p:ph type="dt" sz="half" idx="10"/>
          </p:nvPr>
        </p:nvSpPr>
        <p:spPr>
          <a:ln/>
        </p:spPr>
        <p:txBody>
          <a:bodyPr/>
          <a:lstStyle>
            <a:lvl1pPr>
              <a:defRPr/>
            </a:lvl1pPr>
          </a:lstStyle>
          <a:p>
            <a:pPr>
              <a:defRPr/>
            </a:pPr>
            <a:endParaRPr lang="de-DE"/>
          </a:p>
        </p:txBody>
      </p:sp>
      <p:sp>
        <p:nvSpPr>
          <p:cNvPr id="8" name="Rectangle 7"/>
          <p:cNvSpPr>
            <a:spLocks noGrp="1" noChangeArrowheads="1"/>
          </p:cNvSpPr>
          <p:nvPr>
            <p:ph type="ftr" sz="quarter" idx="11"/>
          </p:nvPr>
        </p:nvSpPr>
        <p:spPr>
          <a:ln/>
        </p:spPr>
        <p:txBody>
          <a:bodyPr/>
          <a:lstStyle>
            <a:lvl1pPr>
              <a:defRPr/>
            </a:lvl1pPr>
          </a:lstStyle>
          <a:p>
            <a:pPr>
              <a:defRPr/>
            </a:pPr>
            <a:r>
              <a:rPr lang="de-DE"/>
              <a:t>Copyright Dr. Ziebertz</a:t>
            </a:r>
          </a:p>
        </p:txBody>
      </p:sp>
      <p:sp>
        <p:nvSpPr>
          <p:cNvPr id="9" name="Rectangle 8"/>
          <p:cNvSpPr>
            <a:spLocks noGrp="1" noChangeArrowheads="1"/>
          </p:cNvSpPr>
          <p:nvPr>
            <p:ph type="sldNum" sz="quarter" idx="12"/>
          </p:nvPr>
        </p:nvSpPr>
        <p:spPr>
          <a:ln/>
        </p:spPr>
        <p:txBody>
          <a:bodyPr/>
          <a:lstStyle>
            <a:lvl1pPr>
              <a:defRPr/>
            </a:lvl1pPr>
          </a:lstStyle>
          <a:p>
            <a:pPr>
              <a:defRPr/>
            </a:pPr>
            <a:fld id="{24927EAB-5F93-4FEC-B523-A1785B2572EF}" type="slidenum">
              <a:rPr lang="de-DE" altLang="de-DE"/>
              <a:pPr>
                <a:defRPr/>
              </a:pPr>
              <a:t>‹Nr.›</a:t>
            </a:fld>
            <a:endParaRPr lang="de-DE" alt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6"/>
          <p:cNvSpPr>
            <a:spLocks noGrp="1" noChangeArrowheads="1"/>
          </p:cNvSpPr>
          <p:nvPr>
            <p:ph type="dt" sz="half" idx="10"/>
          </p:nvPr>
        </p:nvSpPr>
        <p:spPr>
          <a:ln/>
        </p:spPr>
        <p:txBody>
          <a:bodyPr/>
          <a:lstStyle>
            <a:lvl1pPr>
              <a:defRPr/>
            </a:lvl1pPr>
          </a:lstStyle>
          <a:p>
            <a:pPr>
              <a:defRPr/>
            </a:pPr>
            <a:endParaRPr lang="de-DE"/>
          </a:p>
        </p:txBody>
      </p:sp>
      <p:sp>
        <p:nvSpPr>
          <p:cNvPr id="4" name="Rectangle 7"/>
          <p:cNvSpPr>
            <a:spLocks noGrp="1" noChangeArrowheads="1"/>
          </p:cNvSpPr>
          <p:nvPr>
            <p:ph type="ftr" sz="quarter" idx="11"/>
          </p:nvPr>
        </p:nvSpPr>
        <p:spPr>
          <a:ln/>
        </p:spPr>
        <p:txBody>
          <a:bodyPr/>
          <a:lstStyle>
            <a:lvl1pPr>
              <a:defRPr/>
            </a:lvl1pPr>
          </a:lstStyle>
          <a:p>
            <a:pPr>
              <a:defRPr/>
            </a:pPr>
            <a:r>
              <a:rPr lang="de-DE"/>
              <a:t>Copyright Dr. Ziebertz</a:t>
            </a:r>
          </a:p>
        </p:txBody>
      </p:sp>
      <p:sp>
        <p:nvSpPr>
          <p:cNvPr id="5" name="Rectangle 8"/>
          <p:cNvSpPr>
            <a:spLocks noGrp="1" noChangeArrowheads="1"/>
          </p:cNvSpPr>
          <p:nvPr>
            <p:ph type="sldNum" sz="quarter" idx="12"/>
          </p:nvPr>
        </p:nvSpPr>
        <p:spPr>
          <a:ln/>
        </p:spPr>
        <p:txBody>
          <a:bodyPr/>
          <a:lstStyle>
            <a:lvl1pPr>
              <a:defRPr/>
            </a:lvl1pPr>
          </a:lstStyle>
          <a:p>
            <a:pPr>
              <a:defRPr/>
            </a:pPr>
            <a:fld id="{110C0BDB-5354-4F39-B2B5-DA2F544693EA}" type="slidenum">
              <a:rPr lang="de-DE" altLang="de-DE"/>
              <a:pPr>
                <a:defRPr/>
              </a:pPr>
              <a:t>‹Nr.›</a:t>
            </a:fld>
            <a:endParaRPr lang="de-DE" alt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de-DE"/>
          </a:p>
        </p:txBody>
      </p:sp>
      <p:sp>
        <p:nvSpPr>
          <p:cNvPr id="3" name="Rectangle 7"/>
          <p:cNvSpPr>
            <a:spLocks noGrp="1" noChangeArrowheads="1"/>
          </p:cNvSpPr>
          <p:nvPr>
            <p:ph type="ftr" sz="quarter" idx="11"/>
          </p:nvPr>
        </p:nvSpPr>
        <p:spPr>
          <a:ln/>
        </p:spPr>
        <p:txBody>
          <a:bodyPr/>
          <a:lstStyle>
            <a:lvl1pPr>
              <a:defRPr/>
            </a:lvl1pPr>
          </a:lstStyle>
          <a:p>
            <a:pPr>
              <a:defRPr/>
            </a:pPr>
            <a:r>
              <a:rPr lang="de-DE"/>
              <a:t>Copyright Dr. Ziebertz</a:t>
            </a:r>
          </a:p>
        </p:txBody>
      </p:sp>
      <p:sp>
        <p:nvSpPr>
          <p:cNvPr id="4" name="Rectangle 8"/>
          <p:cNvSpPr>
            <a:spLocks noGrp="1" noChangeArrowheads="1"/>
          </p:cNvSpPr>
          <p:nvPr>
            <p:ph type="sldNum" sz="quarter" idx="12"/>
          </p:nvPr>
        </p:nvSpPr>
        <p:spPr>
          <a:ln/>
        </p:spPr>
        <p:txBody>
          <a:bodyPr/>
          <a:lstStyle>
            <a:lvl1pPr>
              <a:defRPr/>
            </a:lvl1pPr>
          </a:lstStyle>
          <a:p>
            <a:pPr>
              <a:defRPr/>
            </a:pPr>
            <a:fld id="{FB7E6263-B88F-4876-B6D4-F8093D1F2D43}" type="slidenum">
              <a:rPr lang="de-DE" altLang="de-DE"/>
              <a:pPr>
                <a:defRPr/>
              </a:pPr>
              <a:t>‹Nr.›</a:t>
            </a:fld>
            <a:endParaRPr lang="de-DE" alt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6"/>
          <p:cNvSpPr>
            <a:spLocks noGrp="1" noChangeArrowheads="1"/>
          </p:cNvSpPr>
          <p:nvPr>
            <p:ph type="dt" sz="half" idx="10"/>
          </p:nvPr>
        </p:nvSpPr>
        <p:spPr>
          <a:ln/>
        </p:spPr>
        <p:txBody>
          <a:bodyPr/>
          <a:lstStyle>
            <a:lvl1pPr>
              <a:defRPr/>
            </a:lvl1pPr>
          </a:lstStyle>
          <a:p>
            <a:pPr>
              <a:defRPr/>
            </a:pPr>
            <a:endParaRPr lang="de-DE"/>
          </a:p>
        </p:txBody>
      </p:sp>
      <p:sp>
        <p:nvSpPr>
          <p:cNvPr id="6" name="Rectangle 7"/>
          <p:cNvSpPr>
            <a:spLocks noGrp="1" noChangeArrowheads="1"/>
          </p:cNvSpPr>
          <p:nvPr>
            <p:ph type="ftr" sz="quarter" idx="11"/>
          </p:nvPr>
        </p:nvSpPr>
        <p:spPr>
          <a:ln/>
        </p:spPr>
        <p:txBody>
          <a:bodyPr/>
          <a:lstStyle>
            <a:lvl1pPr>
              <a:defRPr/>
            </a:lvl1pPr>
          </a:lstStyle>
          <a:p>
            <a:pPr>
              <a:defRPr/>
            </a:pPr>
            <a:r>
              <a:rPr lang="de-DE"/>
              <a:t>Copyright Dr. Ziebertz</a:t>
            </a:r>
          </a:p>
        </p:txBody>
      </p:sp>
      <p:sp>
        <p:nvSpPr>
          <p:cNvPr id="7" name="Rectangle 8"/>
          <p:cNvSpPr>
            <a:spLocks noGrp="1" noChangeArrowheads="1"/>
          </p:cNvSpPr>
          <p:nvPr>
            <p:ph type="sldNum" sz="quarter" idx="12"/>
          </p:nvPr>
        </p:nvSpPr>
        <p:spPr>
          <a:ln/>
        </p:spPr>
        <p:txBody>
          <a:bodyPr/>
          <a:lstStyle>
            <a:lvl1pPr>
              <a:defRPr/>
            </a:lvl1pPr>
          </a:lstStyle>
          <a:p>
            <a:pPr>
              <a:defRPr/>
            </a:pPr>
            <a:fld id="{B8758652-BC6B-428E-986D-134AC7B34629}" type="slidenum">
              <a:rPr lang="de-DE" altLang="de-DE"/>
              <a:pPr>
                <a:defRPr/>
              </a:pPr>
              <a:t>‹Nr.›</a:t>
            </a:fld>
            <a:endParaRPr lang="de-DE" alt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6"/>
          <p:cNvSpPr>
            <a:spLocks noGrp="1" noChangeArrowheads="1"/>
          </p:cNvSpPr>
          <p:nvPr>
            <p:ph type="dt" sz="half" idx="10"/>
          </p:nvPr>
        </p:nvSpPr>
        <p:spPr>
          <a:ln/>
        </p:spPr>
        <p:txBody>
          <a:bodyPr/>
          <a:lstStyle>
            <a:lvl1pPr>
              <a:defRPr/>
            </a:lvl1pPr>
          </a:lstStyle>
          <a:p>
            <a:pPr>
              <a:defRPr/>
            </a:pPr>
            <a:endParaRPr lang="de-DE"/>
          </a:p>
        </p:txBody>
      </p:sp>
      <p:sp>
        <p:nvSpPr>
          <p:cNvPr id="6" name="Rectangle 7"/>
          <p:cNvSpPr>
            <a:spLocks noGrp="1" noChangeArrowheads="1"/>
          </p:cNvSpPr>
          <p:nvPr>
            <p:ph type="ftr" sz="quarter" idx="11"/>
          </p:nvPr>
        </p:nvSpPr>
        <p:spPr>
          <a:ln/>
        </p:spPr>
        <p:txBody>
          <a:bodyPr/>
          <a:lstStyle>
            <a:lvl1pPr>
              <a:defRPr/>
            </a:lvl1pPr>
          </a:lstStyle>
          <a:p>
            <a:pPr>
              <a:defRPr/>
            </a:pPr>
            <a:r>
              <a:rPr lang="de-DE"/>
              <a:t>Copyright Dr. Ziebertz</a:t>
            </a:r>
          </a:p>
        </p:txBody>
      </p:sp>
      <p:sp>
        <p:nvSpPr>
          <p:cNvPr id="7" name="Rectangle 8"/>
          <p:cNvSpPr>
            <a:spLocks noGrp="1" noChangeArrowheads="1"/>
          </p:cNvSpPr>
          <p:nvPr>
            <p:ph type="sldNum" sz="quarter" idx="12"/>
          </p:nvPr>
        </p:nvSpPr>
        <p:spPr>
          <a:ln/>
        </p:spPr>
        <p:txBody>
          <a:bodyPr/>
          <a:lstStyle>
            <a:lvl1pPr>
              <a:defRPr/>
            </a:lvl1pPr>
          </a:lstStyle>
          <a:p>
            <a:pPr>
              <a:defRPr/>
            </a:pPr>
            <a:fld id="{665D81C3-D788-49D9-BCC8-6BA464148AE1}" type="slidenum">
              <a:rPr lang="de-DE" altLang="de-DE"/>
              <a:pPr>
                <a:defRPr/>
              </a:pPr>
              <a:t>‹Nr.›</a:t>
            </a:fld>
            <a:endParaRPr lang="de-DE" alt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de-DE" altLang="de-DE" smtClean="0"/>
              <a:t>Titelmasterformat durch Klicken bearbeiten</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de-DE"/>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p:spPr>
        <p:txBody>
          <a:bodyPr/>
          <a:lstStyle/>
          <a:p>
            <a:pPr>
              <a:defRPr/>
            </a:pPr>
            <a:endParaRPr lang="de-DE"/>
          </a:p>
        </p:txBody>
      </p:sp>
      <p:sp>
        <p:nvSpPr>
          <p:cNvPr id="13318"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de-DE"/>
          </a:p>
        </p:txBody>
      </p:sp>
      <p:sp>
        <p:nvSpPr>
          <p:cNvPr id="13319"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a:lvl1pPr>
          </a:lstStyle>
          <a:p>
            <a:pPr>
              <a:defRPr/>
            </a:pPr>
            <a:r>
              <a:rPr lang="de-DE"/>
              <a:t>Copyright Dr. Ziebertz</a:t>
            </a:r>
          </a:p>
        </p:txBody>
      </p:sp>
      <p:sp>
        <p:nvSpPr>
          <p:cNvPr id="13320"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ED7FE6E8-CA08-4254-9CB7-4D9055369AA8}"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sldLayoutIdLst>
    <p:sldLayoutId id="2147483896"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Lst>
  <p:timing>
    <p:tnLst>
      <p:par>
        <p:cTn id="1" dur="indefinite" restart="never" nodeType="tmRoot"/>
      </p:par>
    </p:tnLst>
  </p:timing>
  <p:hf hd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defRPr>
      </a:lvl2pPr>
      <a:lvl3pPr algn="l" rtl="0" eaLnBrk="0" fontAlgn="base" hangingPunct="0">
        <a:spcBef>
          <a:spcPct val="0"/>
        </a:spcBef>
        <a:spcAft>
          <a:spcPct val="0"/>
        </a:spcAft>
        <a:defRPr sz="3800">
          <a:solidFill>
            <a:schemeClr val="tx2"/>
          </a:solidFill>
          <a:latin typeface="Verdana" pitchFamily="34" charset="0"/>
        </a:defRPr>
      </a:lvl3pPr>
      <a:lvl4pPr algn="l" rtl="0" eaLnBrk="0" fontAlgn="base" hangingPunct="0">
        <a:spcBef>
          <a:spcPct val="0"/>
        </a:spcBef>
        <a:spcAft>
          <a:spcPct val="0"/>
        </a:spcAft>
        <a:defRPr sz="3800">
          <a:solidFill>
            <a:schemeClr val="tx2"/>
          </a:solidFill>
          <a:latin typeface="Verdana" pitchFamily="34" charset="0"/>
        </a:defRPr>
      </a:lvl4pPr>
      <a:lvl5pPr algn="l" rtl="0" eaLnBrk="0" fontAlgn="base" hangingPunct="0">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Grp="1" noChangeArrowheads="1"/>
          </p:cNvSpPr>
          <p:nvPr>
            <p:ph type="ftr" sz="quarter" idx="11"/>
          </p:nvPr>
        </p:nvSpPr>
        <p:spPr>
          <a:noFill/>
        </p:spPr>
        <p:txBody>
          <a:bodyPr/>
          <a:lstStyle/>
          <a:p>
            <a:r>
              <a:rPr lang="de-DE" altLang="de-DE" smtClean="0"/>
              <a:t>Copyright Dr. Ziebertz</a:t>
            </a:r>
          </a:p>
        </p:txBody>
      </p:sp>
      <p:sp>
        <p:nvSpPr>
          <p:cNvPr id="3075" name="Rectangle 6"/>
          <p:cNvSpPr>
            <a:spLocks noGrp="1" noChangeArrowheads="1"/>
          </p:cNvSpPr>
          <p:nvPr>
            <p:ph type="sldNum" sz="quarter" idx="12"/>
          </p:nvPr>
        </p:nvSpPr>
        <p:spPr>
          <a:noFill/>
        </p:spPr>
        <p:txBody>
          <a:bodyPr/>
          <a:lstStyle/>
          <a:p>
            <a:fld id="{8627CD8C-D139-4008-83FA-A03F5DF6F344}" type="slidenum">
              <a:rPr lang="de-DE" altLang="de-DE" smtClean="0"/>
              <a:pPr/>
              <a:t>1</a:t>
            </a:fld>
            <a:endParaRPr lang="de-DE" altLang="de-DE" smtClean="0"/>
          </a:p>
        </p:txBody>
      </p:sp>
      <p:sp>
        <p:nvSpPr>
          <p:cNvPr id="3076" name="Rectangle 2"/>
          <p:cNvSpPr>
            <a:spLocks noGrp="1" noChangeArrowheads="1"/>
          </p:cNvSpPr>
          <p:nvPr>
            <p:ph type="ctrTitle"/>
          </p:nvPr>
        </p:nvSpPr>
        <p:spPr>
          <a:xfrm>
            <a:off x="685800" y="2708275"/>
            <a:ext cx="7918450" cy="1785938"/>
          </a:xfrm>
        </p:spPr>
        <p:txBody>
          <a:bodyPr/>
          <a:lstStyle/>
          <a:p>
            <a:pPr algn="ctr" eaLnBrk="1" hangingPunct="1">
              <a:lnSpc>
                <a:spcPct val="150000"/>
              </a:lnSpc>
            </a:pPr>
            <a:r>
              <a:rPr lang="de-DE" altLang="de-DE" sz="3200" b="1" dirty="0" smtClean="0"/>
              <a:t/>
            </a:r>
            <a:br>
              <a:rPr lang="de-DE" altLang="de-DE" sz="3200" b="1" dirty="0" smtClean="0"/>
            </a:br>
            <a:r>
              <a:rPr lang="de-DE" altLang="de-DE" sz="3200" b="1" dirty="0" smtClean="0"/>
              <a:t>Schwierige Gespräche führen/</a:t>
            </a:r>
            <a:br>
              <a:rPr lang="de-DE" altLang="de-DE" sz="3200" b="1" dirty="0" smtClean="0"/>
            </a:br>
            <a:r>
              <a:rPr lang="de-DE" altLang="de-DE" sz="3200" b="1" dirty="0" smtClean="0"/>
              <a:t>Psychische Traumatisierung</a:t>
            </a:r>
          </a:p>
        </p:txBody>
      </p:sp>
      <p:sp>
        <p:nvSpPr>
          <p:cNvPr id="3077" name="Rectangle 3"/>
          <p:cNvSpPr>
            <a:spLocks noGrp="1" noChangeArrowheads="1"/>
          </p:cNvSpPr>
          <p:nvPr>
            <p:ph type="subTitle" idx="1"/>
          </p:nvPr>
        </p:nvSpPr>
        <p:spPr>
          <a:xfrm>
            <a:off x="1403350" y="4005263"/>
            <a:ext cx="7010400" cy="1600200"/>
          </a:xfrm>
        </p:spPr>
        <p:txBody>
          <a:bodyPr/>
          <a:lstStyle/>
          <a:p>
            <a:pPr eaLnBrk="1" hangingPunct="1"/>
            <a:endParaRPr lang="de-DE" altLang="de-DE" smtClean="0"/>
          </a:p>
          <a:p>
            <a:pPr eaLnBrk="1" hangingPunct="1"/>
            <a:endParaRPr lang="de-DE" altLang="de-DE" smtClean="0"/>
          </a:p>
          <a:p>
            <a:pPr eaLnBrk="1" hangingPunct="1"/>
            <a:r>
              <a:rPr lang="de-DE" altLang="de-DE" smtClean="0"/>
              <a:t>Maria Lieb, M.A.</a:t>
            </a:r>
          </a:p>
          <a:p>
            <a:pPr eaLnBrk="1" hangingPunct="1"/>
            <a:r>
              <a:rPr lang="de-DE" altLang="de-DE" smtClean="0"/>
              <a:t>Prof. Dr. Torsten Ziebertz</a:t>
            </a:r>
          </a:p>
        </p:txBody>
      </p:sp>
      <p:pic>
        <p:nvPicPr>
          <p:cNvPr id="3078" name="Picture 4"/>
          <p:cNvPicPr>
            <a:picLocks noChangeAspect="1" noChangeArrowheads="1"/>
          </p:cNvPicPr>
          <p:nvPr/>
        </p:nvPicPr>
        <p:blipFill>
          <a:blip r:embed="rId2" cstate="print"/>
          <a:srcRect/>
          <a:stretch>
            <a:fillRect/>
          </a:stretch>
        </p:blipFill>
        <p:spPr bwMode="auto">
          <a:xfrm>
            <a:off x="2843213" y="577850"/>
            <a:ext cx="6083300" cy="112236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p:nvPr>
        </p:nvSpPr>
        <p:spPr/>
        <p:txBody>
          <a:bodyPr/>
          <a:lstStyle/>
          <a:p>
            <a:r>
              <a:rPr lang="de-DE" altLang="de-DE" smtClean="0"/>
              <a:t>Hintergründe: </a:t>
            </a:r>
          </a:p>
        </p:txBody>
      </p:sp>
      <p:sp>
        <p:nvSpPr>
          <p:cNvPr id="12291" name="Inhaltsplatzhalter 2"/>
          <p:cNvSpPr>
            <a:spLocks noGrp="1"/>
          </p:cNvSpPr>
          <p:nvPr>
            <p:ph idx="1"/>
          </p:nvPr>
        </p:nvSpPr>
        <p:spPr>
          <a:xfrm>
            <a:off x="-900113" y="1752600"/>
            <a:ext cx="8785226" cy="4267200"/>
          </a:xfrm>
        </p:spPr>
        <p:txBody>
          <a:bodyPr/>
          <a:lstStyle/>
          <a:p>
            <a:pPr lvl="4"/>
            <a:r>
              <a:rPr lang="de-DE" altLang="de-DE" sz="2800" smtClean="0"/>
              <a:t>bisher gemachte Erfahrungen/ eigene Biographie (Familie, Beziehungen, Hilfsformen)</a:t>
            </a:r>
          </a:p>
          <a:p>
            <a:pPr lvl="4"/>
            <a:r>
              <a:rPr lang="de-DE" altLang="de-DE" sz="2800" smtClean="0"/>
              <a:t>mangelndes Vertrauen/ Misstrauen </a:t>
            </a:r>
          </a:p>
          <a:p>
            <a:pPr lvl="4"/>
            <a:r>
              <a:rPr lang="de-DE" altLang="de-DE" sz="2800" smtClean="0"/>
              <a:t>emotionale Schemata, Verhaltens- und Kommunikationsmuster (Abwehrverhalten, Vertrauen, Beziehungserfahrungen, etc.)</a:t>
            </a:r>
          </a:p>
          <a:p>
            <a:endParaRPr lang="de-DE" altLang="de-DE" smtClean="0"/>
          </a:p>
        </p:txBody>
      </p:sp>
      <p:sp>
        <p:nvSpPr>
          <p:cNvPr id="12292" name="Fußzeilenplatzhalter 3"/>
          <p:cNvSpPr>
            <a:spLocks noGrp="1"/>
          </p:cNvSpPr>
          <p:nvPr>
            <p:ph type="ftr" sz="quarter" idx="11"/>
          </p:nvPr>
        </p:nvSpPr>
        <p:spPr>
          <a:noFill/>
        </p:spPr>
        <p:txBody>
          <a:bodyPr/>
          <a:lstStyle/>
          <a:p>
            <a:r>
              <a:rPr lang="de-DE" altLang="de-DE" smtClean="0"/>
              <a:t>Copyright Dr. Ziebertz</a:t>
            </a:r>
          </a:p>
        </p:txBody>
      </p:sp>
      <p:sp>
        <p:nvSpPr>
          <p:cNvPr id="12293" name="Foliennummernplatzhalter 4"/>
          <p:cNvSpPr>
            <a:spLocks noGrp="1"/>
          </p:cNvSpPr>
          <p:nvPr>
            <p:ph type="sldNum" sz="quarter" idx="12"/>
          </p:nvPr>
        </p:nvSpPr>
        <p:spPr>
          <a:noFill/>
        </p:spPr>
        <p:txBody>
          <a:bodyPr/>
          <a:lstStyle/>
          <a:p>
            <a:fld id="{D83BB423-C690-4B6D-A316-2A09323278E4}" type="slidenum">
              <a:rPr lang="de-DE" altLang="de-DE" smtClean="0"/>
              <a:pPr/>
              <a:t>10</a:t>
            </a:fld>
            <a:endParaRPr lang="de-DE" altLang="de-DE"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p:txBody>
          <a:bodyPr/>
          <a:lstStyle/>
          <a:p>
            <a:r>
              <a:rPr lang="de-DE" altLang="de-DE" smtClean="0"/>
              <a:t>Unsere Position</a:t>
            </a:r>
          </a:p>
        </p:txBody>
      </p:sp>
      <p:sp>
        <p:nvSpPr>
          <p:cNvPr id="3" name="Inhaltsplatzhalter 2"/>
          <p:cNvSpPr>
            <a:spLocks noGrp="1"/>
          </p:cNvSpPr>
          <p:nvPr>
            <p:ph idx="1"/>
          </p:nvPr>
        </p:nvSpPr>
        <p:spPr>
          <a:xfrm>
            <a:off x="566738" y="1700213"/>
            <a:ext cx="8001000" cy="4537075"/>
          </a:xfrm>
        </p:spPr>
        <p:txBody>
          <a:bodyPr/>
          <a:lstStyle/>
          <a:p>
            <a:pPr marL="0" indent="0">
              <a:buFont typeface="Wingdings" pitchFamily="2" charset="2"/>
              <a:buNone/>
              <a:defRPr/>
            </a:pPr>
            <a:r>
              <a:rPr lang="de-DE" altLang="de-DE" sz="2800" dirty="0" smtClean="0"/>
              <a:t> 	</a:t>
            </a:r>
            <a:r>
              <a:rPr lang="de-DE" altLang="de-DE" sz="2800" u="sng" dirty="0" smtClean="0"/>
              <a:t>Anliegen Trias</a:t>
            </a:r>
          </a:p>
          <a:p>
            <a:pPr>
              <a:buFont typeface="Wingdings" pitchFamily="2" charset="2"/>
              <a:buNone/>
              <a:defRPr/>
            </a:pPr>
            <a:r>
              <a:rPr lang="de-DE" altLang="de-DE" sz="2400" dirty="0" smtClean="0"/>
              <a:t>               		Schule/ Lehrer</a:t>
            </a:r>
          </a:p>
          <a:p>
            <a:pPr>
              <a:defRPr/>
            </a:pPr>
            <a:endParaRPr lang="de-DE" altLang="de-DE" sz="2400" dirty="0" smtClean="0"/>
          </a:p>
          <a:p>
            <a:pPr>
              <a:buFont typeface="Wingdings" pitchFamily="2" charset="2"/>
              <a:buNone/>
              <a:defRPr/>
            </a:pPr>
            <a:r>
              <a:rPr lang="de-DE" altLang="de-DE" sz="2400" dirty="0" smtClean="0"/>
              <a:t>      </a:t>
            </a:r>
            <a:endParaRPr lang="de-DE" altLang="de-DE" sz="2400" dirty="0"/>
          </a:p>
          <a:p>
            <a:pPr>
              <a:buFont typeface="Wingdings" pitchFamily="2" charset="2"/>
              <a:buNone/>
              <a:defRPr/>
            </a:pPr>
            <a:r>
              <a:rPr lang="de-DE" altLang="de-DE" sz="2400" dirty="0" smtClean="0"/>
              <a:t>			</a:t>
            </a:r>
          </a:p>
          <a:p>
            <a:pPr>
              <a:buFont typeface="Wingdings" pitchFamily="2" charset="2"/>
              <a:buNone/>
              <a:defRPr/>
            </a:pPr>
            <a:r>
              <a:rPr lang="de-DE" altLang="de-DE" sz="2400" dirty="0" smtClean="0"/>
              <a:t>		     Schüler				Eltern</a:t>
            </a:r>
          </a:p>
          <a:p>
            <a:pPr>
              <a:defRPr/>
            </a:pPr>
            <a:endParaRPr lang="de-DE" altLang="de-DE" sz="2400" dirty="0" smtClean="0"/>
          </a:p>
          <a:p>
            <a:pPr>
              <a:defRPr/>
            </a:pPr>
            <a:r>
              <a:rPr lang="de-DE" altLang="de-DE" sz="2400" dirty="0" smtClean="0"/>
              <a:t>Unfreiwilligkeit als Kontinuum</a:t>
            </a:r>
          </a:p>
          <a:p>
            <a:pPr>
              <a:defRPr/>
            </a:pPr>
            <a:r>
              <a:rPr lang="de-DE" altLang="de-DE" sz="2400" dirty="0" smtClean="0"/>
              <a:t>Unfreiwilligkeit/ fehlende Motivation definiert als Diskrepanz verschiedener Anliegen</a:t>
            </a:r>
          </a:p>
          <a:p>
            <a:pPr>
              <a:defRPr/>
            </a:pPr>
            <a:endParaRPr lang="de-DE" altLang="de-DE" dirty="0" smtClean="0"/>
          </a:p>
          <a:p>
            <a:pPr>
              <a:defRPr/>
            </a:pPr>
            <a:endParaRPr lang="de-DE" altLang="de-DE" dirty="0" smtClean="0"/>
          </a:p>
        </p:txBody>
      </p:sp>
      <p:sp>
        <p:nvSpPr>
          <p:cNvPr id="11" name="Gleichschenkliges Dreieck 10"/>
          <p:cNvSpPr/>
          <p:nvPr/>
        </p:nvSpPr>
        <p:spPr>
          <a:xfrm>
            <a:off x="3489325" y="2565400"/>
            <a:ext cx="2171700" cy="1800225"/>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a:xfrm>
            <a:off x="574675" y="304800"/>
            <a:ext cx="8001000" cy="1195388"/>
          </a:xfrm>
        </p:spPr>
        <p:txBody>
          <a:bodyPr/>
          <a:lstStyle/>
          <a:p>
            <a:r>
              <a:rPr lang="de-DE" altLang="de-DE" smtClean="0"/>
              <a:t>Stufen des Ja-Holens</a:t>
            </a:r>
          </a:p>
        </p:txBody>
      </p:sp>
      <p:graphicFrame>
        <p:nvGraphicFramePr>
          <p:cNvPr id="2" name="Inhaltsplatzhalter 1"/>
          <p:cNvGraphicFramePr>
            <a:graphicFrameLocks noGrp="1"/>
          </p:cNvGraphicFramePr>
          <p:nvPr>
            <p:ph idx="1"/>
          </p:nvPr>
        </p:nvGraphicFramePr>
        <p:xfrm>
          <a:off x="566738" y="1752600"/>
          <a:ext cx="80010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340" name="Fußzeilenplatzhalter 3"/>
          <p:cNvSpPr>
            <a:spLocks noGrp="1"/>
          </p:cNvSpPr>
          <p:nvPr>
            <p:ph type="ftr" sz="quarter" idx="11"/>
          </p:nvPr>
        </p:nvSpPr>
        <p:spPr>
          <a:noFill/>
        </p:spPr>
        <p:txBody>
          <a:bodyPr/>
          <a:lstStyle/>
          <a:p>
            <a:r>
              <a:rPr lang="de-DE" altLang="de-DE" smtClean="0"/>
              <a:t>Copyright Dr. Ziebertz</a:t>
            </a:r>
          </a:p>
        </p:txBody>
      </p:sp>
      <p:sp>
        <p:nvSpPr>
          <p:cNvPr id="14341" name="Foliennummernplatzhalter 4"/>
          <p:cNvSpPr>
            <a:spLocks noGrp="1"/>
          </p:cNvSpPr>
          <p:nvPr>
            <p:ph type="sldNum" sz="quarter" idx="12"/>
          </p:nvPr>
        </p:nvSpPr>
        <p:spPr>
          <a:noFill/>
        </p:spPr>
        <p:txBody>
          <a:bodyPr/>
          <a:lstStyle/>
          <a:p>
            <a:fld id="{8347371B-8748-4AC8-80FB-8965AE80D463}" type="slidenum">
              <a:rPr lang="de-DE" altLang="de-DE" smtClean="0"/>
              <a:pPr/>
              <a:t>12</a:t>
            </a:fld>
            <a:endParaRPr lang="de-DE" altLang="de-DE" smtClean="0"/>
          </a:p>
        </p:txBody>
      </p:sp>
      <p:pic>
        <p:nvPicPr>
          <p:cNvPr id="14342" name="Picture 4"/>
          <p:cNvPicPr>
            <a:picLocks noChangeAspect="1" noChangeArrowheads="1"/>
          </p:cNvPicPr>
          <p:nvPr/>
        </p:nvPicPr>
        <p:blipFill>
          <a:blip r:embed="rId7" cstate="print"/>
          <a:srcRect/>
          <a:stretch>
            <a:fillRect/>
          </a:stretch>
        </p:blipFill>
        <p:spPr bwMode="auto">
          <a:xfrm>
            <a:off x="7956550" y="188913"/>
            <a:ext cx="981075" cy="11223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p:txBody>
          <a:bodyPr/>
          <a:lstStyle/>
          <a:p>
            <a:r>
              <a:rPr lang="de-DE" altLang="de-DE" smtClean="0"/>
              <a:t>Agenda</a:t>
            </a:r>
          </a:p>
        </p:txBody>
      </p:sp>
      <p:sp>
        <p:nvSpPr>
          <p:cNvPr id="4099" name="Inhaltsplatzhalter 2"/>
          <p:cNvSpPr>
            <a:spLocks noGrp="1"/>
          </p:cNvSpPr>
          <p:nvPr>
            <p:ph idx="1"/>
          </p:nvPr>
        </p:nvSpPr>
        <p:spPr/>
        <p:txBody>
          <a:bodyPr/>
          <a:lstStyle/>
          <a:p>
            <a:r>
              <a:rPr lang="de-DE" altLang="de-DE" sz="2800" smtClean="0"/>
              <a:t>Umgang mit schwierigen Gesprächen</a:t>
            </a:r>
          </a:p>
          <a:p>
            <a:pPr lvl="1"/>
            <a:r>
              <a:rPr lang="de-DE" altLang="de-DE" sz="2000" smtClean="0"/>
              <a:t>Basisvariablen der Beratung</a:t>
            </a:r>
          </a:p>
          <a:p>
            <a:pPr lvl="1"/>
            <a:r>
              <a:rPr lang="de-DE" altLang="de-DE" sz="2000" smtClean="0"/>
              <a:t>Störquellen</a:t>
            </a:r>
          </a:p>
          <a:p>
            <a:pPr lvl="1"/>
            <a:r>
              <a:rPr lang="de-DE" altLang="de-DE" sz="2000" smtClean="0"/>
              <a:t>Schwierige Eltern</a:t>
            </a:r>
          </a:p>
          <a:p>
            <a:pPr lvl="1"/>
            <a:r>
              <a:rPr lang="de-DE" altLang="de-DE" sz="2000" smtClean="0"/>
              <a:t>Hintergründe</a:t>
            </a:r>
          </a:p>
          <a:p>
            <a:pPr lvl="1"/>
            <a:r>
              <a:rPr lang="de-DE" altLang="de-DE" sz="2000" smtClean="0"/>
              <a:t>Was tun?</a:t>
            </a:r>
          </a:p>
          <a:p>
            <a:r>
              <a:rPr lang="de-DE" altLang="de-DE" sz="2800" smtClean="0"/>
              <a:t>Elternarbeit, Elternmotivation</a:t>
            </a:r>
          </a:p>
          <a:p>
            <a:pPr lvl="1"/>
            <a:endParaRPr lang="de-DE" altLang="de-DE" sz="2000" smtClean="0"/>
          </a:p>
          <a:p>
            <a:pPr lvl="1"/>
            <a:r>
              <a:rPr lang="de-DE" altLang="de-DE" sz="2000" smtClean="0"/>
              <a:t>Stufen des Ja-Holens</a:t>
            </a:r>
          </a:p>
          <a:p>
            <a:pPr lvl="1"/>
            <a:r>
              <a:rPr lang="de-DE" altLang="de-DE" sz="2000" smtClean="0"/>
              <a:t>Strukturelle Bedingungen</a:t>
            </a:r>
          </a:p>
          <a:p>
            <a:r>
              <a:rPr lang="de-DE" altLang="de-DE" sz="2800" smtClean="0"/>
              <a:t>Psychische Traumatisierung</a:t>
            </a:r>
          </a:p>
        </p:txBody>
      </p:sp>
      <p:sp>
        <p:nvSpPr>
          <p:cNvPr id="4100" name="Fußzeilenplatzhalter 3"/>
          <p:cNvSpPr>
            <a:spLocks noGrp="1"/>
          </p:cNvSpPr>
          <p:nvPr>
            <p:ph type="ftr" sz="quarter" idx="11"/>
          </p:nvPr>
        </p:nvSpPr>
        <p:spPr>
          <a:noFill/>
        </p:spPr>
        <p:txBody>
          <a:bodyPr/>
          <a:lstStyle/>
          <a:p>
            <a:r>
              <a:rPr lang="de-DE" altLang="de-DE" smtClean="0"/>
              <a:t>Copyright Dr. Ziebertz</a:t>
            </a:r>
          </a:p>
        </p:txBody>
      </p:sp>
      <p:sp>
        <p:nvSpPr>
          <p:cNvPr id="4101" name="Foliennummernplatzhalter 4"/>
          <p:cNvSpPr>
            <a:spLocks noGrp="1"/>
          </p:cNvSpPr>
          <p:nvPr>
            <p:ph type="sldNum" sz="quarter" idx="12"/>
          </p:nvPr>
        </p:nvSpPr>
        <p:spPr>
          <a:noFill/>
        </p:spPr>
        <p:txBody>
          <a:bodyPr/>
          <a:lstStyle/>
          <a:p>
            <a:fld id="{9068C960-844C-4988-98C3-DE2C9FADE972}" type="slidenum">
              <a:rPr lang="de-DE" altLang="de-DE" smtClean="0"/>
              <a:pPr/>
              <a:t>2</a:t>
            </a:fld>
            <a:endParaRPr lang="de-DE" altLang="de-DE" smtClean="0"/>
          </a:p>
        </p:txBody>
      </p:sp>
      <p:pic>
        <p:nvPicPr>
          <p:cNvPr id="4102" name="Picture 4"/>
          <p:cNvPicPr>
            <a:picLocks noChangeAspect="1" noChangeArrowheads="1"/>
          </p:cNvPicPr>
          <p:nvPr/>
        </p:nvPicPr>
        <p:blipFill>
          <a:blip r:embed="rId2" cstate="print"/>
          <a:srcRect/>
          <a:stretch>
            <a:fillRect/>
          </a:stretch>
        </p:blipFill>
        <p:spPr bwMode="auto">
          <a:xfrm>
            <a:off x="7956550" y="188913"/>
            <a:ext cx="981075" cy="1122362"/>
          </a:xfrm>
          <a:prstGeom prst="rect">
            <a:avLst/>
          </a:prstGeom>
          <a:noFill/>
          <a:ln w="9525">
            <a:noFill/>
            <a:miter lim="800000"/>
            <a:headEnd/>
            <a:tailEnd/>
          </a:ln>
        </p:spPr>
      </p:pic>
      <p:sp>
        <p:nvSpPr>
          <p:cNvPr id="7" name="Pfeil nach unten 6"/>
          <p:cNvSpPr/>
          <p:nvPr/>
        </p:nvSpPr>
        <p:spPr>
          <a:xfrm>
            <a:off x="7308850" y="2852738"/>
            <a:ext cx="785813" cy="1785937"/>
          </a:xfrm>
          <a:prstGeom prst="down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1+#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Ellipse 14"/>
          <p:cNvSpPr/>
          <p:nvPr/>
        </p:nvSpPr>
        <p:spPr>
          <a:xfrm>
            <a:off x="2773363" y="3500438"/>
            <a:ext cx="4319587" cy="2595562"/>
          </a:xfrm>
          <a:prstGeom prst="ellipse">
            <a:avLst/>
          </a:prstGeom>
          <a:solidFill>
            <a:srgbClr val="67D5EF">
              <a:alpha val="69804"/>
            </a:srgbClr>
          </a:solidFill>
          <a:ln>
            <a:solidFill>
              <a:srgbClr val="67D5EF">
                <a:alpha val="69804"/>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a:p>
        </p:txBody>
      </p:sp>
      <p:sp>
        <p:nvSpPr>
          <p:cNvPr id="16" name="Ellipse 15"/>
          <p:cNvSpPr/>
          <p:nvPr/>
        </p:nvSpPr>
        <p:spPr>
          <a:xfrm>
            <a:off x="415925" y="1817688"/>
            <a:ext cx="3884613" cy="2403475"/>
          </a:xfrm>
          <a:prstGeom prst="ellipse">
            <a:avLst/>
          </a:prstGeom>
          <a:solidFill>
            <a:srgbClr val="67D5EF">
              <a:alpha val="69804"/>
            </a:srgbClr>
          </a:solidFill>
          <a:ln>
            <a:solidFill>
              <a:srgbClr val="67D5EF">
                <a:alpha val="69804"/>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a:p>
        </p:txBody>
      </p:sp>
      <p:sp>
        <p:nvSpPr>
          <p:cNvPr id="2" name="Ellipse 1"/>
          <p:cNvSpPr/>
          <p:nvPr/>
        </p:nvSpPr>
        <p:spPr>
          <a:xfrm>
            <a:off x="5210175" y="1768475"/>
            <a:ext cx="3970338" cy="2381250"/>
          </a:xfrm>
          <a:prstGeom prst="ellipse">
            <a:avLst/>
          </a:prstGeom>
          <a:solidFill>
            <a:srgbClr val="67D5EF">
              <a:alpha val="69804"/>
            </a:srgbClr>
          </a:solidFill>
          <a:ln>
            <a:solidFill>
              <a:srgbClr val="67D5EF">
                <a:alpha val="69804"/>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a:p>
        </p:txBody>
      </p:sp>
      <p:sp>
        <p:nvSpPr>
          <p:cNvPr id="5125" name="Rectangle 2"/>
          <p:cNvSpPr>
            <a:spLocks noGrp="1" noChangeArrowheads="1"/>
          </p:cNvSpPr>
          <p:nvPr>
            <p:ph type="title"/>
          </p:nvPr>
        </p:nvSpPr>
        <p:spPr>
          <a:xfrm>
            <a:off x="539750" y="620713"/>
            <a:ext cx="8534400" cy="914400"/>
          </a:xfrm>
        </p:spPr>
        <p:txBody>
          <a:bodyPr/>
          <a:lstStyle/>
          <a:p>
            <a:pPr eaLnBrk="1" hangingPunct="1"/>
            <a:r>
              <a:rPr lang="de-DE" altLang="de-DE" sz="3600" smtClean="0"/>
              <a:t>Merkmale </a:t>
            </a:r>
            <a:br>
              <a:rPr lang="de-DE" altLang="de-DE" sz="3600" smtClean="0"/>
            </a:br>
            <a:r>
              <a:rPr lang="de-DE" altLang="de-DE" sz="3600" smtClean="0"/>
              <a:t>Personzentrierter Beziehung</a:t>
            </a:r>
          </a:p>
        </p:txBody>
      </p:sp>
      <p:sp>
        <p:nvSpPr>
          <p:cNvPr id="19467" name="Text Box 11"/>
          <p:cNvSpPr txBox="1">
            <a:spLocks noChangeArrowheads="1"/>
          </p:cNvSpPr>
          <p:nvPr/>
        </p:nvSpPr>
        <p:spPr bwMode="auto">
          <a:xfrm>
            <a:off x="5322888" y="2371725"/>
            <a:ext cx="3786187" cy="1477963"/>
          </a:xfrm>
          <a:prstGeom prst="rect">
            <a:avLst/>
          </a:prstGeom>
          <a:noFill/>
          <a:ln w="9525">
            <a:noFill/>
            <a:miter lim="800000"/>
            <a:headEnd/>
            <a:tailEnd/>
          </a:ln>
        </p:spPr>
        <p:txBody>
          <a:bodyPr>
            <a:spAutoFit/>
          </a:bodyPr>
          <a:lstStyle/>
          <a:p>
            <a:pPr eaLnBrk="1" hangingPunct="1">
              <a:spcBef>
                <a:spcPct val="50000"/>
              </a:spcBef>
            </a:pPr>
            <a:r>
              <a:rPr lang="de-DE" altLang="de-DE">
                <a:solidFill>
                  <a:srgbClr val="4D4D4D"/>
                </a:solidFill>
                <a:latin typeface="Arial" charset="0"/>
                <a:cs typeface="Arial" charset="0"/>
              </a:rPr>
              <a:t>Bedeutet, eine Person zu schätzen, ungeachtet der verschiedenen Bewertungen, die man selbst ihren verschiedenen Verhaltensweisen gegenüber hat.  </a:t>
            </a:r>
          </a:p>
        </p:txBody>
      </p:sp>
      <p:sp>
        <p:nvSpPr>
          <p:cNvPr id="19470" name="Text Box 14"/>
          <p:cNvSpPr txBox="1">
            <a:spLocks noChangeArrowheads="1"/>
          </p:cNvSpPr>
          <p:nvPr/>
        </p:nvSpPr>
        <p:spPr bwMode="auto">
          <a:xfrm>
            <a:off x="1069975" y="2276475"/>
            <a:ext cx="3214688" cy="1754188"/>
          </a:xfrm>
          <a:prstGeom prst="rect">
            <a:avLst/>
          </a:prstGeom>
          <a:noFill/>
          <a:ln w="9525">
            <a:noFill/>
            <a:miter lim="800000"/>
            <a:headEnd/>
            <a:tailEnd/>
          </a:ln>
        </p:spPr>
        <p:txBody>
          <a:bodyPr>
            <a:spAutoFit/>
          </a:bodyPr>
          <a:lstStyle/>
          <a:p>
            <a:pPr eaLnBrk="1" hangingPunct="1">
              <a:spcBef>
                <a:spcPct val="50000"/>
              </a:spcBef>
            </a:pPr>
            <a:r>
              <a:rPr lang="de-DE" altLang="de-DE">
                <a:solidFill>
                  <a:srgbClr val="4D4D4D"/>
                </a:solidFill>
                <a:latin typeface="Arial" charset="0"/>
                <a:cs typeface="Arial" charset="0"/>
              </a:rPr>
              <a:t>Inneren Bezugsrahmen des anderen möglichst exakt wahrzunehmen, mit all seinen emotionalen Komponenten (Gedanken, Bedeutungen,     </a:t>
            </a:r>
            <a:br>
              <a:rPr lang="de-DE" altLang="de-DE">
                <a:solidFill>
                  <a:srgbClr val="4D4D4D"/>
                </a:solidFill>
                <a:latin typeface="Arial" charset="0"/>
                <a:cs typeface="Arial" charset="0"/>
              </a:rPr>
            </a:br>
            <a:r>
              <a:rPr lang="de-DE" altLang="de-DE">
                <a:solidFill>
                  <a:srgbClr val="4D4D4D"/>
                </a:solidFill>
                <a:latin typeface="Arial" charset="0"/>
                <a:cs typeface="Arial" charset="0"/>
              </a:rPr>
              <a:t>   Gefühle). </a:t>
            </a:r>
          </a:p>
        </p:txBody>
      </p:sp>
      <p:sp>
        <p:nvSpPr>
          <p:cNvPr id="19472" name="Text Box 16"/>
          <p:cNvSpPr txBox="1">
            <a:spLocks noChangeArrowheads="1"/>
          </p:cNvSpPr>
          <p:nvPr/>
        </p:nvSpPr>
        <p:spPr bwMode="auto">
          <a:xfrm>
            <a:off x="3502025" y="4149725"/>
            <a:ext cx="3733800" cy="1754188"/>
          </a:xfrm>
          <a:prstGeom prst="rect">
            <a:avLst/>
          </a:prstGeom>
          <a:noFill/>
          <a:ln w="9525">
            <a:noFill/>
            <a:miter lim="800000"/>
            <a:headEnd/>
            <a:tailEnd/>
          </a:ln>
        </p:spPr>
        <p:txBody>
          <a:bodyPr>
            <a:spAutoFit/>
          </a:bodyPr>
          <a:lstStyle/>
          <a:p>
            <a:pPr eaLnBrk="1" hangingPunct="1">
              <a:spcBef>
                <a:spcPct val="50000"/>
              </a:spcBef>
            </a:pPr>
            <a:r>
              <a:rPr lang="de-DE" altLang="de-DE">
                <a:solidFill>
                  <a:srgbClr val="4D4D4D"/>
                </a:solidFill>
                <a:latin typeface="Arial" charset="0"/>
                <a:cs typeface="Arial" charset="0"/>
              </a:rPr>
              <a:t>Bedeutet, sich dem Erleben und Empfinden bewusst zu werden, und dieses Empfinden im </a:t>
            </a:r>
            <a:br>
              <a:rPr lang="de-DE" altLang="de-DE">
                <a:solidFill>
                  <a:srgbClr val="4D4D4D"/>
                </a:solidFill>
                <a:latin typeface="Arial" charset="0"/>
                <a:cs typeface="Arial" charset="0"/>
              </a:rPr>
            </a:br>
            <a:r>
              <a:rPr lang="de-DE" altLang="de-DE">
                <a:solidFill>
                  <a:srgbClr val="4D4D4D"/>
                </a:solidFill>
                <a:latin typeface="Arial" charset="0"/>
                <a:cs typeface="Arial" charset="0"/>
              </a:rPr>
              <a:t> Kontakt mit meinem Gegenüber</a:t>
            </a:r>
            <a:br>
              <a:rPr lang="de-DE" altLang="de-DE">
                <a:solidFill>
                  <a:srgbClr val="4D4D4D"/>
                </a:solidFill>
                <a:latin typeface="Arial" charset="0"/>
                <a:cs typeface="Arial" charset="0"/>
              </a:rPr>
            </a:br>
            <a:r>
              <a:rPr lang="de-DE" altLang="de-DE">
                <a:solidFill>
                  <a:srgbClr val="4D4D4D"/>
                </a:solidFill>
                <a:latin typeface="Arial" charset="0"/>
                <a:cs typeface="Arial" charset="0"/>
              </a:rPr>
              <a:t>      einzubringen, wenn es   </a:t>
            </a:r>
            <a:br>
              <a:rPr lang="de-DE" altLang="de-DE">
                <a:solidFill>
                  <a:srgbClr val="4D4D4D"/>
                </a:solidFill>
                <a:latin typeface="Arial" charset="0"/>
                <a:cs typeface="Arial" charset="0"/>
              </a:rPr>
            </a:br>
            <a:r>
              <a:rPr lang="de-DE" altLang="de-DE">
                <a:solidFill>
                  <a:srgbClr val="4D4D4D"/>
                </a:solidFill>
                <a:latin typeface="Arial" charset="0"/>
                <a:cs typeface="Arial" charset="0"/>
              </a:rPr>
              <a:t>       angemessen ist</a:t>
            </a:r>
          </a:p>
        </p:txBody>
      </p:sp>
      <p:sp>
        <p:nvSpPr>
          <p:cNvPr id="5129" name="Text Box 20"/>
          <p:cNvSpPr txBox="1">
            <a:spLocks noChangeArrowheads="1"/>
          </p:cNvSpPr>
          <p:nvPr/>
        </p:nvSpPr>
        <p:spPr bwMode="auto">
          <a:xfrm>
            <a:off x="5724525" y="2003425"/>
            <a:ext cx="2951163" cy="400050"/>
          </a:xfrm>
          <a:prstGeom prst="rect">
            <a:avLst/>
          </a:prstGeom>
          <a:noFill/>
          <a:ln w="9525">
            <a:noFill/>
            <a:miter lim="800000"/>
            <a:headEnd/>
            <a:tailEnd/>
          </a:ln>
        </p:spPr>
        <p:txBody>
          <a:bodyPr>
            <a:spAutoFit/>
          </a:bodyPr>
          <a:lstStyle/>
          <a:p>
            <a:pPr eaLnBrk="1" hangingPunct="1">
              <a:spcBef>
                <a:spcPct val="50000"/>
              </a:spcBef>
              <a:spcAft>
                <a:spcPct val="50000"/>
              </a:spcAft>
            </a:pPr>
            <a:r>
              <a:rPr lang="de-DE" altLang="de-DE" sz="2000" b="1">
                <a:solidFill>
                  <a:srgbClr val="4D4D4D"/>
                </a:solidFill>
                <a:latin typeface="Arial" charset="0"/>
                <a:cs typeface="Arial" charset="0"/>
              </a:rPr>
              <a:t>Unbed. Wertschätzung</a:t>
            </a:r>
          </a:p>
        </p:txBody>
      </p:sp>
      <p:sp>
        <p:nvSpPr>
          <p:cNvPr id="5130" name="Text Box 21"/>
          <p:cNvSpPr txBox="1">
            <a:spLocks noChangeArrowheads="1"/>
          </p:cNvSpPr>
          <p:nvPr/>
        </p:nvSpPr>
        <p:spPr bwMode="auto">
          <a:xfrm>
            <a:off x="1449388" y="1897063"/>
            <a:ext cx="2057400" cy="396875"/>
          </a:xfrm>
          <a:prstGeom prst="rect">
            <a:avLst/>
          </a:prstGeom>
          <a:noFill/>
          <a:ln w="9525">
            <a:noFill/>
            <a:miter lim="800000"/>
            <a:headEnd/>
            <a:tailEnd/>
          </a:ln>
        </p:spPr>
        <p:txBody>
          <a:bodyPr>
            <a:spAutoFit/>
          </a:bodyPr>
          <a:lstStyle/>
          <a:p>
            <a:pPr eaLnBrk="1" hangingPunct="1">
              <a:spcBef>
                <a:spcPct val="50000"/>
              </a:spcBef>
            </a:pPr>
            <a:r>
              <a:rPr lang="de-DE" altLang="de-DE" sz="2000" b="1">
                <a:solidFill>
                  <a:srgbClr val="4D4D4D"/>
                </a:solidFill>
                <a:latin typeface="Arial" charset="0"/>
                <a:cs typeface="Arial" charset="0"/>
              </a:rPr>
              <a:t>Empathie</a:t>
            </a:r>
            <a:r>
              <a:rPr lang="de-DE" altLang="de-DE" b="1">
                <a:solidFill>
                  <a:srgbClr val="4D4D4D"/>
                </a:solidFill>
                <a:latin typeface="Arial" charset="0"/>
                <a:cs typeface="Arial" charset="0"/>
              </a:rPr>
              <a:t> </a:t>
            </a:r>
          </a:p>
        </p:txBody>
      </p:sp>
      <p:sp>
        <p:nvSpPr>
          <p:cNvPr id="5131" name="Text Box 23"/>
          <p:cNvSpPr txBox="1">
            <a:spLocks noChangeArrowheads="1"/>
          </p:cNvSpPr>
          <p:nvPr/>
        </p:nvSpPr>
        <p:spPr bwMode="auto">
          <a:xfrm>
            <a:off x="3730625" y="3716338"/>
            <a:ext cx="2209800" cy="396875"/>
          </a:xfrm>
          <a:prstGeom prst="rect">
            <a:avLst/>
          </a:prstGeom>
          <a:noFill/>
          <a:ln w="9525">
            <a:noFill/>
            <a:miter lim="800000"/>
            <a:headEnd/>
            <a:tailEnd/>
          </a:ln>
        </p:spPr>
        <p:txBody>
          <a:bodyPr>
            <a:spAutoFit/>
          </a:bodyPr>
          <a:lstStyle/>
          <a:p>
            <a:pPr eaLnBrk="1" hangingPunct="1">
              <a:spcBef>
                <a:spcPct val="50000"/>
              </a:spcBef>
            </a:pPr>
            <a:r>
              <a:rPr lang="de-DE" altLang="de-DE" sz="2000" b="1">
                <a:solidFill>
                  <a:srgbClr val="4D4D4D"/>
                </a:solidFill>
                <a:latin typeface="Arial" charset="0"/>
                <a:cs typeface="Arial" charset="0"/>
              </a:rPr>
              <a:t>Kongruenz</a:t>
            </a:r>
          </a:p>
        </p:txBody>
      </p:sp>
      <p:pic>
        <p:nvPicPr>
          <p:cNvPr id="5132" name="Picture 4"/>
          <p:cNvPicPr>
            <a:picLocks noChangeAspect="1" noChangeArrowheads="1"/>
          </p:cNvPicPr>
          <p:nvPr/>
        </p:nvPicPr>
        <p:blipFill>
          <a:blip r:embed="rId3" cstate="print"/>
          <a:srcRect/>
          <a:stretch>
            <a:fillRect/>
          </a:stretch>
        </p:blipFill>
        <p:spPr bwMode="auto">
          <a:xfrm>
            <a:off x="7956550" y="188913"/>
            <a:ext cx="981075" cy="11223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467"/>
                                        </p:tgtEl>
                                        <p:attrNameLst>
                                          <p:attrName>style.visibility</p:attrName>
                                        </p:attrNameLst>
                                      </p:cBhvr>
                                      <p:to>
                                        <p:strVal val="visible"/>
                                      </p:to>
                                    </p:set>
                                    <p:anim calcmode="lin" valueType="num">
                                      <p:cBhvr additive="base">
                                        <p:cTn id="7" dur="500" fill="hold"/>
                                        <p:tgtEl>
                                          <p:spTgt spid="19467"/>
                                        </p:tgtEl>
                                        <p:attrNameLst>
                                          <p:attrName>ppt_x</p:attrName>
                                        </p:attrNameLst>
                                      </p:cBhvr>
                                      <p:tavLst>
                                        <p:tav tm="0">
                                          <p:val>
                                            <p:strVal val="0-#ppt_w/2"/>
                                          </p:val>
                                        </p:tav>
                                        <p:tav tm="100000">
                                          <p:val>
                                            <p:strVal val="#ppt_x"/>
                                          </p:val>
                                        </p:tav>
                                      </p:tavLst>
                                    </p:anim>
                                    <p:anim calcmode="lin" valueType="num">
                                      <p:cBhvr additive="base">
                                        <p:cTn id="8" dur="500" fill="hold"/>
                                        <p:tgtEl>
                                          <p:spTgt spid="1946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9470"/>
                                        </p:tgtEl>
                                        <p:attrNameLst>
                                          <p:attrName>style.visibility</p:attrName>
                                        </p:attrNameLst>
                                      </p:cBhvr>
                                      <p:to>
                                        <p:strVal val="visible"/>
                                      </p:to>
                                    </p:set>
                                    <p:anim calcmode="lin" valueType="num">
                                      <p:cBhvr additive="base">
                                        <p:cTn id="13" dur="500" fill="hold"/>
                                        <p:tgtEl>
                                          <p:spTgt spid="19470"/>
                                        </p:tgtEl>
                                        <p:attrNameLst>
                                          <p:attrName>ppt_x</p:attrName>
                                        </p:attrNameLst>
                                      </p:cBhvr>
                                      <p:tavLst>
                                        <p:tav tm="0">
                                          <p:val>
                                            <p:strVal val="1+#ppt_w/2"/>
                                          </p:val>
                                        </p:tav>
                                        <p:tav tm="100000">
                                          <p:val>
                                            <p:strVal val="#ppt_x"/>
                                          </p:val>
                                        </p:tav>
                                      </p:tavLst>
                                    </p:anim>
                                    <p:anim calcmode="lin" valueType="num">
                                      <p:cBhvr additive="base">
                                        <p:cTn id="14" dur="500" fill="hold"/>
                                        <p:tgtEl>
                                          <p:spTgt spid="1947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9472"/>
                                        </p:tgtEl>
                                        <p:attrNameLst>
                                          <p:attrName>style.visibility</p:attrName>
                                        </p:attrNameLst>
                                      </p:cBhvr>
                                      <p:to>
                                        <p:strVal val="visible"/>
                                      </p:to>
                                    </p:set>
                                    <p:anim calcmode="lin" valueType="num">
                                      <p:cBhvr additive="base">
                                        <p:cTn id="19" dur="500" fill="hold"/>
                                        <p:tgtEl>
                                          <p:spTgt spid="19472"/>
                                        </p:tgtEl>
                                        <p:attrNameLst>
                                          <p:attrName>ppt_x</p:attrName>
                                        </p:attrNameLst>
                                      </p:cBhvr>
                                      <p:tavLst>
                                        <p:tav tm="0">
                                          <p:val>
                                            <p:strVal val="0-#ppt_w/2"/>
                                          </p:val>
                                        </p:tav>
                                        <p:tav tm="100000">
                                          <p:val>
                                            <p:strVal val="#ppt_x"/>
                                          </p:val>
                                        </p:tav>
                                      </p:tavLst>
                                    </p:anim>
                                    <p:anim calcmode="lin" valueType="num">
                                      <p:cBhvr additive="base">
                                        <p:cTn id="20" dur="500" fill="hold"/>
                                        <p:tgtEl>
                                          <p:spTgt spid="1947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7" grpId="0" autoUpdateAnimBg="0"/>
      <p:bldP spid="19470" grpId="0" autoUpdateAnimBg="0"/>
      <p:bldP spid="19472"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p:txBody>
          <a:bodyPr/>
          <a:lstStyle/>
          <a:p>
            <a:r>
              <a:rPr lang="de-DE" altLang="de-DE" smtClean="0"/>
              <a:t>Mögliche Störquellen</a:t>
            </a:r>
          </a:p>
        </p:txBody>
      </p:sp>
      <p:sp>
        <p:nvSpPr>
          <p:cNvPr id="3" name="Inhaltsplatzhalter 2"/>
          <p:cNvSpPr>
            <a:spLocks noGrp="1"/>
          </p:cNvSpPr>
          <p:nvPr>
            <p:ph idx="1"/>
          </p:nvPr>
        </p:nvSpPr>
        <p:spPr/>
        <p:txBody>
          <a:bodyPr/>
          <a:lstStyle/>
          <a:p>
            <a:r>
              <a:rPr lang="de-DE" altLang="de-DE" sz="3200" smtClean="0"/>
              <a:t>Lehrer/ die Lehrerin</a:t>
            </a:r>
          </a:p>
          <a:p>
            <a:r>
              <a:rPr lang="de-DE" altLang="de-DE" sz="3200" smtClean="0"/>
              <a:t>Eltern (-teil)</a:t>
            </a:r>
          </a:p>
          <a:p>
            <a:r>
              <a:rPr lang="de-DE" altLang="de-DE" sz="3200" smtClean="0"/>
              <a:t>Thema</a:t>
            </a:r>
          </a:p>
          <a:p>
            <a:r>
              <a:rPr lang="de-DE" altLang="de-DE" sz="3200" smtClean="0"/>
              <a:t>Ort</a:t>
            </a:r>
          </a:p>
          <a:p>
            <a:r>
              <a:rPr lang="de-DE" altLang="de-DE" sz="3200" smtClean="0"/>
              <a:t>Zeit</a:t>
            </a:r>
          </a:p>
          <a:p>
            <a:r>
              <a:rPr lang="de-DE" altLang="de-DE" sz="3200" smtClean="0"/>
              <a:t>Der X-Fakto</a:t>
            </a:r>
            <a:r>
              <a:rPr lang="de-DE" altLang="de-DE" sz="3200" smtClean="0">
                <a:solidFill>
                  <a:srgbClr val="FF0000"/>
                </a:solidFill>
              </a:rPr>
              <a:t>r</a:t>
            </a:r>
          </a:p>
        </p:txBody>
      </p:sp>
      <p:pic>
        <p:nvPicPr>
          <p:cNvPr id="6148" name="Picture 4"/>
          <p:cNvPicPr>
            <a:picLocks noChangeAspect="1" noChangeArrowheads="1"/>
          </p:cNvPicPr>
          <p:nvPr/>
        </p:nvPicPr>
        <p:blipFill>
          <a:blip r:embed="rId2" cstate="print"/>
          <a:srcRect/>
          <a:stretch>
            <a:fillRect/>
          </a:stretch>
        </p:blipFill>
        <p:spPr bwMode="auto">
          <a:xfrm>
            <a:off x="7956550" y="188913"/>
            <a:ext cx="981075" cy="11223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p:cNvSpPr>
            <a:spLocks noGrp="1"/>
          </p:cNvSpPr>
          <p:nvPr>
            <p:ph type="title"/>
          </p:nvPr>
        </p:nvSpPr>
        <p:spPr/>
        <p:txBody>
          <a:bodyPr/>
          <a:lstStyle/>
          <a:p>
            <a:r>
              <a:rPr lang="de-DE" altLang="de-DE" smtClean="0"/>
              <a:t>Hintergründe</a:t>
            </a:r>
          </a:p>
        </p:txBody>
      </p:sp>
      <p:sp>
        <p:nvSpPr>
          <p:cNvPr id="3" name="Inhaltsplatzhalter 2"/>
          <p:cNvSpPr>
            <a:spLocks noGrp="1"/>
          </p:cNvSpPr>
          <p:nvPr>
            <p:ph idx="1"/>
          </p:nvPr>
        </p:nvSpPr>
        <p:spPr/>
        <p:txBody>
          <a:bodyPr>
            <a:normAutofit lnSpcReduction="10000"/>
          </a:bodyPr>
          <a:lstStyle/>
          <a:p>
            <a:pPr>
              <a:defRPr/>
            </a:pPr>
            <a:r>
              <a:rPr lang="de-DE" sz="3200" b="1" dirty="0" smtClean="0"/>
              <a:t>Nicht Sie persönlich sind gemeint !!!</a:t>
            </a:r>
          </a:p>
          <a:p>
            <a:pPr>
              <a:defRPr/>
            </a:pPr>
            <a:r>
              <a:rPr lang="de-DE" sz="2800" dirty="0" smtClean="0"/>
              <a:t>Sie dienen als Projektions- und Übertragungsebene</a:t>
            </a:r>
          </a:p>
          <a:p>
            <a:pPr>
              <a:defRPr/>
            </a:pPr>
            <a:r>
              <a:rPr lang="de-DE" sz="2800" dirty="0" smtClean="0"/>
              <a:t>Sachebene – Beziehungsebene</a:t>
            </a:r>
          </a:p>
          <a:p>
            <a:pPr>
              <a:defRPr/>
            </a:pPr>
            <a:r>
              <a:rPr lang="de-DE" sz="2800" dirty="0" smtClean="0"/>
              <a:t>Die Beziehungsebene determiniert die Sachebene</a:t>
            </a:r>
          </a:p>
          <a:p>
            <a:pPr>
              <a:defRPr/>
            </a:pPr>
            <a:r>
              <a:rPr lang="de-DE" sz="2800" dirty="0" smtClean="0"/>
              <a:t>Einwände zeigen Interesse</a:t>
            </a:r>
          </a:p>
          <a:p>
            <a:pPr>
              <a:defRPr/>
            </a:pPr>
            <a:r>
              <a:rPr lang="de-DE" sz="2800" dirty="0" smtClean="0"/>
              <a:t>Einwände bieten Übungsmöglichkeite</a:t>
            </a:r>
            <a:r>
              <a:rPr lang="de-DE" sz="2800" dirty="0" smtClean="0">
                <a:solidFill>
                  <a:srgbClr val="FF0000"/>
                </a:solidFill>
              </a:rPr>
              <a:t>n</a:t>
            </a:r>
            <a:endParaRPr lang="de-DE" sz="2800" dirty="0">
              <a:solidFill>
                <a:srgbClr val="FF0000"/>
              </a:solidFill>
            </a:endParaRPr>
          </a:p>
        </p:txBody>
      </p:sp>
      <p:pic>
        <p:nvPicPr>
          <p:cNvPr id="7172" name="Picture 4"/>
          <p:cNvPicPr>
            <a:picLocks noChangeAspect="1" noChangeArrowheads="1"/>
          </p:cNvPicPr>
          <p:nvPr/>
        </p:nvPicPr>
        <p:blipFill>
          <a:blip r:embed="rId2" cstate="print"/>
          <a:srcRect/>
          <a:stretch>
            <a:fillRect/>
          </a:stretch>
        </p:blipFill>
        <p:spPr bwMode="auto">
          <a:xfrm>
            <a:off x="7956550" y="188913"/>
            <a:ext cx="981075" cy="11223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el 1"/>
          <p:cNvSpPr>
            <a:spLocks noGrp="1"/>
          </p:cNvSpPr>
          <p:nvPr>
            <p:ph type="title"/>
          </p:nvPr>
        </p:nvSpPr>
        <p:spPr/>
        <p:txBody>
          <a:bodyPr/>
          <a:lstStyle/>
          <a:p>
            <a:r>
              <a:rPr lang="de-DE" altLang="de-DE" smtClean="0"/>
              <a:t>Was tun ?</a:t>
            </a:r>
          </a:p>
        </p:txBody>
      </p:sp>
      <p:sp>
        <p:nvSpPr>
          <p:cNvPr id="3" name="Inhaltsplatzhalter 2"/>
          <p:cNvSpPr>
            <a:spLocks noGrp="1"/>
          </p:cNvSpPr>
          <p:nvPr>
            <p:ph idx="1"/>
          </p:nvPr>
        </p:nvSpPr>
        <p:spPr/>
        <p:txBody>
          <a:bodyPr/>
          <a:lstStyle/>
          <a:p>
            <a:r>
              <a:rPr lang="de-DE" altLang="de-DE" sz="2400" smtClean="0"/>
              <a:t>Anerkennung, Anerkennung, Anerkennung …</a:t>
            </a:r>
          </a:p>
          <a:p>
            <a:r>
              <a:rPr lang="de-DE" altLang="de-DE" sz="2400" smtClean="0"/>
              <a:t>… auch der schwierigen Anteile !!!</a:t>
            </a:r>
          </a:p>
          <a:p>
            <a:r>
              <a:rPr lang="de-DE" altLang="de-DE" sz="2400" smtClean="0"/>
              <a:t>Beziehung first !</a:t>
            </a:r>
          </a:p>
          <a:p>
            <a:r>
              <a:rPr lang="de-DE" altLang="de-DE" sz="2400" smtClean="0"/>
              <a:t>Anliegenklärung</a:t>
            </a:r>
          </a:p>
          <a:p>
            <a:r>
              <a:rPr lang="de-DE" altLang="de-DE" sz="2400" smtClean="0"/>
              <a:t>Verändern durch Verstehen</a:t>
            </a:r>
          </a:p>
          <a:p>
            <a:r>
              <a:rPr lang="de-DE" altLang="de-DE" sz="2400" smtClean="0"/>
              <a:t>Musterunterbrechung</a:t>
            </a:r>
          </a:p>
          <a:p>
            <a:r>
              <a:rPr lang="de-DE" altLang="de-DE" sz="2400" smtClean="0"/>
              <a:t>Wo ist Ihre Grenze? Und was passiert dann?</a:t>
            </a:r>
          </a:p>
          <a:p>
            <a:r>
              <a:rPr lang="de-DE" altLang="de-DE" sz="2400" smtClean="0"/>
              <a:t>Austausch mit Kollegen, Freunden</a:t>
            </a:r>
          </a:p>
          <a:p>
            <a:r>
              <a:rPr lang="de-DE" altLang="de-DE" sz="2400" smtClean="0"/>
              <a:t>Supervision, Coachin</a:t>
            </a:r>
            <a:r>
              <a:rPr lang="de-DE" altLang="de-DE" sz="2400" smtClean="0">
                <a:solidFill>
                  <a:srgbClr val="FF0000"/>
                </a:solidFill>
              </a:rPr>
              <a:t>g</a:t>
            </a:r>
          </a:p>
          <a:p>
            <a:endParaRPr lang="de-DE" altLang="de-DE" smtClean="0"/>
          </a:p>
        </p:txBody>
      </p:sp>
      <p:pic>
        <p:nvPicPr>
          <p:cNvPr id="8196" name="Picture 4"/>
          <p:cNvPicPr>
            <a:picLocks noChangeAspect="1" noChangeArrowheads="1"/>
          </p:cNvPicPr>
          <p:nvPr/>
        </p:nvPicPr>
        <p:blipFill>
          <a:blip r:embed="rId2" cstate="print"/>
          <a:srcRect/>
          <a:stretch>
            <a:fillRect/>
          </a:stretch>
        </p:blipFill>
        <p:spPr bwMode="auto">
          <a:xfrm>
            <a:off x="7956550" y="188913"/>
            <a:ext cx="981075" cy="11223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p:nvPr>
        </p:nvSpPr>
        <p:spPr/>
        <p:txBody>
          <a:bodyPr/>
          <a:lstStyle/>
          <a:p>
            <a:r>
              <a:rPr lang="de-DE" altLang="de-DE" smtClean="0"/>
              <a:t>Einwand                Psych. Judo</a:t>
            </a:r>
          </a:p>
        </p:txBody>
      </p:sp>
      <p:sp>
        <p:nvSpPr>
          <p:cNvPr id="3" name="Inhaltsplatzhalter 2"/>
          <p:cNvSpPr>
            <a:spLocks noGrp="1"/>
          </p:cNvSpPr>
          <p:nvPr>
            <p:ph sz="half" idx="1"/>
          </p:nvPr>
        </p:nvSpPr>
        <p:spPr/>
        <p:txBody>
          <a:bodyPr/>
          <a:lstStyle/>
          <a:p>
            <a:r>
              <a:rPr lang="de-DE" altLang="de-DE" smtClean="0"/>
              <a:t>„</a:t>
            </a:r>
            <a:r>
              <a:rPr lang="de-DE" altLang="de-DE" sz="2400" smtClean="0"/>
              <a:t>Das verstehe ich nicht“</a:t>
            </a:r>
          </a:p>
          <a:p>
            <a:pPr>
              <a:buFont typeface="Wingdings" pitchFamily="2" charset="2"/>
              <a:buNone/>
            </a:pPr>
            <a:endParaRPr lang="de-DE" altLang="de-DE" sz="2400" smtClean="0"/>
          </a:p>
          <a:p>
            <a:r>
              <a:rPr lang="de-DE" altLang="de-DE" sz="2400" smtClean="0"/>
              <a:t>„Das stimmt nicht“</a:t>
            </a:r>
          </a:p>
          <a:p>
            <a:pPr>
              <a:buFont typeface="Wingdings" pitchFamily="2" charset="2"/>
              <a:buNone/>
            </a:pPr>
            <a:endParaRPr lang="de-DE" altLang="de-DE" sz="2400" smtClean="0"/>
          </a:p>
          <a:p>
            <a:r>
              <a:rPr lang="de-DE" altLang="de-DE" sz="2400" smtClean="0"/>
              <a:t>„Das glaube ich Ihnen nicht“</a:t>
            </a:r>
          </a:p>
          <a:p>
            <a:r>
              <a:rPr lang="de-DE" altLang="de-DE" sz="2400" smtClean="0"/>
              <a:t>„Und das soll funktionieren?“</a:t>
            </a:r>
          </a:p>
          <a:p>
            <a:r>
              <a:rPr lang="de-DE" altLang="de-DE" sz="2400" smtClean="0"/>
              <a:t>„Das geht nicht“</a:t>
            </a:r>
          </a:p>
        </p:txBody>
      </p:sp>
      <p:sp>
        <p:nvSpPr>
          <p:cNvPr id="4" name="Inhaltsplatzhalter 3"/>
          <p:cNvSpPr>
            <a:spLocks noGrp="1"/>
          </p:cNvSpPr>
          <p:nvPr>
            <p:ph sz="half" idx="2"/>
          </p:nvPr>
        </p:nvSpPr>
        <p:spPr/>
        <p:txBody>
          <a:bodyPr/>
          <a:lstStyle/>
          <a:p>
            <a:r>
              <a:rPr lang="de-DE" altLang="de-DE" sz="2400" smtClean="0"/>
              <a:t>„Was genau ist unverständlich?“</a:t>
            </a:r>
          </a:p>
          <a:p>
            <a:r>
              <a:rPr lang="de-DE" altLang="de-DE" sz="2400" smtClean="0"/>
              <a:t>„Welche Erfahrungen haben Sie hierzu?“</a:t>
            </a:r>
          </a:p>
          <a:p>
            <a:r>
              <a:rPr lang="de-DE" altLang="de-DE" sz="2400" smtClean="0"/>
              <a:t>„Wie sehen Sie das selbst?“</a:t>
            </a:r>
          </a:p>
          <a:p>
            <a:r>
              <a:rPr lang="de-DE" altLang="de-DE" sz="2400" smtClean="0"/>
              <a:t>„Was geht Ihnen durch den Kopf?“</a:t>
            </a:r>
          </a:p>
          <a:p>
            <a:r>
              <a:rPr lang="de-DE" altLang="de-DE" sz="2400" smtClean="0"/>
              <a:t>„Welche Schwierigkeiten sehen Sie?“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 calcmode="lin" valueType="num">
                                      <p:cBhvr additive="base">
                                        <p:cTn id="31" dur="500" fill="hold"/>
                                        <p:tgtEl>
                                          <p:spTgt spid="4">
                                            <p:txEl>
                                              <p:pRg st="2" end="2"/>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nodeType="clickEffect">
                                  <p:stCondLst>
                                    <p:cond delay="0"/>
                                  </p:stCondLst>
                                  <p:childTnLst>
                                    <p:set>
                                      <p:cBhvr>
                                        <p:cTn id="42" dur="1" fill="hold">
                                          <p:stCondLst>
                                            <p:cond delay="0"/>
                                          </p:stCondLst>
                                        </p:cTn>
                                        <p:tgtEl>
                                          <p:spTgt spid="4">
                                            <p:txEl>
                                              <p:pRg st="3" end="3"/>
                                            </p:txEl>
                                          </p:spTgt>
                                        </p:tgtEl>
                                        <p:attrNameLst>
                                          <p:attrName>style.visibility</p:attrName>
                                        </p:attrNameLst>
                                      </p:cBhvr>
                                      <p:to>
                                        <p:strVal val="visible"/>
                                      </p:to>
                                    </p:set>
                                    <p:anim calcmode="lin" valueType="num">
                                      <p:cBhvr additive="base">
                                        <p:cTn id="43" dur="500" fill="hold"/>
                                        <p:tgtEl>
                                          <p:spTgt spid="4">
                                            <p:txEl>
                                              <p:pRg st="3" end="3"/>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2" fill="hold" nodeType="clickEffect">
                                  <p:stCondLst>
                                    <p:cond delay="0"/>
                                  </p:stCondLst>
                                  <p:childTnLst>
                                    <p:set>
                                      <p:cBhvr>
                                        <p:cTn id="54" dur="1" fill="hold">
                                          <p:stCondLst>
                                            <p:cond delay="0"/>
                                          </p:stCondLst>
                                        </p:cTn>
                                        <p:tgtEl>
                                          <p:spTgt spid="4">
                                            <p:txEl>
                                              <p:pRg st="4" end="4"/>
                                            </p:txEl>
                                          </p:spTgt>
                                        </p:tgtEl>
                                        <p:attrNameLst>
                                          <p:attrName>style.visibility</p:attrName>
                                        </p:attrNameLst>
                                      </p:cBhvr>
                                      <p:to>
                                        <p:strVal val="visible"/>
                                      </p:to>
                                    </p:set>
                                    <p:anim calcmode="lin" valueType="num">
                                      <p:cBhvr additive="base">
                                        <p:cTn id="55" dur="500" fill="hold"/>
                                        <p:tgtEl>
                                          <p:spTgt spid="4">
                                            <p:txEl>
                                              <p:pRg st="4" end="4"/>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4">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p:txBody>
          <a:bodyPr/>
          <a:lstStyle/>
          <a:p>
            <a:r>
              <a:rPr lang="de-DE" altLang="de-DE" smtClean="0"/>
              <a:t>Kleingruppenarbeit</a:t>
            </a:r>
          </a:p>
        </p:txBody>
      </p:sp>
      <p:sp>
        <p:nvSpPr>
          <p:cNvPr id="10243" name="Inhaltsplatzhalter 2"/>
          <p:cNvSpPr>
            <a:spLocks noGrp="1"/>
          </p:cNvSpPr>
          <p:nvPr>
            <p:ph idx="1"/>
          </p:nvPr>
        </p:nvSpPr>
        <p:spPr/>
        <p:txBody>
          <a:bodyPr/>
          <a:lstStyle/>
          <a:p>
            <a:endParaRPr lang="de-DE" altLang="de-DE" smtClean="0"/>
          </a:p>
          <a:p>
            <a:r>
              <a:rPr lang="de-DE" altLang="de-DE" smtClean="0"/>
              <a:t>Was sind für mich schwierige, fordernde Eltern? </a:t>
            </a:r>
          </a:p>
          <a:p>
            <a:r>
              <a:rPr lang="de-DE" altLang="de-DE" smtClean="0"/>
              <a:t>Welche Emotionen lösen Sie in mir aus? </a:t>
            </a:r>
          </a:p>
        </p:txBody>
      </p:sp>
      <p:sp>
        <p:nvSpPr>
          <p:cNvPr id="10244" name="Fußzeilenplatzhalter 3"/>
          <p:cNvSpPr>
            <a:spLocks noGrp="1"/>
          </p:cNvSpPr>
          <p:nvPr>
            <p:ph type="ftr" sz="quarter" idx="11"/>
          </p:nvPr>
        </p:nvSpPr>
        <p:spPr>
          <a:noFill/>
        </p:spPr>
        <p:txBody>
          <a:bodyPr/>
          <a:lstStyle/>
          <a:p>
            <a:r>
              <a:rPr lang="de-DE" altLang="de-DE" smtClean="0"/>
              <a:t>Copyright Dr. Ziebertz</a:t>
            </a:r>
          </a:p>
        </p:txBody>
      </p:sp>
      <p:sp>
        <p:nvSpPr>
          <p:cNvPr id="10245" name="Foliennummernplatzhalter 4"/>
          <p:cNvSpPr>
            <a:spLocks noGrp="1"/>
          </p:cNvSpPr>
          <p:nvPr>
            <p:ph type="sldNum" sz="quarter" idx="12"/>
          </p:nvPr>
        </p:nvSpPr>
        <p:spPr>
          <a:noFill/>
        </p:spPr>
        <p:txBody>
          <a:bodyPr/>
          <a:lstStyle/>
          <a:p>
            <a:fld id="{A2B9452D-0BB7-48B4-A249-A2D0BC9F4D87}" type="slidenum">
              <a:rPr lang="de-DE" altLang="de-DE" smtClean="0"/>
              <a:pPr/>
              <a:t>8</a:t>
            </a:fld>
            <a:endParaRPr lang="de-DE" altLang="de-DE"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1"/>
          <p:cNvSpPr>
            <a:spLocks noGrp="1"/>
          </p:cNvSpPr>
          <p:nvPr>
            <p:ph type="title"/>
          </p:nvPr>
        </p:nvSpPr>
        <p:spPr/>
        <p:txBody>
          <a:bodyPr/>
          <a:lstStyle/>
          <a:p>
            <a:r>
              <a:rPr lang="de-DE" altLang="de-DE" smtClean="0"/>
              <a:t>Schwierige Eltern</a:t>
            </a:r>
          </a:p>
        </p:txBody>
      </p:sp>
      <p:sp>
        <p:nvSpPr>
          <p:cNvPr id="3" name="Inhaltsplatzhalter 2"/>
          <p:cNvSpPr>
            <a:spLocks noGrp="1"/>
          </p:cNvSpPr>
          <p:nvPr>
            <p:ph idx="1"/>
          </p:nvPr>
        </p:nvSpPr>
        <p:spPr/>
        <p:txBody>
          <a:bodyPr/>
          <a:lstStyle/>
          <a:p>
            <a:r>
              <a:rPr lang="de-DE" altLang="de-DE" sz="3200" smtClean="0"/>
              <a:t>Kritiker</a:t>
            </a:r>
          </a:p>
          <a:p>
            <a:r>
              <a:rPr lang="de-DE" altLang="de-DE" sz="3200" smtClean="0"/>
              <a:t>Aggressive</a:t>
            </a:r>
          </a:p>
          <a:p>
            <a:r>
              <a:rPr lang="de-DE" altLang="de-DE" sz="3200" smtClean="0"/>
              <a:t>Desinteressierte</a:t>
            </a:r>
          </a:p>
          <a:p>
            <a:r>
              <a:rPr lang="de-DE" altLang="de-DE" sz="3200" smtClean="0"/>
              <a:t>Herrscher</a:t>
            </a:r>
          </a:p>
          <a:p>
            <a:r>
              <a:rPr lang="de-DE" altLang="de-DE" sz="3200" smtClean="0"/>
              <a:t>Kläger</a:t>
            </a:r>
          </a:p>
          <a:p>
            <a:r>
              <a:rPr lang="de-DE" altLang="de-DE" sz="3200" smtClean="0"/>
              <a:t>Schweige</a:t>
            </a:r>
            <a:r>
              <a:rPr lang="de-DE" altLang="de-DE" sz="3200" smtClean="0">
                <a:solidFill>
                  <a:srgbClr val="FF0000"/>
                </a:solidFill>
              </a:rPr>
              <a:t>r</a:t>
            </a:r>
          </a:p>
          <a:p>
            <a:r>
              <a:rPr lang="de-DE" altLang="de-DE" sz="3200" smtClean="0">
                <a:solidFill>
                  <a:srgbClr val="FF0000"/>
                </a:solidFill>
              </a:rPr>
              <a:t> …  </a:t>
            </a:r>
          </a:p>
        </p:txBody>
      </p:sp>
      <p:pic>
        <p:nvPicPr>
          <p:cNvPr id="11268" name="Picture 4"/>
          <p:cNvPicPr>
            <a:picLocks noChangeAspect="1" noChangeArrowheads="1"/>
          </p:cNvPicPr>
          <p:nvPr/>
        </p:nvPicPr>
        <p:blipFill>
          <a:blip r:embed="rId2" cstate="print"/>
          <a:srcRect/>
          <a:stretch>
            <a:fillRect/>
          </a:stretch>
        </p:blipFill>
        <p:spPr bwMode="auto">
          <a:xfrm>
            <a:off x="7956550" y="188913"/>
            <a:ext cx="981075" cy="11223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par>
                                <p:cTn id="39" presetID="2" presetClass="entr" presetSubtype="8"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ofil">
  <a:themeElements>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0</TotalTime>
  <Words>403</Words>
  <Application>Microsoft Office PowerPoint</Application>
  <PresentationFormat>Bildschirmpräsentation (4:3)</PresentationFormat>
  <Paragraphs>162</Paragraphs>
  <Slides>12</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12</vt:i4>
      </vt:variant>
    </vt:vector>
  </HeadingPairs>
  <TitlesOfParts>
    <vt:vector size="18" baseType="lpstr">
      <vt:lpstr>Verdana</vt:lpstr>
      <vt:lpstr>Arial</vt:lpstr>
      <vt:lpstr>Wingdings</vt:lpstr>
      <vt:lpstr>Georgia</vt:lpstr>
      <vt:lpstr>Times New Roman</vt:lpstr>
      <vt:lpstr>Profil</vt:lpstr>
      <vt:lpstr> Schwierige Gespräche führen/ Psychische Traumatisierung</vt:lpstr>
      <vt:lpstr>Agenda</vt:lpstr>
      <vt:lpstr>Merkmale  Personzentrierter Beziehung</vt:lpstr>
      <vt:lpstr>Mögliche Störquellen</vt:lpstr>
      <vt:lpstr>Hintergründe</vt:lpstr>
      <vt:lpstr>Was tun ?</vt:lpstr>
      <vt:lpstr>Einwand                Psych. Judo</vt:lpstr>
      <vt:lpstr>Kleingruppenarbeit</vt:lpstr>
      <vt:lpstr>Schwierige Eltern</vt:lpstr>
      <vt:lpstr>Hintergründe: </vt:lpstr>
      <vt:lpstr>Unsere Position</vt:lpstr>
      <vt:lpstr>Stufen des Ja-Holens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Personzentrierte Beratung</dc:title>
  <dc:creator>System</dc:creator>
  <cp:lastModifiedBy>ASUS</cp:lastModifiedBy>
  <cp:revision>74</cp:revision>
  <dcterms:created xsi:type="dcterms:W3CDTF">2010-01-14T20:57:38Z</dcterms:created>
  <dcterms:modified xsi:type="dcterms:W3CDTF">2016-04-06T14:15:45Z</dcterms:modified>
</cp:coreProperties>
</file>