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2" r:id="rId2"/>
    <p:sldId id="267" r:id="rId3"/>
    <p:sldId id="271" r:id="rId4"/>
    <p:sldId id="266" r:id="rId5"/>
    <p:sldId id="269" r:id="rId6"/>
    <p:sldId id="264" r:id="rId7"/>
    <p:sldId id="268" r:id="rId8"/>
    <p:sldId id="270" r:id="rId9"/>
    <p:sldId id="273" r:id="rId10"/>
    <p:sldId id="274" r:id="rId11"/>
    <p:sldId id="275" r:id="rId12"/>
    <p:sldId id="276"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8"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DD760-6A42-481C-9B64-51B941F88E2E}" type="doc">
      <dgm:prSet loTypeId="urn:microsoft.com/office/officeart/2005/8/layout/venn1" loCatId="relationship" qsTypeId="urn:microsoft.com/office/officeart/2005/8/quickstyle/simple1" qsCatId="simple" csTypeId="urn:microsoft.com/office/officeart/2005/8/colors/accent1_2" csCatId="accent1" phldr="1"/>
      <dgm:spPr/>
    </dgm:pt>
    <dgm:pt modelId="{D47394E7-DB4D-4D87-8716-73CC1CDAC71C}">
      <dgm:prSet phldrT="[Text]" custT="1"/>
      <dgm:spPr/>
      <dgm:t>
        <a:bodyPr/>
        <a:lstStyle/>
        <a:p>
          <a:r>
            <a:rPr lang="de-DE" sz="1400" b="1" dirty="0" smtClean="0"/>
            <a:t>Schulleitung  Sekretariat/Schulsozial-</a:t>
          </a:r>
          <a:r>
            <a:rPr lang="de-DE" sz="1400" b="1" dirty="0" err="1" smtClean="0"/>
            <a:t>arbeiterin</a:t>
          </a:r>
          <a:r>
            <a:rPr lang="de-DE" sz="1400" b="1" dirty="0" smtClean="0"/>
            <a:t>/Hausmeister</a:t>
          </a:r>
          <a:endParaRPr lang="de-DE" sz="1400" b="1" dirty="0"/>
        </a:p>
      </dgm:t>
    </dgm:pt>
    <dgm:pt modelId="{4205F184-0685-45B3-859D-45DBF6601C93}" type="parTrans" cxnId="{7DFEFCB9-0ABC-487B-B95D-AEC65C779FD4}">
      <dgm:prSet/>
      <dgm:spPr/>
      <dgm:t>
        <a:bodyPr/>
        <a:lstStyle/>
        <a:p>
          <a:endParaRPr lang="de-DE"/>
        </a:p>
      </dgm:t>
    </dgm:pt>
    <dgm:pt modelId="{42695B24-EDDC-4139-9176-D70E57E67137}" type="sibTrans" cxnId="{7DFEFCB9-0ABC-487B-B95D-AEC65C779FD4}">
      <dgm:prSet/>
      <dgm:spPr/>
      <dgm:t>
        <a:bodyPr/>
        <a:lstStyle/>
        <a:p>
          <a:endParaRPr lang="de-DE"/>
        </a:p>
      </dgm:t>
    </dgm:pt>
    <dgm:pt modelId="{61D03E78-0BE9-46DC-B3FF-2364074A864C}">
      <dgm:prSet phldrT="[Text]"/>
      <dgm:spPr/>
      <dgm:t>
        <a:bodyPr/>
        <a:lstStyle/>
        <a:p>
          <a:r>
            <a:rPr lang="de-DE" dirty="0" smtClean="0"/>
            <a:t>OGS</a:t>
          </a:r>
          <a:endParaRPr lang="de-DE" dirty="0"/>
        </a:p>
      </dgm:t>
    </dgm:pt>
    <dgm:pt modelId="{6EA8EA1B-6FA2-428D-B98D-846AA8C0979F}" type="parTrans" cxnId="{500A69CD-7A3F-4A23-897C-5BF772FEAB79}">
      <dgm:prSet/>
      <dgm:spPr/>
      <dgm:t>
        <a:bodyPr/>
        <a:lstStyle/>
        <a:p>
          <a:endParaRPr lang="de-DE"/>
        </a:p>
      </dgm:t>
    </dgm:pt>
    <dgm:pt modelId="{5A1CAF03-C476-4E01-AB8C-A30128DF3A71}" type="sibTrans" cxnId="{500A69CD-7A3F-4A23-897C-5BF772FEAB79}">
      <dgm:prSet/>
      <dgm:spPr/>
      <dgm:t>
        <a:bodyPr/>
        <a:lstStyle/>
        <a:p>
          <a:endParaRPr lang="de-DE"/>
        </a:p>
      </dgm:t>
    </dgm:pt>
    <dgm:pt modelId="{425DF990-EAAC-4069-8045-7722CAF92BC3}">
      <dgm:prSet phldrT="[Text]" custT="1"/>
      <dgm:spPr/>
      <dgm:t>
        <a:bodyPr/>
        <a:lstStyle/>
        <a:p>
          <a:r>
            <a:rPr lang="de-DE" sz="1400" b="1" dirty="0" smtClean="0"/>
            <a:t>Außerschulische     </a:t>
          </a:r>
          <a:r>
            <a:rPr lang="de-DE" sz="900" b="1" dirty="0" smtClean="0"/>
            <a:t> </a:t>
          </a:r>
          <a:r>
            <a:rPr lang="de-DE" sz="1400" b="1" dirty="0" smtClean="0"/>
            <a:t>Angebote</a:t>
          </a:r>
          <a:endParaRPr lang="de-DE" sz="1400" b="1" dirty="0"/>
        </a:p>
      </dgm:t>
    </dgm:pt>
    <dgm:pt modelId="{4C7ADED0-8FE9-47DF-8F07-797947B062C7}" type="parTrans" cxnId="{A5C72F76-AEE2-4683-8755-C5100FFB4B65}">
      <dgm:prSet/>
      <dgm:spPr/>
      <dgm:t>
        <a:bodyPr/>
        <a:lstStyle/>
        <a:p>
          <a:endParaRPr lang="de-DE"/>
        </a:p>
      </dgm:t>
    </dgm:pt>
    <dgm:pt modelId="{D9F354ED-96EC-4C47-92BE-B88F83199492}" type="sibTrans" cxnId="{A5C72F76-AEE2-4683-8755-C5100FFB4B65}">
      <dgm:prSet/>
      <dgm:spPr/>
      <dgm:t>
        <a:bodyPr/>
        <a:lstStyle/>
        <a:p>
          <a:endParaRPr lang="de-DE"/>
        </a:p>
      </dgm:t>
    </dgm:pt>
    <dgm:pt modelId="{54545936-A094-46B0-8814-F01240BD18A9}">
      <dgm:prSet phldrT="[Text]"/>
      <dgm:spPr/>
      <dgm:t>
        <a:bodyPr/>
        <a:lstStyle/>
        <a:p>
          <a:r>
            <a:rPr lang="de-DE" b="1" u="sng" dirty="0" smtClean="0"/>
            <a:t>Kollegium/Klasse</a:t>
          </a:r>
          <a:endParaRPr lang="de-DE" b="1" u="sng" dirty="0"/>
        </a:p>
      </dgm:t>
    </dgm:pt>
    <dgm:pt modelId="{5C1F48DC-81A4-4A93-9AFE-94C5287E6EBF}" type="parTrans" cxnId="{0525F59E-8FAF-43CC-BCF3-28B1079567FC}">
      <dgm:prSet/>
      <dgm:spPr/>
      <dgm:t>
        <a:bodyPr/>
        <a:lstStyle/>
        <a:p>
          <a:endParaRPr lang="de-DE"/>
        </a:p>
      </dgm:t>
    </dgm:pt>
    <dgm:pt modelId="{40131B29-BA5C-49DA-800A-9AB528890964}" type="sibTrans" cxnId="{0525F59E-8FAF-43CC-BCF3-28B1079567FC}">
      <dgm:prSet/>
      <dgm:spPr/>
      <dgm:t>
        <a:bodyPr/>
        <a:lstStyle/>
        <a:p>
          <a:endParaRPr lang="de-DE"/>
        </a:p>
      </dgm:t>
    </dgm:pt>
    <dgm:pt modelId="{93CEDE05-E33B-4133-AFFE-95E35450429A}" type="pres">
      <dgm:prSet presAssocID="{ED5DD760-6A42-481C-9B64-51B941F88E2E}" presName="compositeShape" presStyleCnt="0">
        <dgm:presLayoutVars>
          <dgm:chMax val="7"/>
          <dgm:dir/>
          <dgm:resizeHandles val="exact"/>
        </dgm:presLayoutVars>
      </dgm:prSet>
      <dgm:spPr/>
    </dgm:pt>
    <dgm:pt modelId="{C3E80D3A-CB01-45B1-B97C-25B7B9D23847}" type="pres">
      <dgm:prSet presAssocID="{D47394E7-DB4D-4D87-8716-73CC1CDAC71C}" presName="circ1" presStyleLbl="vennNode1" presStyleIdx="0" presStyleCnt="4" custScaleX="131580" custScaleY="124290"/>
      <dgm:spPr/>
      <dgm:t>
        <a:bodyPr/>
        <a:lstStyle/>
        <a:p>
          <a:endParaRPr lang="de-DE"/>
        </a:p>
      </dgm:t>
    </dgm:pt>
    <dgm:pt modelId="{5FEF334E-6ECB-4D7D-96A7-D8EC45371FC8}" type="pres">
      <dgm:prSet presAssocID="{D47394E7-DB4D-4D87-8716-73CC1CDAC71C}" presName="circ1Tx" presStyleLbl="revTx" presStyleIdx="0" presStyleCnt="0">
        <dgm:presLayoutVars>
          <dgm:chMax val="0"/>
          <dgm:chPref val="0"/>
          <dgm:bulletEnabled val="1"/>
        </dgm:presLayoutVars>
      </dgm:prSet>
      <dgm:spPr/>
      <dgm:t>
        <a:bodyPr/>
        <a:lstStyle/>
        <a:p>
          <a:endParaRPr lang="de-DE"/>
        </a:p>
      </dgm:t>
    </dgm:pt>
    <dgm:pt modelId="{8B4FF79B-0444-42AC-BE54-5A0EC6948C05}" type="pres">
      <dgm:prSet presAssocID="{54545936-A094-46B0-8814-F01240BD18A9}" presName="circ2" presStyleLbl="vennNode1" presStyleIdx="1" presStyleCnt="4" custScaleX="242584" custScaleY="134074" custLinFactNeighborX="49148" custLinFactNeighborY="2292"/>
      <dgm:spPr/>
      <dgm:t>
        <a:bodyPr/>
        <a:lstStyle/>
        <a:p>
          <a:endParaRPr lang="de-DE"/>
        </a:p>
      </dgm:t>
    </dgm:pt>
    <dgm:pt modelId="{9243E67A-1E3A-4356-B33A-0378D866F71D}" type="pres">
      <dgm:prSet presAssocID="{54545936-A094-46B0-8814-F01240BD18A9}" presName="circ2Tx" presStyleLbl="revTx" presStyleIdx="0" presStyleCnt="0">
        <dgm:presLayoutVars>
          <dgm:chMax val="0"/>
          <dgm:chPref val="0"/>
          <dgm:bulletEnabled val="1"/>
        </dgm:presLayoutVars>
      </dgm:prSet>
      <dgm:spPr/>
      <dgm:t>
        <a:bodyPr/>
        <a:lstStyle/>
        <a:p>
          <a:endParaRPr lang="de-DE"/>
        </a:p>
      </dgm:t>
    </dgm:pt>
    <dgm:pt modelId="{4E8A20F5-85C4-4139-B4FC-98C8F6C97368}" type="pres">
      <dgm:prSet presAssocID="{61D03E78-0BE9-46DC-B3FF-2364074A864C}" presName="circ3" presStyleLbl="vennNode1" presStyleIdx="2" presStyleCnt="4"/>
      <dgm:spPr/>
      <dgm:t>
        <a:bodyPr/>
        <a:lstStyle/>
        <a:p>
          <a:endParaRPr lang="de-DE"/>
        </a:p>
      </dgm:t>
    </dgm:pt>
    <dgm:pt modelId="{0ED85632-0FCA-4CD6-9BD7-E6A96BE8E5AE}" type="pres">
      <dgm:prSet presAssocID="{61D03E78-0BE9-46DC-B3FF-2364074A864C}" presName="circ3Tx" presStyleLbl="revTx" presStyleIdx="0" presStyleCnt="0">
        <dgm:presLayoutVars>
          <dgm:chMax val="0"/>
          <dgm:chPref val="0"/>
          <dgm:bulletEnabled val="1"/>
        </dgm:presLayoutVars>
      </dgm:prSet>
      <dgm:spPr/>
      <dgm:t>
        <a:bodyPr/>
        <a:lstStyle/>
        <a:p>
          <a:endParaRPr lang="de-DE"/>
        </a:p>
      </dgm:t>
    </dgm:pt>
    <dgm:pt modelId="{BE4F0254-B8CA-4D97-9E5E-F2CB7D687246}" type="pres">
      <dgm:prSet presAssocID="{425DF990-EAAC-4069-8045-7722CAF92BC3}" presName="circ4" presStyleLbl="vennNode1" presStyleIdx="3" presStyleCnt="4" custScaleX="160016" custScaleY="110530" custLinFactNeighborX="-23786" custLinFactNeighborY="-2665"/>
      <dgm:spPr/>
      <dgm:t>
        <a:bodyPr/>
        <a:lstStyle/>
        <a:p>
          <a:endParaRPr lang="de-DE"/>
        </a:p>
      </dgm:t>
    </dgm:pt>
    <dgm:pt modelId="{9475C398-88AE-4F38-8D03-1491EC2E657F}" type="pres">
      <dgm:prSet presAssocID="{425DF990-EAAC-4069-8045-7722CAF92BC3}" presName="circ4Tx" presStyleLbl="revTx" presStyleIdx="0" presStyleCnt="0">
        <dgm:presLayoutVars>
          <dgm:chMax val="0"/>
          <dgm:chPref val="0"/>
          <dgm:bulletEnabled val="1"/>
        </dgm:presLayoutVars>
      </dgm:prSet>
      <dgm:spPr/>
      <dgm:t>
        <a:bodyPr/>
        <a:lstStyle/>
        <a:p>
          <a:endParaRPr lang="de-DE"/>
        </a:p>
      </dgm:t>
    </dgm:pt>
  </dgm:ptLst>
  <dgm:cxnLst>
    <dgm:cxn modelId="{7B9450ED-258D-40F3-802B-22F51D35F34B}" type="presOf" srcId="{D47394E7-DB4D-4D87-8716-73CC1CDAC71C}" destId="{5FEF334E-6ECB-4D7D-96A7-D8EC45371FC8}" srcOrd="1" destOrd="0" presId="urn:microsoft.com/office/officeart/2005/8/layout/venn1"/>
    <dgm:cxn modelId="{7DFEFCB9-0ABC-487B-B95D-AEC65C779FD4}" srcId="{ED5DD760-6A42-481C-9B64-51B941F88E2E}" destId="{D47394E7-DB4D-4D87-8716-73CC1CDAC71C}" srcOrd="0" destOrd="0" parTransId="{4205F184-0685-45B3-859D-45DBF6601C93}" sibTransId="{42695B24-EDDC-4139-9176-D70E57E67137}"/>
    <dgm:cxn modelId="{16948F82-4770-4486-9D98-B2CFA2F07CEC}" type="presOf" srcId="{ED5DD760-6A42-481C-9B64-51B941F88E2E}" destId="{93CEDE05-E33B-4133-AFFE-95E35450429A}" srcOrd="0" destOrd="0" presId="urn:microsoft.com/office/officeart/2005/8/layout/venn1"/>
    <dgm:cxn modelId="{0525F59E-8FAF-43CC-BCF3-28B1079567FC}" srcId="{ED5DD760-6A42-481C-9B64-51B941F88E2E}" destId="{54545936-A094-46B0-8814-F01240BD18A9}" srcOrd="1" destOrd="0" parTransId="{5C1F48DC-81A4-4A93-9AFE-94C5287E6EBF}" sibTransId="{40131B29-BA5C-49DA-800A-9AB528890964}"/>
    <dgm:cxn modelId="{500A69CD-7A3F-4A23-897C-5BF772FEAB79}" srcId="{ED5DD760-6A42-481C-9B64-51B941F88E2E}" destId="{61D03E78-0BE9-46DC-B3FF-2364074A864C}" srcOrd="2" destOrd="0" parTransId="{6EA8EA1B-6FA2-428D-B98D-846AA8C0979F}" sibTransId="{5A1CAF03-C476-4E01-AB8C-A30128DF3A71}"/>
    <dgm:cxn modelId="{8EAF3A10-86D5-4D2A-90EB-2EFD4DBFC015}" type="presOf" srcId="{54545936-A094-46B0-8814-F01240BD18A9}" destId="{8B4FF79B-0444-42AC-BE54-5A0EC6948C05}" srcOrd="0" destOrd="0" presId="urn:microsoft.com/office/officeart/2005/8/layout/venn1"/>
    <dgm:cxn modelId="{F7AEFF8F-5434-47CE-8DA8-5692AF648CF1}" type="presOf" srcId="{61D03E78-0BE9-46DC-B3FF-2364074A864C}" destId="{0ED85632-0FCA-4CD6-9BD7-E6A96BE8E5AE}" srcOrd="1" destOrd="0" presId="urn:microsoft.com/office/officeart/2005/8/layout/venn1"/>
    <dgm:cxn modelId="{A5C7936F-3B51-4E25-88C1-571EE8FC3626}" type="presOf" srcId="{61D03E78-0BE9-46DC-B3FF-2364074A864C}" destId="{4E8A20F5-85C4-4139-B4FC-98C8F6C97368}" srcOrd="0" destOrd="0" presId="urn:microsoft.com/office/officeart/2005/8/layout/venn1"/>
    <dgm:cxn modelId="{E793A85D-BC42-4EF1-943F-306C1BA4365D}" type="presOf" srcId="{54545936-A094-46B0-8814-F01240BD18A9}" destId="{9243E67A-1E3A-4356-B33A-0378D866F71D}" srcOrd="1" destOrd="0" presId="urn:microsoft.com/office/officeart/2005/8/layout/venn1"/>
    <dgm:cxn modelId="{A5C72F76-AEE2-4683-8755-C5100FFB4B65}" srcId="{ED5DD760-6A42-481C-9B64-51B941F88E2E}" destId="{425DF990-EAAC-4069-8045-7722CAF92BC3}" srcOrd="3" destOrd="0" parTransId="{4C7ADED0-8FE9-47DF-8F07-797947B062C7}" sibTransId="{D9F354ED-96EC-4C47-92BE-B88F83199492}"/>
    <dgm:cxn modelId="{BC05717D-2903-40A5-A110-A32DDF1B98EF}" type="presOf" srcId="{D47394E7-DB4D-4D87-8716-73CC1CDAC71C}" destId="{C3E80D3A-CB01-45B1-B97C-25B7B9D23847}" srcOrd="0" destOrd="0" presId="urn:microsoft.com/office/officeart/2005/8/layout/venn1"/>
    <dgm:cxn modelId="{985DF085-BCCC-410E-8A0E-8BB1799A0BA5}" type="presOf" srcId="{425DF990-EAAC-4069-8045-7722CAF92BC3}" destId="{9475C398-88AE-4F38-8D03-1491EC2E657F}" srcOrd="1" destOrd="0" presId="urn:microsoft.com/office/officeart/2005/8/layout/venn1"/>
    <dgm:cxn modelId="{9D28FDFC-3986-48D5-A35E-1AD83A754689}" type="presOf" srcId="{425DF990-EAAC-4069-8045-7722CAF92BC3}" destId="{BE4F0254-B8CA-4D97-9E5E-F2CB7D687246}" srcOrd="0" destOrd="0" presId="urn:microsoft.com/office/officeart/2005/8/layout/venn1"/>
    <dgm:cxn modelId="{CE8B6C51-71AD-470D-9E90-0889A7937B02}" type="presParOf" srcId="{93CEDE05-E33B-4133-AFFE-95E35450429A}" destId="{C3E80D3A-CB01-45B1-B97C-25B7B9D23847}" srcOrd="0" destOrd="0" presId="urn:microsoft.com/office/officeart/2005/8/layout/venn1"/>
    <dgm:cxn modelId="{BA512F17-B06F-4072-A77F-1CE6F1DAE6BE}" type="presParOf" srcId="{93CEDE05-E33B-4133-AFFE-95E35450429A}" destId="{5FEF334E-6ECB-4D7D-96A7-D8EC45371FC8}" srcOrd="1" destOrd="0" presId="urn:microsoft.com/office/officeart/2005/8/layout/venn1"/>
    <dgm:cxn modelId="{9C5F17A5-A3EC-4A01-B140-9048F4CAA3A3}" type="presParOf" srcId="{93CEDE05-E33B-4133-AFFE-95E35450429A}" destId="{8B4FF79B-0444-42AC-BE54-5A0EC6948C05}" srcOrd="2" destOrd="0" presId="urn:microsoft.com/office/officeart/2005/8/layout/venn1"/>
    <dgm:cxn modelId="{5B72B5B6-2A0C-4D41-B4CF-A056A11655DB}" type="presParOf" srcId="{93CEDE05-E33B-4133-AFFE-95E35450429A}" destId="{9243E67A-1E3A-4356-B33A-0378D866F71D}" srcOrd="3" destOrd="0" presId="urn:microsoft.com/office/officeart/2005/8/layout/venn1"/>
    <dgm:cxn modelId="{ED60871C-AE21-451A-BEA3-788D2F4E602A}" type="presParOf" srcId="{93CEDE05-E33B-4133-AFFE-95E35450429A}" destId="{4E8A20F5-85C4-4139-B4FC-98C8F6C97368}" srcOrd="4" destOrd="0" presId="urn:microsoft.com/office/officeart/2005/8/layout/venn1"/>
    <dgm:cxn modelId="{6FD41D4F-D46B-4CC0-B627-1E16C543844F}" type="presParOf" srcId="{93CEDE05-E33B-4133-AFFE-95E35450429A}" destId="{0ED85632-0FCA-4CD6-9BD7-E6A96BE8E5AE}" srcOrd="5" destOrd="0" presId="urn:microsoft.com/office/officeart/2005/8/layout/venn1"/>
    <dgm:cxn modelId="{F806F66D-D314-48B9-8CB4-497EBA6B5175}" type="presParOf" srcId="{93CEDE05-E33B-4133-AFFE-95E35450429A}" destId="{BE4F0254-B8CA-4D97-9E5E-F2CB7D687246}" srcOrd="6" destOrd="0" presId="urn:microsoft.com/office/officeart/2005/8/layout/venn1"/>
    <dgm:cxn modelId="{45B5C55E-EA37-40A5-98BF-01054092ED90}" type="presParOf" srcId="{93CEDE05-E33B-4133-AFFE-95E35450429A}" destId="{9475C398-88AE-4F38-8D03-1491EC2E657F}" srcOrd="7"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649B4-A27B-41F0-AD74-32AC3A18F473}" type="doc">
      <dgm:prSet loTypeId="urn:microsoft.com/office/officeart/2005/8/layout/venn1" loCatId="relationship" qsTypeId="urn:microsoft.com/office/officeart/2005/8/quickstyle/simple1" qsCatId="simple" csTypeId="urn:microsoft.com/office/officeart/2005/8/colors/accent1_2" csCatId="accent1" phldr="1"/>
      <dgm:spPr/>
    </dgm:pt>
    <dgm:pt modelId="{7730487F-976E-4594-BCB1-2CF790734794}">
      <dgm:prSet phldrT="[Text]" custT="1"/>
      <dgm:spPr>
        <a:solidFill>
          <a:schemeClr val="tx2">
            <a:lumMod val="20000"/>
            <a:lumOff val="80000"/>
          </a:schemeClr>
        </a:solidFill>
      </dgm:spPr>
      <dgm:t>
        <a:bodyPr/>
        <a:lstStyle/>
        <a:p>
          <a:pPr algn="ctr"/>
          <a:r>
            <a:rPr lang="de-DE" sz="1800" dirty="0" smtClean="0"/>
            <a:t>Sicherstellung der Schulpflicht</a:t>
          </a:r>
          <a:endParaRPr lang="de-DE" sz="1800" dirty="0"/>
        </a:p>
      </dgm:t>
    </dgm:pt>
    <dgm:pt modelId="{6192FDA7-4542-4495-A497-13CBA9D92638}" type="parTrans" cxnId="{481BA6BD-AB3E-4434-AC88-633A58857008}">
      <dgm:prSet/>
      <dgm:spPr/>
      <dgm:t>
        <a:bodyPr/>
        <a:lstStyle/>
        <a:p>
          <a:endParaRPr lang="de-DE"/>
        </a:p>
      </dgm:t>
    </dgm:pt>
    <dgm:pt modelId="{761CEAD9-71CF-4C76-8AA3-752614A121A5}" type="sibTrans" cxnId="{481BA6BD-AB3E-4434-AC88-633A58857008}">
      <dgm:prSet/>
      <dgm:spPr/>
      <dgm:t>
        <a:bodyPr/>
        <a:lstStyle/>
        <a:p>
          <a:endParaRPr lang="de-DE"/>
        </a:p>
      </dgm:t>
    </dgm:pt>
    <dgm:pt modelId="{F4107903-E558-4989-B704-4BE8D91869FA}">
      <dgm:prSet phldrT="[Text]" custT="1"/>
      <dgm:spPr>
        <a:solidFill>
          <a:schemeClr val="tx2">
            <a:lumMod val="40000"/>
            <a:lumOff val="60000"/>
            <a:alpha val="50000"/>
          </a:schemeClr>
        </a:solidFill>
      </dgm:spPr>
      <dgm:t>
        <a:bodyPr/>
        <a:lstStyle/>
        <a:p>
          <a:pPr algn="r"/>
          <a:r>
            <a:rPr lang="de-DE" sz="1800" dirty="0" smtClean="0"/>
            <a:t>Unterstützung der pädagogischen Arbeit der Schulen</a:t>
          </a:r>
          <a:endParaRPr lang="de-DE" sz="1800" dirty="0"/>
        </a:p>
      </dgm:t>
    </dgm:pt>
    <dgm:pt modelId="{C937BDA8-EB07-4CF4-A33E-C913EE7380FC}" type="parTrans" cxnId="{8D318E32-9E25-4B02-8A16-F271C442ED70}">
      <dgm:prSet/>
      <dgm:spPr/>
      <dgm:t>
        <a:bodyPr/>
        <a:lstStyle/>
        <a:p>
          <a:endParaRPr lang="de-DE"/>
        </a:p>
      </dgm:t>
    </dgm:pt>
    <dgm:pt modelId="{F234999C-400D-4DBA-BC61-CEB495075534}" type="sibTrans" cxnId="{8D318E32-9E25-4B02-8A16-F271C442ED70}">
      <dgm:prSet/>
      <dgm:spPr/>
      <dgm:t>
        <a:bodyPr/>
        <a:lstStyle/>
        <a:p>
          <a:endParaRPr lang="de-DE"/>
        </a:p>
      </dgm:t>
    </dgm:pt>
    <dgm:pt modelId="{6B3C2C73-99EC-4639-AE85-8DFFD634DDC6}">
      <dgm:prSet phldrT="[Text]" custT="1"/>
      <dgm:spPr>
        <a:solidFill>
          <a:schemeClr val="accent1">
            <a:lumMod val="40000"/>
            <a:lumOff val="60000"/>
            <a:alpha val="50000"/>
          </a:schemeClr>
        </a:solidFill>
      </dgm:spPr>
      <dgm:t>
        <a:bodyPr/>
        <a:lstStyle/>
        <a:p>
          <a:pPr marL="263525" indent="0" algn="l"/>
          <a:r>
            <a:rPr lang="de-DE" sz="1800" dirty="0" smtClean="0"/>
            <a:t>Aufbau und Pflege  einer schulischen Lern – und Willkommens- </a:t>
          </a:r>
          <a:r>
            <a:rPr lang="de-DE" sz="1800" dirty="0" err="1" smtClean="0"/>
            <a:t>kultur</a:t>
          </a:r>
          <a:endParaRPr lang="de-DE" sz="1800" dirty="0"/>
        </a:p>
      </dgm:t>
    </dgm:pt>
    <dgm:pt modelId="{5011E0A2-BC45-4E17-99BB-9BDD27885694}" type="parTrans" cxnId="{C6AC3912-B709-4E44-849F-7A9D2EF25349}">
      <dgm:prSet/>
      <dgm:spPr/>
      <dgm:t>
        <a:bodyPr/>
        <a:lstStyle/>
        <a:p>
          <a:endParaRPr lang="de-DE"/>
        </a:p>
      </dgm:t>
    </dgm:pt>
    <dgm:pt modelId="{3B032C62-D761-4A77-A006-04C0CFE86974}" type="sibTrans" cxnId="{C6AC3912-B709-4E44-849F-7A9D2EF25349}">
      <dgm:prSet/>
      <dgm:spPr/>
      <dgm:t>
        <a:bodyPr/>
        <a:lstStyle/>
        <a:p>
          <a:endParaRPr lang="de-DE"/>
        </a:p>
      </dgm:t>
    </dgm:pt>
    <dgm:pt modelId="{4932EEAE-7613-4811-8C2D-86F2F5FF0EEF}" type="pres">
      <dgm:prSet presAssocID="{FED649B4-A27B-41F0-AD74-32AC3A18F473}" presName="compositeShape" presStyleCnt="0">
        <dgm:presLayoutVars>
          <dgm:chMax val="7"/>
          <dgm:dir/>
          <dgm:resizeHandles val="exact"/>
        </dgm:presLayoutVars>
      </dgm:prSet>
      <dgm:spPr/>
    </dgm:pt>
    <dgm:pt modelId="{D7E317C4-D7E4-46A2-8C15-DBEA09740D91}" type="pres">
      <dgm:prSet presAssocID="{7730487F-976E-4594-BCB1-2CF790734794}" presName="circ1" presStyleLbl="vennNode1" presStyleIdx="0" presStyleCnt="3"/>
      <dgm:spPr/>
      <dgm:t>
        <a:bodyPr/>
        <a:lstStyle/>
        <a:p>
          <a:endParaRPr lang="de-DE"/>
        </a:p>
      </dgm:t>
    </dgm:pt>
    <dgm:pt modelId="{3E8F4123-0390-4C97-AE00-FCE42F683B15}" type="pres">
      <dgm:prSet presAssocID="{7730487F-976E-4594-BCB1-2CF790734794}" presName="circ1Tx" presStyleLbl="revTx" presStyleIdx="0" presStyleCnt="0">
        <dgm:presLayoutVars>
          <dgm:chMax val="0"/>
          <dgm:chPref val="0"/>
          <dgm:bulletEnabled val="1"/>
        </dgm:presLayoutVars>
      </dgm:prSet>
      <dgm:spPr/>
      <dgm:t>
        <a:bodyPr/>
        <a:lstStyle/>
        <a:p>
          <a:endParaRPr lang="de-DE"/>
        </a:p>
      </dgm:t>
    </dgm:pt>
    <dgm:pt modelId="{E9715909-536E-4C7D-8EA2-DB540FC8DCE4}" type="pres">
      <dgm:prSet presAssocID="{F4107903-E558-4989-B704-4BE8D91869FA}" presName="circ2" presStyleLbl="vennNode1" presStyleIdx="1" presStyleCnt="3" custLinFactNeighborX="-1049" custLinFactNeighborY="-714"/>
      <dgm:spPr/>
      <dgm:t>
        <a:bodyPr/>
        <a:lstStyle/>
        <a:p>
          <a:endParaRPr lang="de-DE"/>
        </a:p>
      </dgm:t>
    </dgm:pt>
    <dgm:pt modelId="{73D0DF03-51ED-4195-AAA0-2B2F3F2A3FAF}" type="pres">
      <dgm:prSet presAssocID="{F4107903-E558-4989-B704-4BE8D91869FA}" presName="circ2Tx" presStyleLbl="revTx" presStyleIdx="0" presStyleCnt="0">
        <dgm:presLayoutVars>
          <dgm:chMax val="0"/>
          <dgm:chPref val="0"/>
          <dgm:bulletEnabled val="1"/>
        </dgm:presLayoutVars>
      </dgm:prSet>
      <dgm:spPr/>
      <dgm:t>
        <a:bodyPr/>
        <a:lstStyle/>
        <a:p>
          <a:endParaRPr lang="de-DE"/>
        </a:p>
      </dgm:t>
    </dgm:pt>
    <dgm:pt modelId="{F60233D8-5D55-4429-97C1-018ED2501193}" type="pres">
      <dgm:prSet presAssocID="{6B3C2C73-99EC-4639-AE85-8DFFD634DDC6}" presName="circ3" presStyleLbl="vennNode1" presStyleIdx="2" presStyleCnt="3"/>
      <dgm:spPr/>
      <dgm:t>
        <a:bodyPr/>
        <a:lstStyle/>
        <a:p>
          <a:endParaRPr lang="de-DE"/>
        </a:p>
      </dgm:t>
    </dgm:pt>
    <dgm:pt modelId="{A539503A-5AB7-448E-BD93-9C5F8A94EDA7}" type="pres">
      <dgm:prSet presAssocID="{6B3C2C73-99EC-4639-AE85-8DFFD634DDC6}" presName="circ3Tx" presStyleLbl="revTx" presStyleIdx="0" presStyleCnt="0">
        <dgm:presLayoutVars>
          <dgm:chMax val="0"/>
          <dgm:chPref val="0"/>
          <dgm:bulletEnabled val="1"/>
        </dgm:presLayoutVars>
      </dgm:prSet>
      <dgm:spPr/>
      <dgm:t>
        <a:bodyPr/>
        <a:lstStyle/>
        <a:p>
          <a:endParaRPr lang="de-DE"/>
        </a:p>
      </dgm:t>
    </dgm:pt>
  </dgm:ptLst>
  <dgm:cxnLst>
    <dgm:cxn modelId="{EE2EDE86-CBF6-4FBF-8681-E7F507625A21}" type="presOf" srcId="{6B3C2C73-99EC-4639-AE85-8DFFD634DDC6}" destId="{F60233D8-5D55-4429-97C1-018ED2501193}" srcOrd="0" destOrd="0" presId="urn:microsoft.com/office/officeart/2005/8/layout/venn1"/>
    <dgm:cxn modelId="{EC2E8376-966F-4B2A-8626-465E18245142}" type="presOf" srcId="{F4107903-E558-4989-B704-4BE8D91869FA}" destId="{E9715909-536E-4C7D-8EA2-DB540FC8DCE4}" srcOrd="0" destOrd="0" presId="urn:microsoft.com/office/officeart/2005/8/layout/venn1"/>
    <dgm:cxn modelId="{E917C2F1-E81B-43D2-B032-38A0F1168F37}" type="presOf" srcId="{7730487F-976E-4594-BCB1-2CF790734794}" destId="{D7E317C4-D7E4-46A2-8C15-DBEA09740D91}" srcOrd="0" destOrd="0" presId="urn:microsoft.com/office/officeart/2005/8/layout/venn1"/>
    <dgm:cxn modelId="{7BA71A77-6A14-4360-81AB-984D8D67BC74}" type="presOf" srcId="{F4107903-E558-4989-B704-4BE8D91869FA}" destId="{73D0DF03-51ED-4195-AAA0-2B2F3F2A3FAF}" srcOrd="1" destOrd="0" presId="urn:microsoft.com/office/officeart/2005/8/layout/venn1"/>
    <dgm:cxn modelId="{8D318E32-9E25-4B02-8A16-F271C442ED70}" srcId="{FED649B4-A27B-41F0-AD74-32AC3A18F473}" destId="{F4107903-E558-4989-B704-4BE8D91869FA}" srcOrd="1" destOrd="0" parTransId="{C937BDA8-EB07-4CF4-A33E-C913EE7380FC}" sibTransId="{F234999C-400D-4DBA-BC61-CEB495075534}"/>
    <dgm:cxn modelId="{26452A24-2D79-4CD7-A670-200FB5606DB8}" type="presOf" srcId="{FED649B4-A27B-41F0-AD74-32AC3A18F473}" destId="{4932EEAE-7613-4811-8C2D-86F2F5FF0EEF}" srcOrd="0" destOrd="0" presId="urn:microsoft.com/office/officeart/2005/8/layout/venn1"/>
    <dgm:cxn modelId="{C8D7E9D9-D019-4477-BD9A-C069BFD51A6E}" type="presOf" srcId="{7730487F-976E-4594-BCB1-2CF790734794}" destId="{3E8F4123-0390-4C97-AE00-FCE42F683B15}" srcOrd="1" destOrd="0" presId="urn:microsoft.com/office/officeart/2005/8/layout/venn1"/>
    <dgm:cxn modelId="{3549BEEB-3F42-4237-B7F1-BCDB8730827A}" type="presOf" srcId="{6B3C2C73-99EC-4639-AE85-8DFFD634DDC6}" destId="{A539503A-5AB7-448E-BD93-9C5F8A94EDA7}" srcOrd="1" destOrd="0" presId="urn:microsoft.com/office/officeart/2005/8/layout/venn1"/>
    <dgm:cxn modelId="{C6AC3912-B709-4E44-849F-7A9D2EF25349}" srcId="{FED649B4-A27B-41F0-AD74-32AC3A18F473}" destId="{6B3C2C73-99EC-4639-AE85-8DFFD634DDC6}" srcOrd="2" destOrd="0" parTransId="{5011E0A2-BC45-4E17-99BB-9BDD27885694}" sibTransId="{3B032C62-D761-4A77-A006-04C0CFE86974}"/>
    <dgm:cxn modelId="{481BA6BD-AB3E-4434-AC88-633A58857008}" srcId="{FED649B4-A27B-41F0-AD74-32AC3A18F473}" destId="{7730487F-976E-4594-BCB1-2CF790734794}" srcOrd="0" destOrd="0" parTransId="{6192FDA7-4542-4495-A497-13CBA9D92638}" sibTransId="{761CEAD9-71CF-4C76-8AA3-752614A121A5}"/>
    <dgm:cxn modelId="{20A19E3C-ABC6-496D-BDBC-0F9826861531}" type="presParOf" srcId="{4932EEAE-7613-4811-8C2D-86F2F5FF0EEF}" destId="{D7E317C4-D7E4-46A2-8C15-DBEA09740D91}" srcOrd="0" destOrd="0" presId="urn:microsoft.com/office/officeart/2005/8/layout/venn1"/>
    <dgm:cxn modelId="{EE2088B9-E290-4C09-BB77-C7AA07937D64}" type="presParOf" srcId="{4932EEAE-7613-4811-8C2D-86F2F5FF0EEF}" destId="{3E8F4123-0390-4C97-AE00-FCE42F683B15}" srcOrd="1" destOrd="0" presId="urn:microsoft.com/office/officeart/2005/8/layout/venn1"/>
    <dgm:cxn modelId="{323D0DBD-3BB8-475F-81C0-0CAFB475EDB5}" type="presParOf" srcId="{4932EEAE-7613-4811-8C2D-86F2F5FF0EEF}" destId="{E9715909-536E-4C7D-8EA2-DB540FC8DCE4}" srcOrd="2" destOrd="0" presId="urn:microsoft.com/office/officeart/2005/8/layout/venn1"/>
    <dgm:cxn modelId="{2F0931EB-D279-4C49-A144-F0B8FCEC86BE}" type="presParOf" srcId="{4932EEAE-7613-4811-8C2D-86F2F5FF0EEF}" destId="{73D0DF03-51ED-4195-AAA0-2B2F3F2A3FAF}" srcOrd="3" destOrd="0" presId="urn:microsoft.com/office/officeart/2005/8/layout/venn1"/>
    <dgm:cxn modelId="{13AD1BDE-B44F-466F-A060-5ED7AF3DB1B0}" type="presParOf" srcId="{4932EEAE-7613-4811-8C2D-86F2F5FF0EEF}" destId="{F60233D8-5D55-4429-97C1-018ED2501193}" srcOrd="4" destOrd="0" presId="urn:microsoft.com/office/officeart/2005/8/layout/venn1"/>
    <dgm:cxn modelId="{11EE0FC9-E432-42BF-974C-6C78376B14C8}" type="presParOf" srcId="{4932EEAE-7613-4811-8C2D-86F2F5FF0EEF}" destId="{A539503A-5AB7-448E-BD93-9C5F8A94EDA7}"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A5C8E-FC51-4D21-8DE6-5F79301EE6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71F2C1F8-54E9-4BF2-BFA6-7B66E37726E0}">
      <dgm:prSet phldrT="[Text]" custT="1"/>
      <dgm:spPr/>
      <dgm:t>
        <a:bodyPr/>
        <a:lstStyle/>
        <a:p>
          <a:r>
            <a:rPr lang="de-DE" sz="2000" b="1" dirty="0" smtClean="0"/>
            <a:t>Aufbau einer </a:t>
          </a:r>
          <a:r>
            <a:rPr lang="de-DE" sz="2000" b="1" dirty="0" err="1" smtClean="0"/>
            <a:t>LernZEIT</a:t>
          </a:r>
          <a:r>
            <a:rPr lang="de-DE" sz="2000" b="1" dirty="0" smtClean="0"/>
            <a:t>-Gruppe                                am Schulstandort Grundschule Im Reitwinkel 01.02.2015</a:t>
          </a:r>
          <a:endParaRPr lang="de-DE" sz="2000" dirty="0"/>
        </a:p>
      </dgm:t>
    </dgm:pt>
    <dgm:pt modelId="{69C63285-CEBB-41B7-A673-46C4339CAA22}" type="parTrans" cxnId="{180DA1ED-2C35-4758-A3E9-A044D16A8B18}">
      <dgm:prSet/>
      <dgm:spPr/>
      <dgm:t>
        <a:bodyPr/>
        <a:lstStyle/>
        <a:p>
          <a:endParaRPr lang="de-DE"/>
        </a:p>
      </dgm:t>
    </dgm:pt>
    <dgm:pt modelId="{3645CB7D-30CF-4947-A8B5-CD2E3A58777F}" type="sibTrans" cxnId="{180DA1ED-2C35-4758-A3E9-A044D16A8B18}">
      <dgm:prSet/>
      <dgm:spPr/>
      <dgm:t>
        <a:bodyPr/>
        <a:lstStyle/>
        <a:p>
          <a:endParaRPr lang="de-DE"/>
        </a:p>
      </dgm:t>
    </dgm:pt>
    <dgm:pt modelId="{3299D794-189E-42A4-B4BF-5E7FEBE9C265}">
      <dgm:prSet phldrT="[Text]"/>
      <dgm:spPr/>
      <dgm:t>
        <a:bodyPr/>
        <a:lstStyle/>
        <a:p>
          <a:r>
            <a:rPr lang="de-DE" b="1" dirty="0" smtClean="0"/>
            <a:t>Bildungsziel:</a:t>
          </a:r>
        </a:p>
        <a:p>
          <a:r>
            <a:rPr lang="de-DE" b="0" dirty="0" smtClean="0"/>
            <a:t>Schnellstmögliche Eingliederung in Regelklasse durch intensive individuelle Lernförderung</a:t>
          </a:r>
          <a:endParaRPr lang="de-DE" b="0" dirty="0"/>
        </a:p>
      </dgm:t>
    </dgm:pt>
    <dgm:pt modelId="{8BCCE79C-26A4-45D1-93FB-1E652BAC2FC8}" type="parTrans" cxnId="{A5DF666A-9236-4177-BB45-12ECC436A291}">
      <dgm:prSet/>
      <dgm:spPr/>
      <dgm:t>
        <a:bodyPr/>
        <a:lstStyle/>
        <a:p>
          <a:endParaRPr lang="de-DE"/>
        </a:p>
      </dgm:t>
    </dgm:pt>
    <dgm:pt modelId="{B61B374B-54F5-408D-9D71-CB4D2C68C137}" type="sibTrans" cxnId="{A5DF666A-9236-4177-BB45-12ECC436A291}">
      <dgm:prSet/>
      <dgm:spPr/>
      <dgm:t>
        <a:bodyPr/>
        <a:lstStyle/>
        <a:p>
          <a:endParaRPr lang="de-DE"/>
        </a:p>
      </dgm:t>
    </dgm:pt>
    <dgm:pt modelId="{D350D585-56FB-43EA-852C-606A1B362B16}">
      <dgm:prSet phldrT="[Text]"/>
      <dgm:spPr/>
      <dgm:t>
        <a:bodyPr/>
        <a:lstStyle/>
        <a:p>
          <a:r>
            <a:rPr lang="de-DE" b="1" dirty="0" smtClean="0"/>
            <a:t>Teilnehmende</a:t>
          </a:r>
          <a:r>
            <a:rPr lang="de-DE" dirty="0" smtClean="0"/>
            <a:t>: </a:t>
          </a:r>
        </a:p>
        <a:p>
          <a:r>
            <a:rPr lang="de-DE" dirty="0" smtClean="0"/>
            <a:t>Schülerinnen und Schüler, die neu zuwandern und deren Kenntnisse der deutschen Sprache die Teilnahme am Unterricht der Regelklasse  erschweren</a:t>
          </a:r>
          <a:endParaRPr lang="de-DE" dirty="0"/>
        </a:p>
      </dgm:t>
    </dgm:pt>
    <dgm:pt modelId="{96315B0A-48C9-435C-BFC9-961C44F581FB}" type="parTrans" cxnId="{69D5036E-F82D-4637-BB6A-9EA05538C0D8}">
      <dgm:prSet/>
      <dgm:spPr/>
      <dgm:t>
        <a:bodyPr/>
        <a:lstStyle/>
        <a:p>
          <a:endParaRPr lang="de-DE"/>
        </a:p>
      </dgm:t>
    </dgm:pt>
    <dgm:pt modelId="{7F857A7E-AFCC-46BB-820E-28B27A759968}" type="sibTrans" cxnId="{69D5036E-F82D-4637-BB6A-9EA05538C0D8}">
      <dgm:prSet/>
      <dgm:spPr/>
      <dgm:t>
        <a:bodyPr/>
        <a:lstStyle/>
        <a:p>
          <a:endParaRPr lang="de-DE"/>
        </a:p>
      </dgm:t>
    </dgm:pt>
    <dgm:pt modelId="{6CB9F823-785D-437B-86B0-53A6D5933A71}" type="pres">
      <dgm:prSet presAssocID="{6EAA5C8E-FC51-4D21-8DE6-5F79301EE655}" presName="outerComposite" presStyleCnt="0">
        <dgm:presLayoutVars>
          <dgm:chMax val="5"/>
          <dgm:dir/>
          <dgm:resizeHandles val="exact"/>
        </dgm:presLayoutVars>
      </dgm:prSet>
      <dgm:spPr/>
      <dgm:t>
        <a:bodyPr/>
        <a:lstStyle/>
        <a:p>
          <a:endParaRPr lang="de-DE"/>
        </a:p>
      </dgm:t>
    </dgm:pt>
    <dgm:pt modelId="{B9C71046-9325-4A65-A222-3A6CCCB33CF9}" type="pres">
      <dgm:prSet presAssocID="{6EAA5C8E-FC51-4D21-8DE6-5F79301EE655}" presName="dummyMaxCanvas" presStyleCnt="0">
        <dgm:presLayoutVars/>
      </dgm:prSet>
      <dgm:spPr/>
    </dgm:pt>
    <dgm:pt modelId="{F76FBFD2-F45F-4258-891B-F3E24A98E721}" type="pres">
      <dgm:prSet presAssocID="{6EAA5C8E-FC51-4D21-8DE6-5F79301EE655}" presName="ThreeNodes_1" presStyleLbl="node1" presStyleIdx="0" presStyleCnt="3">
        <dgm:presLayoutVars>
          <dgm:bulletEnabled val="1"/>
        </dgm:presLayoutVars>
      </dgm:prSet>
      <dgm:spPr/>
      <dgm:t>
        <a:bodyPr/>
        <a:lstStyle/>
        <a:p>
          <a:endParaRPr lang="de-DE"/>
        </a:p>
      </dgm:t>
    </dgm:pt>
    <dgm:pt modelId="{36E23B9F-069E-4AED-9BA2-671BDE86C205}" type="pres">
      <dgm:prSet presAssocID="{6EAA5C8E-FC51-4D21-8DE6-5F79301EE655}" presName="ThreeNodes_2" presStyleLbl="node1" presStyleIdx="1" presStyleCnt="3" custLinFactNeighborX="-852" custLinFactNeighborY="2357">
        <dgm:presLayoutVars>
          <dgm:bulletEnabled val="1"/>
        </dgm:presLayoutVars>
      </dgm:prSet>
      <dgm:spPr/>
      <dgm:t>
        <a:bodyPr/>
        <a:lstStyle/>
        <a:p>
          <a:endParaRPr lang="de-DE"/>
        </a:p>
      </dgm:t>
    </dgm:pt>
    <dgm:pt modelId="{686C51A7-6207-419D-9B5B-213975DAFDA2}" type="pres">
      <dgm:prSet presAssocID="{6EAA5C8E-FC51-4D21-8DE6-5F79301EE655}" presName="ThreeNodes_3" presStyleLbl="node1" presStyleIdx="2" presStyleCnt="3" custLinFactNeighborX="-3334" custLinFactNeighborY="0">
        <dgm:presLayoutVars>
          <dgm:bulletEnabled val="1"/>
        </dgm:presLayoutVars>
      </dgm:prSet>
      <dgm:spPr/>
      <dgm:t>
        <a:bodyPr/>
        <a:lstStyle/>
        <a:p>
          <a:endParaRPr lang="de-DE"/>
        </a:p>
      </dgm:t>
    </dgm:pt>
    <dgm:pt modelId="{21E0CCCD-BFC4-40C3-AEFB-37B5B93C7C7C}" type="pres">
      <dgm:prSet presAssocID="{6EAA5C8E-FC51-4D21-8DE6-5F79301EE655}" presName="ThreeConn_1-2" presStyleLbl="fgAccFollowNode1" presStyleIdx="0" presStyleCnt="2">
        <dgm:presLayoutVars>
          <dgm:bulletEnabled val="1"/>
        </dgm:presLayoutVars>
      </dgm:prSet>
      <dgm:spPr/>
      <dgm:t>
        <a:bodyPr/>
        <a:lstStyle/>
        <a:p>
          <a:endParaRPr lang="de-DE"/>
        </a:p>
      </dgm:t>
    </dgm:pt>
    <dgm:pt modelId="{74304766-AF83-4A90-8B3E-42CDD566AFDF}" type="pres">
      <dgm:prSet presAssocID="{6EAA5C8E-FC51-4D21-8DE6-5F79301EE655}" presName="ThreeConn_2-3" presStyleLbl="fgAccFollowNode1" presStyleIdx="1" presStyleCnt="2" custLinFactNeighborX="-9397" custLinFactNeighborY="5370">
        <dgm:presLayoutVars>
          <dgm:bulletEnabled val="1"/>
        </dgm:presLayoutVars>
      </dgm:prSet>
      <dgm:spPr/>
      <dgm:t>
        <a:bodyPr/>
        <a:lstStyle/>
        <a:p>
          <a:endParaRPr lang="de-DE"/>
        </a:p>
      </dgm:t>
    </dgm:pt>
    <dgm:pt modelId="{F479BA8D-DF0C-460C-B72F-28688FF09C07}" type="pres">
      <dgm:prSet presAssocID="{6EAA5C8E-FC51-4D21-8DE6-5F79301EE655}" presName="ThreeNodes_1_text" presStyleLbl="node1" presStyleIdx="2" presStyleCnt="3">
        <dgm:presLayoutVars>
          <dgm:bulletEnabled val="1"/>
        </dgm:presLayoutVars>
      </dgm:prSet>
      <dgm:spPr/>
      <dgm:t>
        <a:bodyPr/>
        <a:lstStyle/>
        <a:p>
          <a:endParaRPr lang="de-DE"/>
        </a:p>
      </dgm:t>
    </dgm:pt>
    <dgm:pt modelId="{2B613054-6AE0-425E-BA9A-20A1F2F0175E}" type="pres">
      <dgm:prSet presAssocID="{6EAA5C8E-FC51-4D21-8DE6-5F79301EE655}" presName="ThreeNodes_2_text" presStyleLbl="node1" presStyleIdx="2" presStyleCnt="3">
        <dgm:presLayoutVars>
          <dgm:bulletEnabled val="1"/>
        </dgm:presLayoutVars>
      </dgm:prSet>
      <dgm:spPr/>
      <dgm:t>
        <a:bodyPr/>
        <a:lstStyle/>
        <a:p>
          <a:endParaRPr lang="de-DE"/>
        </a:p>
      </dgm:t>
    </dgm:pt>
    <dgm:pt modelId="{D5DC9C17-1A6A-45D8-84C5-67A17F5DBBAE}" type="pres">
      <dgm:prSet presAssocID="{6EAA5C8E-FC51-4D21-8DE6-5F79301EE655}" presName="ThreeNodes_3_text" presStyleLbl="node1" presStyleIdx="2" presStyleCnt="3">
        <dgm:presLayoutVars>
          <dgm:bulletEnabled val="1"/>
        </dgm:presLayoutVars>
      </dgm:prSet>
      <dgm:spPr/>
      <dgm:t>
        <a:bodyPr/>
        <a:lstStyle/>
        <a:p>
          <a:endParaRPr lang="de-DE"/>
        </a:p>
      </dgm:t>
    </dgm:pt>
  </dgm:ptLst>
  <dgm:cxnLst>
    <dgm:cxn modelId="{6741F766-7036-4700-B6F9-4581ACA6FAB2}" type="presOf" srcId="{71F2C1F8-54E9-4BF2-BFA6-7B66E37726E0}" destId="{F479BA8D-DF0C-460C-B72F-28688FF09C07}" srcOrd="1" destOrd="0" presId="urn:microsoft.com/office/officeart/2005/8/layout/vProcess5"/>
    <dgm:cxn modelId="{E1E3D7FE-A43D-4E50-984F-0007094AFA91}" type="presOf" srcId="{3299D794-189E-42A4-B4BF-5E7FEBE9C265}" destId="{36E23B9F-069E-4AED-9BA2-671BDE86C205}" srcOrd="0" destOrd="0" presId="urn:microsoft.com/office/officeart/2005/8/layout/vProcess5"/>
    <dgm:cxn modelId="{E958904E-574A-4ECE-866D-0E0A7A1A4DCD}" type="presOf" srcId="{71F2C1F8-54E9-4BF2-BFA6-7B66E37726E0}" destId="{F76FBFD2-F45F-4258-891B-F3E24A98E721}" srcOrd="0" destOrd="0" presId="urn:microsoft.com/office/officeart/2005/8/layout/vProcess5"/>
    <dgm:cxn modelId="{A81D4CB8-5133-4788-BBD0-43BA6EEED845}" type="presOf" srcId="{D350D585-56FB-43EA-852C-606A1B362B16}" destId="{686C51A7-6207-419D-9B5B-213975DAFDA2}" srcOrd="0" destOrd="0" presId="urn:microsoft.com/office/officeart/2005/8/layout/vProcess5"/>
    <dgm:cxn modelId="{180DA1ED-2C35-4758-A3E9-A044D16A8B18}" srcId="{6EAA5C8E-FC51-4D21-8DE6-5F79301EE655}" destId="{71F2C1F8-54E9-4BF2-BFA6-7B66E37726E0}" srcOrd="0" destOrd="0" parTransId="{69C63285-CEBB-41B7-A673-46C4339CAA22}" sibTransId="{3645CB7D-30CF-4947-A8B5-CD2E3A58777F}"/>
    <dgm:cxn modelId="{B79C8211-C0DC-4956-BA2F-8AADEE36F702}" type="presOf" srcId="{3645CB7D-30CF-4947-A8B5-CD2E3A58777F}" destId="{21E0CCCD-BFC4-40C3-AEFB-37B5B93C7C7C}" srcOrd="0" destOrd="0" presId="urn:microsoft.com/office/officeart/2005/8/layout/vProcess5"/>
    <dgm:cxn modelId="{D96C0E57-78EC-40D2-BC0A-064F1ECEB7E2}" type="presOf" srcId="{B61B374B-54F5-408D-9D71-CB4D2C68C137}" destId="{74304766-AF83-4A90-8B3E-42CDD566AFDF}" srcOrd="0" destOrd="0" presId="urn:microsoft.com/office/officeart/2005/8/layout/vProcess5"/>
    <dgm:cxn modelId="{724ED9A1-6994-4E4C-8825-3918ACB8B7EC}" type="presOf" srcId="{6EAA5C8E-FC51-4D21-8DE6-5F79301EE655}" destId="{6CB9F823-785D-437B-86B0-53A6D5933A71}" srcOrd="0" destOrd="0" presId="urn:microsoft.com/office/officeart/2005/8/layout/vProcess5"/>
    <dgm:cxn modelId="{5F0D9DB0-FA20-4B62-A91E-67C6C02353EF}" type="presOf" srcId="{3299D794-189E-42A4-B4BF-5E7FEBE9C265}" destId="{2B613054-6AE0-425E-BA9A-20A1F2F0175E}" srcOrd="1" destOrd="0" presId="urn:microsoft.com/office/officeart/2005/8/layout/vProcess5"/>
    <dgm:cxn modelId="{69D5036E-F82D-4637-BB6A-9EA05538C0D8}" srcId="{6EAA5C8E-FC51-4D21-8DE6-5F79301EE655}" destId="{D350D585-56FB-43EA-852C-606A1B362B16}" srcOrd="2" destOrd="0" parTransId="{96315B0A-48C9-435C-BFC9-961C44F581FB}" sibTransId="{7F857A7E-AFCC-46BB-820E-28B27A759968}"/>
    <dgm:cxn modelId="{9FDFDB92-CE72-4F32-AE02-7CB523D590E2}" type="presOf" srcId="{D350D585-56FB-43EA-852C-606A1B362B16}" destId="{D5DC9C17-1A6A-45D8-84C5-67A17F5DBBAE}" srcOrd="1" destOrd="0" presId="urn:microsoft.com/office/officeart/2005/8/layout/vProcess5"/>
    <dgm:cxn modelId="{A5DF666A-9236-4177-BB45-12ECC436A291}" srcId="{6EAA5C8E-FC51-4D21-8DE6-5F79301EE655}" destId="{3299D794-189E-42A4-B4BF-5E7FEBE9C265}" srcOrd="1" destOrd="0" parTransId="{8BCCE79C-26A4-45D1-93FB-1E652BAC2FC8}" sibTransId="{B61B374B-54F5-408D-9D71-CB4D2C68C137}"/>
    <dgm:cxn modelId="{453E0631-CAF4-4445-8BDF-F53919F6B3DD}" type="presParOf" srcId="{6CB9F823-785D-437B-86B0-53A6D5933A71}" destId="{B9C71046-9325-4A65-A222-3A6CCCB33CF9}" srcOrd="0" destOrd="0" presId="urn:microsoft.com/office/officeart/2005/8/layout/vProcess5"/>
    <dgm:cxn modelId="{29A9D88D-8A06-422B-928F-A7DF2B834920}" type="presParOf" srcId="{6CB9F823-785D-437B-86B0-53A6D5933A71}" destId="{F76FBFD2-F45F-4258-891B-F3E24A98E721}" srcOrd="1" destOrd="0" presId="urn:microsoft.com/office/officeart/2005/8/layout/vProcess5"/>
    <dgm:cxn modelId="{7491777D-FD84-4E46-A7E9-D06011B69892}" type="presParOf" srcId="{6CB9F823-785D-437B-86B0-53A6D5933A71}" destId="{36E23B9F-069E-4AED-9BA2-671BDE86C205}" srcOrd="2" destOrd="0" presId="urn:microsoft.com/office/officeart/2005/8/layout/vProcess5"/>
    <dgm:cxn modelId="{3D536F8B-3532-4C13-AB8C-CDB6D1095E60}" type="presParOf" srcId="{6CB9F823-785D-437B-86B0-53A6D5933A71}" destId="{686C51A7-6207-419D-9B5B-213975DAFDA2}" srcOrd="3" destOrd="0" presId="urn:microsoft.com/office/officeart/2005/8/layout/vProcess5"/>
    <dgm:cxn modelId="{F5D90509-A40B-41CA-AEA0-43E3124B1C20}" type="presParOf" srcId="{6CB9F823-785D-437B-86B0-53A6D5933A71}" destId="{21E0CCCD-BFC4-40C3-AEFB-37B5B93C7C7C}" srcOrd="4" destOrd="0" presId="urn:microsoft.com/office/officeart/2005/8/layout/vProcess5"/>
    <dgm:cxn modelId="{14FF93BA-B253-4428-AD67-951C0AA3E848}" type="presParOf" srcId="{6CB9F823-785D-437B-86B0-53A6D5933A71}" destId="{74304766-AF83-4A90-8B3E-42CDD566AFDF}" srcOrd="5" destOrd="0" presId="urn:microsoft.com/office/officeart/2005/8/layout/vProcess5"/>
    <dgm:cxn modelId="{CA72FAAA-0DC9-45EE-8594-652A6AEB67B9}" type="presParOf" srcId="{6CB9F823-785D-437B-86B0-53A6D5933A71}" destId="{F479BA8D-DF0C-460C-B72F-28688FF09C07}" srcOrd="6" destOrd="0" presId="urn:microsoft.com/office/officeart/2005/8/layout/vProcess5"/>
    <dgm:cxn modelId="{C642275D-E661-4A8A-8828-5F5C16F898BD}" type="presParOf" srcId="{6CB9F823-785D-437B-86B0-53A6D5933A71}" destId="{2B613054-6AE0-425E-BA9A-20A1F2F0175E}" srcOrd="7" destOrd="0" presId="urn:microsoft.com/office/officeart/2005/8/layout/vProcess5"/>
    <dgm:cxn modelId="{3A3E32E3-2E23-4537-BC00-1984C1BF511F}" type="presParOf" srcId="{6CB9F823-785D-437B-86B0-53A6D5933A71}" destId="{D5DC9C17-1A6A-45D8-84C5-67A17F5DBBAE}"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AA5C8E-FC51-4D21-8DE6-5F79301EE6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71F2C1F8-54E9-4BF2-BFA6-7B66E37726E0}">
      <dgm:prSet phldrT="[Text]" custT="1"/>
      <dgm:spPr/>
      <dgm:t>
        <a:bodyPr/>
        <a:lstStyle/>
        <a:p>
          <a:r>
            <a:rPr lang="de-DE" sz="1600" b="1" dirty="0" smtClean="0"/>
            <a:t>Schulpflicht</a:t>
          </a:r>
        </a:p>
        <a:p>
          <a:r>
            <a:rPr lang="de-DE" sz="1600" dirty="0" smtClean="0"/>
            <a:t>Reduzierung der schulrechtlich vorgeschriebenen Unterrichtsstunden um täglich 2 Stunden</a:t>
          </a:r>
          <a:endParaRPr lang="de-DE" sz="1600" dirty="0"/>
        </a:p>
      </dgm:t>
    </dgm:pt>
    <dgm:pt modelId="{69C63285-CEBB-41B7-A673-46C4339CAA22}" type="parTrans" cxnId="{180DA1ED-2C35-4758-A3E9-A044D16A8B18}">
      <dgm:prSet/>
      <dgm:spPr/>
      <dgm:t>
        <a:bodyPr/>
        <a:lstStyle/>
        <a:p>
          <a:endParaRPr lang="de-DE"/>
        </a:p>
      </dgm:t>
    </dgm:pt>
    <dgm:pt modelId="{3645CB7D-30CF-4947-A8B5-CD2E3A58777F}" type="sibTrans" cxnId="{180DA1ED-2C35-4758-A3E9-A044D16A8B18}">
      <dgm:prSet/>
      <dgm:spPr/>
      <dgm:t>
        <a:bodyPr/>
        <a:lstStyle/>
        <a:p>
          <a:endParaRPr lang="de-DE"/>
        </a:p>
      </dgm:t>
    </dgm:pt>
    <dgm:pt modelId="{3299D794-189E-42A4-B4BF-5E7FEBE9C265}">
      <dgm:prSet phldrT="[Text]" custT="1"/>
      <dgm:spPr/>
      <dgm:t>
        <a:bodyPr/>
        <a:lstStyle/>
        <a:p>
          <a:r>
            <a:rPr lang="de-DE" sz="1600" b="1" dirty="0" smtClean="0"/>
            <a:t>Organisation</a:t>
          </a:r>
        </a:p>
        <a:p>
          <a:r>
            <a:rPr lang="de-DE" sz="1600" b="0" dirty="0" smtClean="0"/>
            <a:t>Montags – Freitags, 1. und 2. Unterrichtstunde: Pädagogische Arbeit in der </a:t>
          </a:r>
          <a:r>
            <a:rPr lang="de-DE" sz="1600" b="0" dirty="0" err="1" smtClean="0"/>
            <a:t>LernZEIT</a:t>
          </a:r>
          <a:r>
            <a:rPr lang="de-DE" sz="1600" b="0" dirty="0" smtClean="0"/>
            <a:t> in eigener Räumlichkeit im Offenen </a:t>
          </a:r>
          <a:r>
            <a:rPr lang="de-DE" sz="1600" b="0" dirty="0" err="1" smtClean="0"/>
            <a:t>Ganztag</a:t>
          </a:r>
          <a:r>
            <a:rPr lang="de-DE" sz="1600" b="0" dirty="0" smtClean="0"/>
            <a:t>, danach Unterricht  in den Regelklassen</a:t>
          </a:r>
          <a:endParaRPr lang="de-DE" sz="1600" b="0" dirty="0"/>
        </a:p>
      </dgm:t>
    </dgm:pt>
    <dgm:pt modelId="{8BCCE79C-26A4-45D1-93FB-1E652BAC2FC8}" type="parTrans" cxnId="{A5DF666A-9236-4177-BB45-12ECC436A291}">
      <dgm:prSet/>
      <dgm:spPr/>
      <dgm:t>
        <a:bodyPr/>
        <a:lstStyle/>
        <a:p>
          <a:endParaRPr lang="de-DE"/>
        </a:p>
      </dgm:t>
    </dgm:pt>
    <dgm:pt modelId="{B61B374B-54F5-408D-9D71-CB4D2C68C137}" type="sibTrans" cxnId="{A5DF666A-9236-4177-BB45-12ECC436A291}">
      <dgm:prSet/>
      <dgm:spPr/>
      <dgm:t>
        <a:bodyPr/>
        <a:lstStyle/>
        <a:p>
          <a:endParaRPr lang="de-DE"/>
        </a:p>
      </dgm:t>
    </dgm:pt>
    <dgm:pt modelId="{D350D585-56FB-43EA-852C-606A1B362B16}">
      <dgm:prSet phldrT="[Text]" custT="1"/>
      <dgm:spPr/>
      <dgm:t>
        <a:bodyPr/>
        <a:lstStyle/>
        <a:p>
          <a:r>
            <a:rPr lang="de-DE" sz="1600" b="1" dirty="0" smtClean="0"/>
            <a:t>Personal und Finanzierung</a:t>
          </a:r>
        </a:p>
        <a:p>
          <a:r>
            <a:rPr lang="de-DE" sz="1600" b="0" dirty="0" smtClean="0"/>
            <a:t>Freie Mitarbeiterinnen und Mitarbeiter, Finanzierung der Teilnahme </a:t>
          </a:r>
          <a:r>
            <a:rPr lang="de-DE" sz="1600" b="0" dirty="0" err="1" smtClean="0"/>
            <a:t>anspruchsberechtiger</a:t>
          </a:r>
          <a:r>
            <a:rPr lang="de-DE" sz="1600" b="0" dirty="0" smtClean="0"/>
            <a:t> </a:t>
          </a:r>
          <a:r>
            <a:rPr lang="de-DE" sz="1600" b="0" dirty="0" err="1" smtClean="0"/>
            <a:t>SuS</a:t>
          </a:r>
          <a:r>
            <a:rPr lang="de-DE" sz="1600" b="0" dirty="0" smtClean="0"/>
            <a:t> an der </a:t>
          </a:r>
          <a:r>
            <a:rPr lang="de-DE" sz="1600" b="0" dirty="0" err="1" smtClean="0"/>
            <a:t>LernZEIT</a:t>
          </a:r>
          <a:r>
            <a:rPr lang="de-DE" sz="1600" b="0" dirty="0" smtClean="0"/>
            <a:t> über das Bildungs- und Teilhabepaket im Rahmen der Lernförderung</a:t>
          </a:r>
        </a:p>
      </dgm:t>
    </dgm:pt>
    <dgm:pt modelId="{96315B0A-48C9-435C-BFC9-961C44F581FB}" type="parTrans" cxnId="{69D5036E-F82D-4637-BB6A-9EA05538C0D8}">
      <dgm:prSet/>
      <dgm:spPr/>
      <dgm:t>
        <a:bodyPr/>
        <a:lstStyle/>
        <a:p>
          <a:endParaRPr lang="de-DE"/>
        </a:p>
      </dgm:t>
    </dgm:pt>
    <dgm:pt modelId="{7F857A7E-AFCC-46BB-820E-28B27A759968}" type="sibTrans" cxnId="{69D5036E-F82D-4637-BB6A-9EA05538C0D8}">
      <dgm:prSet/>
      <dgm:spPr/>
      <dgm:t>
        <a:bodyPr/>
        <a:lstStyle/>
        <a:p>
          <a:endParaRPr lang="de-DE"/>
        </a:p>
      </dgm:t>
    </dgm:pt>
    <dgm:pt modelId="{6CB9F823-785D-437B-86B0-53A6D5933A71}" type="pres">
      <dgm:prSet presAssocID="{6EAA5C8E-FC51-4D21-8DE6-5F79301EE655}" presName="outerComposite" presStyleCnt="0">
        <dgm:presLayoutVars>
          <dgm:chMax val="5"/>
          <dgm:dir/>
          <dgm:resizeHandles val="exact"/>
        </dgm:presLayoutVars>
      </dgm:prSet>
      <dgm:spPr/>
      <dgm:t>
        <a:bodyPr/>
        <a:lstStyle/>
        <a:p>
          <a:endParaRPr lang="de-DE"/>
        </a:p>
      </dgm:t>
    </dgm:pt>
    <dgm:pt modelId="{B9C71046-9325-4A65-A222-3A6CCCB33CF9}" type="pres">
      <dgm:prSet presAssocID="{6EAA5C8E-FC51-4D21-8DE6-5F79301EE655}" presName="dummyMaxCanvas" presStyleCnt="0">
        <dgm:presLayoutVars/>
      </dgm:prSet>
      <dgm:spPr/>
    </dgm:pt>
    <dgm:pt modelId="{F76FBFD2-F45F-4258-891B-F3E24A98E721}" type="pres">
      <dgm:prSet presAssocID="{6EAA5C8E-FC51-4D21-8DE6-5F79301EE655}" presName="ThreeNodes_1" presStyleLbl="node1" presStyleIdx="0" presStyleCnt="3">
        <dgm:presLayoutVars>
          <dgm:bulletEnabled val="1"/>
        </dgm:presLayoutVars>
      </dgm:prSet>
      <dgm:spPr/>
      <dgm:t>
        <a:bodyPr/>
        <a:lstStyle/>
        <a:p>
          <a:endParaRPr lang="de-DE"/>
        </a:p>
      </dgm:t>
    </dgm:pt>
    <dgm:pt modelId="{36E23B9F-069E-4AED-9BA2-671BDE86C205}" type="pres">
      <dgm:prSet presAssocID="{6EAA5C8E-FC51-4D21-8DE6-5F79301EE655}" presName="ThreeNodes_2" presStyleLbl="node1" presStyleIdx="1" presStyleCnt="3" custLinFactNeighborX="-852" custLinFactNeighborY="2357">
        <dgm:presLayoutVars>
          <dgm:bulletEnabled val="1"/>
        </dgm:presLayoutVars>
      </dgm:prSet>
      <dgm:spPr/>
      <dgm:t>
        <a:bodyPr/>
        <a:lstStyle/>
        <a:p>
          <a:endParaRPr lang="de-DE"/>
        </a:p>
      </dgm:t>
    </dgm:pt>
    <dgm:pt modelId="{686C51A7-6207-419D-9B5B-213975DAFDA2}" type="pres">
      <dgm:prSet presAssocID="{6EAA5C8E-FC51-4D21-8DE6-5F79301EE655}" presName="ThreeNodes_3" presStyleLbl="node1" presStyleIdx="2" presStyleCnt="3" custScaleX="102535" custLinFactNeighborX="-3334" custLinFactNeighborY="0">
        <dgm:presLayoutVars>
          <dgm:bulletEnabled val="1"/>
        </dgm:presLayoutVars>
      </dgm:prSet>
      <dgm:spPr/>
      <dgm:t>
        <a:bodyPr/>
        <a:lstStyle/>
        <a:p>
          <a:endParaRPr lang="de-DE"/>
        </a:p>
      </dgm:t>
    </dgm:pt>
    <dgm:pt modelId="{21E0CCCD-BFC4-40C3-AEFB-37B5B93C7C7C}" type="pres">
      <dgm:prSet presAssocID="{6EAA5C8E-FC51-4D21-8DE6-5F79301EE655}" presName="ThreeConn_1-2" presStyleLbl="fgAccFollowNode1" presStyleIdx="0" presStyleCnt="2">
        <dgm:presLayoutVars>
          <dgm:bulletEnabled val="1"/>
        </dgm:presLayoutVars>
      </dgm:prSet>
      <dgm:spPr/>
      <dgm:t>
        <a:bodyPr/>
        <a:lstStyle/>
        <a:p>
          <a:endParaRPr lang="de-DE"/>
        </a:p>
      </dgm:t>
    </dgm:pt>
    <dgm:pt modelId="{74304766-AF83-4A90-8B3E-42CDD566AFDF}" type="pres">
      <dgm:prSet presAssocID="{6EAA5C8E-FC51-4D21-8DE6-5F79301EE655}" presName="ThreeConn_2-3" presStyleLbl="fgAccFollowNode1" presStyleIdx="1" presStyleCnt="2" custLinFactNeighborX="-9397" custLinFactNeighborY="5370">
        <dgm:presLayoutVars>
          <dgm:bulletEnabled val="1"/>
        </dgm:presLayoutVars>
      </dgm:prSet>
      <dgm:spPr/>
      <dgm:t>
        <a:bodyPr/>
        <a:lstStyle/>
        <a:p>
          <a:endParaRPr lang="de-DE"/>
        </a:p>
      </dgm:t>
    </dgm:pt>
    <dgm:pt modelId="{F479BA8D-DF0C-460C-B72F-28688FF09C07}" type="pres">
      <dgm:prSet presAssocID="{6EAA5C8E-FC51-4D21-8DE6-5F79301EE655}" presName="ThreeNodes_1_text" presStyleLbl="node1" presStyleIdx="2" presStyleCnt="3">
        <dgm:presLayoutVars>
          <dgm:bulletEnabled val="1"/>
        </dgm:presLayoutVars>
      </dgm:prSet>
      <dgm:spPr/>
      <dgm:t>
        <a:bodyPr/>
        <a:lstStyle/>
        <a:p>
          <a:endParaRPr lang="de-DE"/>
        </a:p>
      </dgm:t>
    </dgm:pt>
    <dgm:pt modelId="{2B613054-6AE0-425E-BA9A-20A1F2F0175E}" type="pres">
      <dgm:prSet presAssocID="{6EAA5C8E-FC51-4D21-8DE6-5F79301EE655}" presName="ThreeNodes_2_text" presStyleLbl="node1" presStyleIdx="2" presStyleCnt="3">
        <dgm:presLayoutVars>
          <dgm:bulletEnabled val="1"/>
        </dgm:presLayoutVars>
      </dgm:prSet>
      <dgm:spPr/>
      <dgm:t>
        <a:bodyPr/>
        <a:lstStyle/>
        <a:p>
          <a:endParaRPr lang="de-DE"/>
        </a:p>
      </dgm:t>
    </dgm:pt>
    <dgm:pt modelId="{D5DC9C17-1A6A-45D8-84C5-67A17F5DBBAE}" type="pres">
      <dgm:prSet presAssocID="{6EAA5C8E-FC51-4D21-8DE6-5F79301EE655}" presName="ThreeNodes_3_text" presStyleLbl="node1" presStyleIdx="2" presStyleCnt="3">
        <dgm:presLayoutVars>
          <dgm:bulletEnabled val="1"/>
        </dgm:presLayoutVars>
      </dgm:prSet>
      <dgm:spPr/>
      <dgm:t>
        <a:bodyPr/>
        <a:lstStyle/>
        <a:p>
          <a:endParaRPr lang="de-DE"/>
        </a:p>
      </dgm:t>
    </dgm:pt>
  </dgm:ptLst>
  <dgm:cxnLst>
    <dgm:cxn modelId="{730BA601-8647-4DEB-85F8-36B08ED8743F}" type="presOf" srcId="{D350D585-56FB-43EA-852C-606A1B362B16}" destId="{686C51A7-6207-419D-9B5B-213975DAFDA2}" srcOrd="0" destOrd="0" presId="urn:microsoft.com/office/officeart/2005/8/layout/vProcess5"/>
    <dgm:cxn modelId="{AF8C7861-7D50-4B62-9DDD-4F5FA53F4251}" type="presOf" srcId="{D350D585-56FB-43EA-852C-606A1B362B16}" destId="{D5DC9C17-1A6A-45D8-84C5-67A17F5DBBAE}" srcOrd="1" destOrd="0" presId="urn:microsoft.com/office/officeart/2005/8/layout/vProcess5"/>
    <dgm:cxn modelId="{3BE04CED-DDF4-492C-A6BF-CA6C7FD88AB3}" type="presOf" srcId="{6EAA5C8E-FC51-4D21-8DE6-5F79301EE655}" destId="{6CB9F823-785D-437B-86B0-53A6D5933A71}" srcOrd="0" destOrd="0" presId="urn:microsoft.com/office/officeart/2005/8/layout/vProcess5"/>
    <dgm:cxn modelId="{09BAAC69-8221-4661-8B41-BF6B377050C8}" type="presOf" srcId="{71F2C1F8-54E9-4BF2-BFA6-7B66E37726E0}" destId="{F479BA8D-DF0C-460C-B72F-28688FF09C07}" srcOrd="1" destOrd="0" presId="urn:microsoft.com/office/officeart/2005/8/layout/vProcess5"/>
    <dgm:cxn modelId="{0F6B158E-55CE-45B9-BF7E-2815FD5D876B}" type="presOf" srcId="{71F2C1F8-54E9-4BF2-BFA6-7B66E37726E0}" destId="{F76FBFD2-F45F-4258-891B-F3E24A98E721}" srcOrd="0" destOrd="0" presId="urn:microsoft.com/office/officeart/2005/8/layout/vProcess5"/>
    <dgm:cxn modelId="{CC5DA742-4BBF-4734-9CCA-348D49D55AF7}" type="presOf" srcId="{3299D794-189E-42A4-B4BF-5E7FEBE9C265}" destId="{2B613054-6AE0-425E-BA9A-20A1F2F0175E}" srcOrd="1" destOrd="0" presId="urn:microsoft.com/office/officeart/2005/8/layout/vProcess5"/>
    <dgm:cxn modelId="{180DA1ED-2C35-4758-A3E9-A044D16A8B18}" srcId="{6EAA5C8E-FC51-4D21-8DE6-5F79301EE655}" destId="{71F2C1F8-54E9-4BF2-BFA6-7B66E37726E0}" srcOrd="0" destOrd="0" parTransId="{69C63285-CEBB-41B7-A673-46C4339CAA22}" sibTransId="{3645CB7D-30CF-4947-A8B5-CD2E3A58777F}"/>
    <dgm:cxn modelId="{BB7C381D-1E3D-443E-A1B7-31975E497A51}" type="presOf" srcId="{3299D794-189E-42A4-B4BF-5E7FEBE9C265}" destId="{36E23B9F-069E-4AED-9BA2-671BDE86C205}" srcOrd="0" destOrd="0" presId="urn:microsoft.com/office/officeart/2005/8/layout/vProcess5"/>
    <dgm:cxn modelId="{69D5036E-F82D-4637-BB6A-9EA05538C0D8}" srcId="{6EAA5C8E-FC51-4D21-8DE6-5F79301EE655}" destId="{D350D585-56FB-43EA-852C-606A1B362B16}" srcOrd="2" destOrd="0" parTransId="{96315B0A-48C9-435C-BFC9-961C44F581FB}" sibTransId="{7F857A7E-AFCC-46BB-820E-28B27A759968}"/>
    <dgm:cxn modelId="{F2153A5B-4021-4F3C-A0EE-6F4704930719}" type="presOf" srcId="{B61B374B-54F5-408D-9D71-CB4D2C68C137}" destId="{74304766-AF83-4A90-8B3E-42CDD566AFDF}" srcOrd="0" destOrd="0" presId="urn:microsoft.com/office/officeart/2005/8/layout/vProcess5"/>
    <dgm:cxn modelId="{A5DF666A-9236-4177-BB45-12ECC436A291}" srcId="{6EAA5C8E-FC51-4D21-8DE6-5F79301EE655}" destId="{3299D794-189E-42A4-B4BF-5E7FEBE9C265}" srcOrd="1" destOrd="0" parTransId="{8BCCE79C-26A4-45D1-93FB-1E652BAC2FC8}" sibTransId="{B61B374B-54F5-408D-9D71-CB4D2C68C137}"/>
    <dgm:cxn modelId="{9706CB9E-02B2-4098-86CB-41D55B35AE12}" type="presOf" srcId="{3645CB7D-30CF-4947-A8B5-CD2E3A58777F}" destId="{21E0CCCD-BFC4-40C3-AEFB-37B5B93C7C7C}" srcOrd="0" destOrd="0" presId="urn:microsoft.com/office/officeart/2005/8/layout/vProcess5"/>
    <dgm:cxn modelId="{ECBE6AB9-6D57-4886-BFF4-433D6BE1812D}" type="presParOf" srcId="{6CB9F823-785D-437B-86B0-53A6D5933A71}" destId="{B9C71046-9325-4A65-A222-3A6CCCB33CF9}" srcOrd="0" destOrd="0" presId="urn:microsoft.com/office/officeart/2005/8/layout/vProcess5"/>
    <dgm:cxn modelId="{8A9E41F9-AA72-44C6-9982-0BCFB474D0C2}" type="presParOf" srcId="{6CB9F823-785D-437B-86B0-53A6D5933A71}" destId="{F76FBFD2-F45F-4258-891B-F3E24A98E721}" srcOrd="1" destOrd="0" presId="urn:microsoft.com/office/officeart/2005/8/layout/vProcess5"/>
    <dgm:cxn modelId="{80CA5BE3-5064-4F18-9BD6-32436DDCE441}" type="presParOf" srcId="{6CB9F823-785D-437B-86B0-53A6D5933A71}" destId="{36E23B9F-069E-4AED-9BA2-671BDE86C205}" srcOrd="2" destOrd="0" presId="urn:microsoft.com/office/officeart/2005/8/layout/vProcess5"/>
    <dgm:cxn modelId="{80168EF2-EDAE-46A0-978E-92D79B61B84F}" type="presParOf" srcId="{6CB9F823-785D-437B-86B0-53A6D5933A71}" destId="{686C51A7-6207-419D-9B5B-213975DAFDA2}" srcOrd="3" destOrd="0" presId="urn:microsoft.com/office/officeart/2005/8/layout/vProcess5"/>
    <dgm:cxn modelId="{F5C6E5FD-8217-419D-913C-0EF6A4A889A5}" type="presParOf" srcId="{6CB9F823-785D-437B-86B0-53A6D5933A71}" destId="{21E0CCCD-BFC4-40C3-AEFB-37B5B93C7C7C}" srcOrd="4" destOrd="0" presId="urn:microsoft.com/office/officeart/2005/8/layout/vProcess5"/>
    <dgm:cxn modelId="{7D42C83B-85D5-4B25-AAA0-C6A6D0F2A663}" type="presParOf" srcId="{6CB9F823-785D-437B-86B0-53A6D5933A71}" destId="{74304766-AF83-4A90-8B3E-42CDD566AFDF}" srcOrd="5" destOrd="0" presId="urn:microsoft.com/office/officeart/2005/8/layout/vProcess5"/>
    <dgm:cxn modelId="{B937F709-D3EE-404E-802B-1B720E47C497}" type="presParOf" srcId="{6CB9F823-785D-437B-86B0-53A6D5933A71}" destId="{F479BA8D-DF0C-460C-B72F-28688FF09C07}" srcOrd="6" destOrd="0" presId="urn:microsoft.com/office/officeart/2005/8/layout/vProcess5"/>
    <dgm:cxn modelId="{7F289E63-97A1-470C-9317-70189535FE34}" type="presParOf" srcId="{6CB9F823-785D-437B-86B0-53A6D5933A71}" destId="{2B613054-6AE0-425E-BA9A-20A1F2F0175E}" srcOrd="7" destOrd="0" presId="urn:microsoft.com/office/officeart/2005/8/layout/vProcess5"/>
    <dgm:cxn modelId="{D5DD8A84-0C88-4456-BB68-D7AC2B97C047}" type="presParOf" srcId="{6CB9F823-785D-437B-86B0-53A6D5933A71}" destId="{D5DC9C17-1A6A-45D8-84C5-67A17F5DBBAE}"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AA5C8E-FC51-4D21-8DE6-5F79301EE6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71F2C1F8-54E9-4BF2-BFA6-7B66E37726E0}">
      <dgm:prSet phldrT="[Text]" custT="1"/>
      <dgm:spPr/>
      <dgm:t>
        <a:bodyPr/>
        <a:lstStyle/>
        <a:p>
          <a:r>
            <a:rPr lang="de-DE" sz="1600" b="1" dirty="0" err="1" smtClean="0"/>
            <a:t>Kindgerechte</a:t>
          </a:r>
          <a:r>
            <a:rPr lang="de-DE" sz="1600" b="1" dirty="0" smtClean="0"/>
            <a:t> Anforderungen</a:t>
          </a:r>
        </a:p>
        <a:p>
          <a:r>
            <a:rPr lang="de-DE" sz="1600" b="0" dirty="0" smtClean="0"/>
            <a:t>Ruhebedürfnis, hohe Aufmerksamkeit,  behutsamer Umgang mit Traumata, spielerisch gestaltete Lernumgebung, Lernförderung</a:t>
          </a:r>
          <a:endParaRPr lang="de-DE" sz="2000" dirty="0"/>
        </a:p>
      </dgm:t>
    </dgm:pt>
    <dgm:pt modelId="{69C63285-CEBB-41B7-A673-46C4339CAA22}" type="parTrans" cxnId="{180DA1ED-2C35-4758-A3E9-A044D16A8B18}">
      <dgm:prSet/>
      <dgm:spPr/>
      <dgm:t>
        <a:bodyPr/>
        <a:lstStyle/>
        <a:p>
          <a:endParaRPr lang="de-DE"/>
        </a:p>
      </dgm:t>
    </dgm:pt>
    <dgm:pt modelId="{3645CB7D-30CF-4947-A8B5-CD2E3A58777F}" type="sibTrans" cxnId="{180DA1ED-2C35-4758-A3E9-A044D16A8B18}">
      <dgm:prSet/>
      <dgm:spPr/>
      <dgm:t>
        <a:bodyPr/>
        <a:lstStyle/>
        <a:p>
          <a:endParaRPr lang="de-DE"/>
        </a:p>
      </dgm:t>
    </dgm:pt>
    <dgm:pt modelId="{3299D794-189E-42A4-B4BF-5E7FEBE9C265}">
      <dgm:prSet phldrT="[Text]"/>
      <dgm:spPr/>
      <dgm:t>
        <a:bodyPr/>
        <a:lstStyle/>
        <a:p>
          <a:r>
            <a:rPr lang="de-DE" b="1" dirty="0" smtClean="0"/>
            <a:t>Bildungsinhalte</a:t>
          </a:r>
        </a:p>
        <a:p>
          <a:r>
            <a:rPr lang="de-DE" b="0" dirty="0" smtClean="0"/>
            <a:t>Pädagogisch behutsam gestaltete Lernkultur (spielerischer </a:t>
          </a:r>
          <a:r>
            <a:rPr lang="de-DE" b="0" dirty="0" err="1" smtClean="0"/>
            <a:t>kindgerechter</a:t>
          </a:r>
          <a:r>
            <a:rPr lang="de-DE" b="0" dirty="0" smtClean="0"/>
            <a:t> Umgang und schulische  Sozialisation,  Sprachsensibilisierung (Elle-</a:t>
          </a:r>
          <a:r>
            <a:rPr lang="de-DE" b="0" dirty="0" err="1" smtClean="0"/>
            <a:t>Resse</a:t>
          </a:r>
          <a:r>
            <a:rPr lang="de-DE" b="0" dirty="0" smtClean="0"/>
            <a:t>-</a:t>
          </a:r>
          <a:r>
            <a:rPr lang="de-DE" b="0" dirty="0" err="1" smtClean="0"/>
            <a:t>Menne</a:t>
          </a:r>
          <a:r>
            <a:rPr lang="de-DE" b="0" dirty="0" smtClean="0"/>
            <a:t>)</a:t>
          </a:r>
          <a:endParaRPr lang="de-DE" b="0" dirty="0"/>
        </a:p>
      </dgm:t>
    </dgm:pt>
    <dgm:pt modelId="{8BCCE79C-26A4-45D1-93FB-1E652BAC2FC8}" type="parTrans" cxnId="{A5DF666A-9236-4177-BB45-12ECC436A291}">
      <dgm:prSet/>
      <dgm:spPr/>
      <dgm:t>
        <a:bodyPr/>
        <a:lstStyle/>
        <a:p>
          <a:endParaRPr lang="de-DE"/>
        </a:p>
      </dgm:t>
    </dgm:pt>
    <dgm:pt modelId="{B61B374B-54F5-408D-9D71-CB4D2C68C137}" type="sibTrans" cxnId="{A5DF666A-9236-4177-BB45-12ECC436A291}">
      <dgm:prSet/>
      <dgm:spPr/>
      <dgm:t>
        <a:bodyPr/>
        <a:lstStyle/>
        <a:p>
          <a:endParaRPr lang="de-DE"/>
        </a:p>
      </dgm:t>
    </dgm:pt>
    <dgm:pt modelId="{D350D585-56FB-43EA-852C-606A1B362B16}">
      <dgm:prSet phldrT="[Text]"/>
      <dgm:spPr/>
      <dgm:t>
        <a:bodyPr/>
        <a:lstStyle/>
        <a:p>
          <a:r>
            <a:rPr lang="de-DE" b="1" dirty="0" smtClean="0"/>
            <a:t>Kooperation</a:t>
          </a:r>
        </a:p>
        <a:p>
          <a:r>
            <a:rPr lang="de-DE" b="0" dirty="0" smtClean="0"/>
            <a:t>Aufbau eines </a:t>
          </a:r>
          <a:r>
            <a:rPr lang="de-DE" b="0" dirty="0" err="1" smtClean="0"/>
            <a:t>LernZEIT</a:t>
          </a:r>
          <a:r>
            <a:rPr lang="de-DE" b="0" dirty="0" smtClean="0"/>
            <a:t>-Beirats (Schule, Stadt, Flüchtlingsbetreuung, Eltern, Träger des Offenen Ganztags)</a:t>
          </a:r>
        </a:p>
      </dgm:t>
    </dgm:pt>
    <dgm:pt modelId="{96315B0A-48C9-435C-BFC9-961C44F581FB}" type="parTrans" cxnId="{69D5036E-F82D-4637-BB6A-9EA05538C0D8}">
      <dgm:prSet/>
      <dgm:spPr/>
      <dgm:t>
        <a:bodyPr/>
        <a:lstStyle/>
        <a:p>
          <a:endParaRPr lang="de-DE"/>
        </a:p>
      </dgm:t>
    </dgm:pt>
    <dgm:pt modelId="{7F857A7E-AFCC-46BB-820E-28B27A759968}" type="sibTrans" cxnId="{69D5036E-F82D-4637-BB6A-9EA05538C0D8}">
      <dgm:prSet/>
      <dgm:spPr/>
      <dgm:t>
        <a:bodyPr/>
        <a:lstStyle/>
        <a:p>
          <a:endParaRPr lang="de-DE"/>
        </a:p>
      </dgm:t>
    </dgm:pt>
    <dgm:pt modelId="{6CB9F823-785D-437B-86B0-53A6D5933A71}" type="pres">
      <dgm:prSet presAssocID="{6EAA5C8E-FC51-4D21-8DE6-5F79301EE655}" presName="outerComposite" presStyleCnt="0">
        <dgm:presLayoutVars>
          <dgm:chMax val="5"/>
          <dgm:dir/>
          <dgm:resizeHandles val="exact"/>
        </dgm:presLayoutVars>
      </dgm:prSet>
      <dgm:spPr/>
      <dgm:t>
        <a:bodyPr/>
        <a:lstStyle/>
        <a:p>
          <a:endParaRPr lang="de-DE"/>
        </a:p>
      </dgm:t>
    </dgm:pt>
    <dgm:pt modelId="{B9C71046-9325-4A65-A222-3A6CCCB33CF9}" type="pres">
      <dgm:prSet presAssocID="{6EAA5C8E-FC51-4D21-8DE6-5F79301EE655}" presName="dummyMaxCanvas" presStyleCnt="0">
        <dgm:presLayoutVars/>
      </dgm:prSet>
      <dgm:spPr/>
    </dgm:pt>
    <dgm:pt modelId="{F76FBFD2-F45F-4258-891B-F3E24A98E721}" type="pres">
      <dgm:prSet presAssocID="{6EAA5C8E-FC51-4D21-8DE6-5F79301EE655}" presName="ThreeNodes_1" presStyleLbl="node1" presStyleIdx="0" presStyleCnt="3" custScaleX="103705" custLinFactNeighborX="-4428" custLinFactNeighborY="-34904">
        <dgm:presLayoutVars>
          <dgm:bulletEnabled val="1"/>
        </dgm:presLayoutVars>
      </dgm:prSet>
      <dgm:spPr/>
      <dgm:t>
        <a:bodyPr/>
        <a:lstStyle/>
        <a:p>
          <a:endParaRPr lang="de-DE"/>
        </a:p>
      </dgm:t>
    </dgm:pt>
    <dgm:pt modelId="{36E23B9F-069E-4AED-9BA2-671BDE86C205}" type="pres">
      <dgm:prSet presAssocID="{6EAA5C8E-FC51-4D21-8DE6-5F79301EE655}" presName="ThreeNodes_2" presStyleLbl="node1" presStyleIdx="1" presStyleCnt="3" custLinFactNeighborX="-852" custLinFactNeighborY="2357">
        <dgm:presLayoutVars>
          <dgm:bulletEnabled val="1"/>
        </dgm:presLayoutVars>
      </dgm:prSet>
      <dgm:spPr/>
      <dgm:t>
        <a:bodyPr/>
        <a:lstStyle/>
        <a:p>
          <a:endParaRPr lang="de-DE"/>
        </a:p>
      </dgm:t>
    </dgm:pt>
    <dgm:pt modelId="{686C51A7-6207-419D-9B5B-213975DAFDA2}" type="pres">
      <dgm:prSet presAssocID="{6EAA5C8E-FC51-4D21-8DE6-5F79301EE655}" presName="ThreeNodes_3" presStyleLbl="node1" presStyleIdx="2" presStyleCnt="3" custLinFactNeighborX="-3334" custLinFactNeighborY="0">
        <dgm:presLayoutVars>
          <dgm:bulletEnabled val="1"/>
        </dgm:presLayoutVars>
      </dgm:prSet>
      <dgm:spPr/>
      <dgm:t>
        <a:bodyPr/>
        <a:lstStyle/>
        <a:p>
          <a:endParaRPr lang="de-DE"/>
        </a:p>
      </dgm:t>
    </dgm:pt>
    <dgm:pt modelId="{21E0CCCD-BFC4-40C3-AEFB-37B5B93C7C7C}" type="pres">
      <dgm:prSet presAssocID="{6EAA5C8E-FC51-4D21-8DE6-5F79301EE655}" presName="ThreeConn_1-2" presStyleLbl="fgAccFollowNode1" presStyleIdx="0" presStyleCnt="2">
        <dgm:presLayoutVars>
          <dgm:bulletEnabled val="1"/>
        </dgm:presLayoutVars>
      </dgm:prSet>
      <dgm:spPr/>
      <dgm:t>
        <a:bodyPr/>
        <a:lstStyle/>
        <a:p>
          <a:endParaRPr lang="de-DE"/>
        </a:p>
      </dgm:t>
    </dgm:pt>
    <dgm:pt modelId="{74304766-AF83-4A90-8B3E-42CDD566AFDF}" type="pres">
      <dgm:prSet presAssocID="{6EAA5C8E-FC51-4D21-8DE6-5F79301EE655}" presName="ThreeConn_2-3" presStyleLbl="fgAccFollowNode1" presStyleIdx="1" presStyleCnt="2" custLinFactNeighborX="-9397" custLinFactNeighborY="5370">
        <dgm:presLayoutVars>
          <dgm:bulletEnabled val="1"/>
        </dgm:presLayoutVars>
      </dgm:prSet>
      <dgm:spPr/>
      <dgm:t>
        <a:bodyPr/>
        <a:lstStyle/>
        <a:p>
          <a:endParaRPr lang="de-DE"/>
        </a:p>
      </dgm:t>
    </dgm:pt>
    <dgm:pt modelId="{F479BA8D-DF0C-460C-B72F-28688FF09C07}" type="pres">
      <dgm:prSet presAssocID="{6EAA5C8E-FC51-4D21-8DE6-5F79301EE655}" presName="ThreeNodes_1_text" presStyleLbl="node1" presStyleIdx="2" presStyleCnt="3">
        <dgm:presLayoutVars>
          <dgm:bulletEnabled val="1"/>
        </dgm:presLayoutVars>
      </dgm:prSet>
      <dgm:spPr/>
      <dgm:t>
        <a:bodyPr/>
        <a:lstStyle/>
        <a:p>
          <a:endParaRPr lang="de-DE"/>
        </a:p>
      </dgm:t>
    </dgm:pt>
    <dgm:pt modelId="{2B613054-6AE0-425E-BA9A-20A1F2F0175E}" type="pres">
      <dgm:prSet presAssocID="{6EAA5C8E-FC51-4D21-8DE6-5F79301EE655}" presName="ThreeNodes_2_text" presStyleLbl="node1" presStyleIdx="2" presStyleCnt="3">
        <dgm:presLayoutVars>
          <dgm:bulletEnabled val="1"/>
        </dgm:presLayoutVars>
      </dgm:prSet>
      <dgm:spPr/>
      <dgm:t>
        <a:bodyPr/>
        <a:lstStyle/>
        <a:p>
          <a:endParaRPr lang="de-DE"/>
        </a:p>
      </dgm:t>
    </dgm:pt>
    <dgm:pt modelId="{D5DC9C17-1A6A-45D8-84C5-67A17F5DBBAE}" type="pres">
      <dgm:prSet presAssocID="{6EAA5C8E-FC51-4D21-8DE6-5F79301EE655}" presName="ThreeNodes_3_text" presStyleLbl="node1" presStyleIdx="2" presStyleCnt="3">
        <dgm:presLayoutVars>
          <dgm:bulletEnabled val="1"/>
        </dgm:presLayoutVars>
      </dgm:prSet>
      <dgm:spPr/>
      <dgm:t>
        <a:bodyPr/>
        <a:lstStyle/>
        <a:p>
          <a:endParaRPr lang="de-DE"/>
        </a:p>
      </dgm:t>
    </dgm:pt>
  </dgm:ptLst>
  <dgm:cxnLst>
    <dgm:cxn modelId="{921790B4-DA33-42DF-B7FC-706219E748F1}" type="presOf" srcId="{71F2C1F8-54E9-4BF2-BFA6-7B66E37726E0}" destId="{F76FBFD2-F45F-4258-891B-F3E24A98E721}" srcOrd="0" destOrd="0" presId="urn:microsoft.com/office/officeart/2005/8/layout/vProcess5"/>
    <dgm:cxn modelId="{72B8E903-384E-4F64-8C1A-39C8D5AD0C61}" type="presOf" srcId="{71F2C1F8-54E9-4BF2-BFA6-7B66E37726E0}" destId="{F479BA8D-DF0C-460C-B72F-28688FF09C07}" srcOrd="1" destOrd="0" presId="urn:microsoft.com/office/officeart/2005/8/layout/vProcess5"/>
    <dgm:cxn modelId="{B990B631-241D-4D7B-8A15-FEC9E75F4614}" type="presOf" srcId="{D350D585-56FB-43EA-852C-606A1B362B16}" destId="{D5DC9C17-1A6A-45D8-84C5-67A17F5DBBAE}" srcOrd="1" destOrd="0" presId="urn:microsoft.com/office/officeart/2005/8/layout/vProcess5"/>
    <dgm:cxn modelId="{180DA1ED-2C35-4758-A3E9-A044D16A8B18}" srcId="{6EAA5C8E-FC51-4D21-8DE6-5F79301EE655}" destId="{71F2C1F8-54E9-4BF2-BFA6-7B66E37726E0}" srcOrd="0" destOrd="0" parTransId="{69C63285-CEBB-41B7-A673-46C4339CAA22}" sibTransId="{3645CB7D-30CF-4947-A8B5-CD2E3A58777F}"/>
    <dgm:cxn modelId="{22BA8DDA-7A2A-458E-B0DB-C8FF382C28D6}" type="presOf" srcId="{3299D794-189E-42A4-B4BF-5E7FEBE9C265}" destId="{2B613054-6AE0-425E-BA9A-20A1F2F0175E}" srcOrd="1" destOrd="0" presId="urn:microsoft.com/office/officeart/2005/8/layout/vProcess5"/>
    <dgm:cxn modelId="{4C3E967F-CA59-4224-8D09-06D71C3417CC}" type="presOf" srcId="{3645CB7D-30CF-4947-A8B5-CD2E3A58777F}" destId="{21E0CCCD-BFC4-40C3-AEFB-37B5B93C7C7C}" srcOrd="0" destOrd="0" presId="urn:microsoft.com/office/officeart/2005/8/layout/vProcess5"/>
    <dgm:cxn modelId="{C09E011D-2FC6-43E7-B39A-68DF16FF8F97}" type="presOf" srcId="{3299D794-189E-42A4-B4BF-5E7FEBE9C265}" destId="{36E23B9F-069E-4AED-9BA2-671BDE86C205}" srcOrd="0" destOrd="0" presId="urn:microsoft.com/office/officeart/2005/8/layout/vProcess5"/>
    <dgm:cxn modelId="{202D0260-C2D5-4A38-82DF-5ACB675899D1}" type="presOf" srcId="{6EAA5C8E-FC51-4D21-8DE6-5F79301EE655}" destId="{6CB9F823-785D-437B-86B0-53A6D5933A71}" srcOrd="0" destOrd="0" presId="urn:microsoft.com/office/officeart/2005/8/layout/vProcess5"/>
    <dgm:cxn modelId="{69D5036E-F82D-4637-BB6A-9EA05538C0D8}" srcId="{6EAA5C8E-FC51-4D21-8DE6-5F79301EE655}" destId="{D350D585-56FB-43EA-852C-606A1B362B16}" srcOrd="2" destOrd="0" parTransId="{96315B0A-48C9-435C-BFC9-961C44F581FB}" sibTransId="{7F857A7E-AFCC-46BB-820E-28B27A759968}"/>
    <dgm:cxn modelId="{CC16A059-B521-482B-ADEA-55AF2CEF22C9}" type="presOf" srcId="{D350D585-56FB-43EA-852C-606A1B362B16}" destId="{686C51A7-6207-419D-9B5B-213975DAFDA2}" srcOrd="0" destOrd="0" presId="urn:microsoft.com/office/officeart/2005/8/layout/vProcess5"/>
    <dgm:cxn modelId="{A5DF666A-9236-4177-BB45-12ECC436A291}" srcId="{6EAA5C8E-FC51-4D21-8DE6-5F79301EE655}" destId="{3299D794-189E-42A4-B4BF-5E7FEBE9C265}" srcOrd="1" destOrd="0" parTransId="{8BCCE79C-26A4-45D1-93FB-1E652BAC2FC8}" sibTransId="{B61B374B-54F5-408D-9D71-CB4D2C68C137}"/>
    <dgm:cxn modelId="{01A5B60A-814F-40F8-90B4-D9E6ADF725CE}" type="presOf" srcId="{B61B374B-54F5-408D-9D71-CB4D2C68C137}" destId="{74304766-AF83-4A90-8B3E-42CDD566AFDF}" srcOrd="0" destOrd="0" presId="urn:microsoft.com/office/officeart/2005/8/layout/vProcess5"/>
    <dgm:cxn modelId="{2578C51A-F6DB-4E96-B023-03DFF393EA99}" type="presParOf" srcId="{6CB9F823-785D-437B-86B0-53A6D5933A71}" destId="{B9C71046-9325-4A65-A222-3A6CCCB33CF9}" srcOrd="0" destOrd="0" presId="urn:microsoft.com/office/officeart/2005/8/layout/vProcess5"/>
    <dgm:cxn modelId="{053B6FAC-509F-4582-90F2-FB037EAE4301}" type="presParOf" srcId="{6CB9F823-785D-437B-86B0-53A6D5933A71}" destId="{F76FBFD2-F45F-4258-891B-F3E24A98E721}" srcOrd="1" destOrd="0" presId="urn:microsoft.com/office/officeart/2005/8/layout/vProcess5"/>
    <dgm:cxn modelId="{C2E48C60-176B-4335-A0FE-C3A10B3ADE1D}" type="presParOf" srcId="{6CB9F823-785D-437B-86B0-53A6D5933A71}" destId="{36E23B9F-069E-4AED-9BA2-671BDE86C205}" srcOrd="2" destOrd="0" presId="urn:microsoft.com/office/officeart/2005/8/layout/vProcess5"/>
    <dgm:cxn modelId="{B76F5896-EEC0-40F5-9AC2-42E5CAD93F16}" type="presParOf" srcId="{6CB9F823-785D-437B-86B0-53A6D5933A71}" destId="{686C51A7-6207-419D-9B5B-213975DAFDA2}" srcOrd="3" destOrd="0" presId="urn:microsoft.com/office/officeart/2005/8/layout/vProcess5"/>
    <dgm:cxn modelId="{4287BFA4-20B6-491A-9611-F1823E0E47BE}" type="presParOf" srcId="{6CB9F823-785D-437B-86B0-53A6D5933A71}" destId="{21E0CCCD-BFC4-40C3-AEFB-37B5B93C7C7C}" srcOrd="4" destOrd="0" presId="urn:microsoft.com/office/officeart/2005/8/layout/vProcess5"/>
    <dgm:cxn modelId="{6439D1F7-6FF5-4CAF-A728-90D18621804F}" type="presParOf" srcId="{6CB9F823-785D-437B-86B0-53A6D5933A71}" destId="{74304766-AF83-4A90-8B3E-42CDD566AFDF}" srcOrd="5" destOrd="0" presId="urn:microsoft.com/office/officeart/2005/8/layout/vProcess5"/>
    <dgm:cxn modelId="{83362DD4-0308-4912-A3D7-B52FA8D91D74}" type="presParOf" srcId="{6CB9F823-785D-437B-86B0-53A6D5933A71}" destId="{F479BA8D-DF0C-460C-B72F-28688FF09C07}" srcOrd="6" destOrd="0" presId="urn:microsoft.com/office/officeart/2005/8/layout/vProcess5"/>
    <dgm:cxn modelId="{A5CB0728-A069-47D9-B607-25F27BBD0AF4}" type="presParOf" srcId="{6CB9F823-785D-437B-86B0-53A6D5933A71}" destId="{2B613054-6AE0-425E-BA9A-20A1F2F0175E}" srcOrd="7" destOrd="0" presId="urn:microsoft.com/office/officeart/2005/8/layout/vProcess5"/>
    <dgm:cxn modelId="{94431F87-BA28-4EE7-90C2-D5C627AEB525}" type="presParOf" srcId="{6CB9F823-785D-437B-86B0-53A6D5933A71}" destId="{D5DC9C17-1A6A-45D8-84C5-67A17F5DBBAE}"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E80D3A-CB01-45B1-B97C-25B7B9D23847}">
      <dsp:nvSpPr>
        <dsp:cNvPr id="0" name=""/>
        <dsp:cNvSpPr/>
      </dsp:nvSpPr>
      <dsp:spPr>
        <a:xfrm>
          <a:off x="2313909" y="-87688"/>
          <a:ext cx="2780653" cy="26265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b="1" kern="1200" dirty="0" smtClean="0"/>
            <a:t>Schulleitung  Sekretariat/Schulsozial-</a:t>
          </a:r>
          <a:r>
            <a:rPr lang="de-DE" sz="1400" b="1" kern="1200" dirty="0" err="1" smtClean="0"/>
            <a:t>arbeiterin</a:t>
          </a:r>
          <a:r>
            <a:rPr lang="de-DE" sz="1400" b="1" kern="1200" dirty="0" smtClean="0"/>
            <a:t>/Hausmeister</a:t>
          </a:r>
          <a:endParaRPr lang="de-DE" sz="1400" b="1" kern="1200" dirty="0"/>
        </a:p>
      </dsp:txBody>
      <dsp:txXfrm>
        <a:off x="2634754" y="265891"/>
        <a:ext cx="2138964" cy="833439"/>
      </dsp:txXfrm>
    </dsp:sp>
    <dsp:sp modelId="{8B4FF79B-0444-42AC-BE54-5A0EC6948C05}">
      <dsp:nvSpPr>
        <dsp:cNvPr id="0" name=""/>
        <dsp:cNvSpPr/>
      </dsp:nvSpPr>
      <dsp:spPr>
        <a:xfrm>
          <a:off x="3114352" y="792085"/>
          <a:ext cx="5126479" cy="28333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b="1" u="sng" kern="1200" dirty="0" smtClean="0"/>
            <a:t>Kollegium/Klasse</a:t>
          </a:r>
          <a:endParaRPr lang="de-DE" sz="2000" b="1" u="sng" kern="1200" dirty="0"/>
        </a:p>
      </dsp:txBody>
      <dsp:txXfrm>
        <a:off x="5874763" y="1119011"/>
        <a:ext cx="1971722" cy="2179506"/>
      </dsp:txXfrm>
    </dsp:sp>
    <dsp:sp modelId="{4E8A20F5-85C4-4139-B4FC-98C8F6C97368}">
      <dsp:nvSpPr>
        <dsp:cNvPr id="0" name=""/>
        <dsp:cNvSpPr/>
      </dsp:nvSpPr>
      <dsp:spPr>
        <a:xfrm>
          <a:off x="2647596" y="2038408"/>
          <a:ext cx="2113280" cy="21132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OGS</a:t>
          </a:r>
          <a:endParaRPr lang="de-DE" sz="2000" kern="1200" dirty="0"/>
        </a:p>
      </dsp:txBody>
      <dsp:txXfrm>
        <a:off x="2891436" y="3196648"/>
        <a:ext cx="1625600" cy="670560"/>
      </dsp:txXfrm>
    </dsp:sp>
    <dsp:sp modelId="{BE4F0254-B8CA-4D97-9E5E-F2CB7D687246}">
      <dsp:nvSpPr>
        <dsp:cNvPr id="0" name=""/>
        <dsp:cNvSpPr/>
      </dsp:nvSpPr>
      <dsp:spPr>
        <a:xfrm>
          <a:off x="576058" y="936105"/>
          <a:ext cx="3381586" cy="23358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b="1" kern="1200" dirty="0" smtClean="0"/>
            <a:t>Außerschulische     </a:t>
          </a:r>
          <a:r>
            <a:rPr lang="de-DE" sz="900" b="1" kern="1200" dirty="0" smtClean="0"/>
            <a:t> </a:t>
          </a:r>
          <a:r>
            <a:rPr lang="de-DE" sz="1400" b="1" kern="1200" dirty="0" smtClean="0"/>
            <a:t>Angebote</a:t>
          </a:r>
          <a:endParaRPr lang="de-DE" sz="1400" b="1" kern="1200" dirty="0"/>
        </a:p>
      </dsp:txBody>
      <dsp:txXfrm>
        <a:off x="836180" y="1205622"/>
        <a:ext cx="1300610" cy="17967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317C4-D7E4-46A2-8C15-DBEA09740D91}">
      <dsp:nvSpPr>
        <dsp:cNvPr id="0" name=""/>
        <dsp:cNvSpPr/>
      </dsp:nvSpPr>
      <dsp:spPr>
        <a:xfrm>
          <a:off x="2087215" y="58609"/>
          <a:ext cx="2813276" cy="2813276"/>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de-DE" sz="1800" kern="1200" dirty="0" smtClean="0"/>
            <a:t>Sicherstellung der Schulpflicht</a:t>
          </a:r>
          <a:endParaRPr lang="de-DE" sz="1800" kern="1200" dirty="0"/>
        </a:p>
      </dsp:txBody>
      <dsp:txXfrm>
        <a:off x="2462318" y="550933"/>
        <a:ext cx="2063069" cy="1265974"/>
      </dsp:txXfrm>
    </dsp:sp>
    <dsp:sp modelId="{E9715909-536E-4C7D-8EA2-DB540FC8DCE4}">
      <dsp:nvSpPr>
        <dsp:cNvPr id="0" name=""/>
        <dsp:cNvSpPr/>
      </dsp:nvSpPr>
      <dsp:spPr>
        <a:xfrm>
          <a:off x="3072827" y="1796820"/>
          <a:ext cx="2813276" cy="2813276"/>
        </a:xfrm>
        <a:prstGeom prst="ellipse">
          <a:avLst/>
        </a:prstGeom>
        <a:solidFill>
          <a:schemeClr val="tx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800100">
            <a:lnSpc>
              <a:spcPct val="90000"/>
            </a:lnSpc>
            <a:spcBef>
              <a:spcPct val="0"/>
            </a:spcBef>
            <a:spcAft>
              <a:spcPct val="35000"/>
            </a:spcAft>
          </a:pPr>
          <a:r>
            <a:rPr lang="de-DE" sz="1800" kern="1200" dirty="0" smtClean="0"/>
            <a:t>Unterstützung der pädagogischen Arbeit der Schulen</a:t>
          </a:r>
          <a:endParaRPr lang="de-DE" sz="1800" kern="1200" dirty="0"/>
        </a:p>
      </dsp:txBody>
      <dsp:txXfrm>
        <a:off x="3933221" y="2523583"/>
        <a:ext cx="1687965" cy="1547302"/>
      </dsp:txXfrm>
    </dsp:sp>
    <dsp:sp modelId="{F60233D8-5D55-4429-97C1-018ED2501193}">
      <dsp:nvSpPr>
        <dsp:cNvPr id="0" name=""/>
        <dsp:cNvSpPr/>
      </dsp:nvSpPr>
      <dsp:spPr>
        <a:xfrm>
          <a:off x="1072091" y="1816907"/>
          <a:ext cx="2813276" cy="2813276"/>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263525" lvl="0" indent="0" algn="l" defTabSz="800100">
            <a:lnSpc>
              <a:spcPct val="90000"/>
            </a:lnSpc>
            <a:spcBef>
              <a:spcPct val="0"/>
            </a:spcBef>
            <a:spcAft>
              <a:spcPct val="35000"/>
            </a:spcAft>
          </a:pPr>
          <a:r>
            <a:rPr lang="de-DE" sz="1800" kern="1200" dirty="0" smtClean="0"/>
            <a:t>Aufbau und Pflege  einer schulischen Lern – und Willkommens- </a:t>
          </a:r>
          <a:r>
            <a:rPr lang="de-DE" sz="1800" kern="1200" dirty="0" err="1" smtClean="0"/>
            <a:t>kultur</a:t>
          </a:r>
          <a:endParaRPr lang="de-DE" sz="1800" kern="1200" dirty="0"/>
        </a:p>
      </dsp:txBody>
      <dsp:txXfrm>
        <a:off x="1337008" y="2543670"/>
        <a:ext cx="1687965" cy="15473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FBFD2-F45F-4258-891B-F3E24A98E721}">
      <dsp:nvSpPr>
        <dsp:cNvPr id="0" name=""/>
        <dsp:cNvSpPr/>
      </dsp:nvSpPr>
      <dsp:spPr>
        <a:xfrm>
          <a:off x="0" y="0"/>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b="1" kern="1200" dirty="0" smtClean="0"/>
            <a:t>Aufbau einer </a:t>
          </a:r>
          <a:r>
            <a:rPr lang="de-DE" sz="2000" b="1" kern="1200" dirty="0" err="1" smtClean="0"/>
            <a:t>LernZEIT</a:t>
          </a:r>
          <a:r>
            <a:rPr lang="de-DE" sz="2000" b="1" kern="1200" dirty="0" smtClean="0"/>
            <a:t>-Gruppe                                am Schulstandort Grundschule Im Reitwinkel 01.02.2015</a:t>
          </a:r>
          <a:endParaRPr lang="de-DE" sz="2000" kern="1200" dirty="0"/>
        </a:p>
      </dsp:txBody>
      <dsp:txXfrm>
        <a:off x="0" y="0"/>
        <a:ext cx="5452359" cy="1114790"/>
      </dsp:txXfrm>
    </dsp:sp>
    <dsp:sp modelId="{36E23B9F-069E-4AED-9BA2-671BDE86C205}">
      <dsp:nvSpPr>
        <dsp:cNvPr id="0" name=""/>
        <dsp:cNvSpPr/>
      </dsp:nvSpPr>
      <dsp:spPr>
        <a:xfrm>
          <a:off x="525323" y="1326864"/>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de-DE" sz="1500" b="1" kern="1200" dirty="0" smtClean="0"/>
            <a:t>Bildungsziel:</a:t>
          </a:r>
        </a:p>
        <a:p>
          <a:pPr lvl="0" algn="l" defTabSz="666750">
            <a:lnSpc>
              <a:spcPct val="90000"/>
            </a:lnSpc>
            <a:spcBef>
              <a:spcPct val="0"/>
            </a:spcBef>
            <a:spcAft>
              <a:spcPct val="35000"/>
            </a:spcAft>
          </a:pPr>
          <a:r>
            <a:rPr lang="de-DE" sz="1500" b="0" kern="1200" dirty="0" smtClean="0"/>
            <a:t>Schnellstmögliche Eingliederung in Regelklasse durch intensive individuelle Lernförderung</a:t>
          </a:r>
          <a:endParaRPr lang="de-DE" sz="1500" b="0" kern="1200" dirty="0"/>
        </a:p>
      </dsp:txBody>
      <dsp:txXfrm>
        <a:off x="525323" y="1326864"/>
        <a:ext cx="5283918" cy="1114790"/>
      </dsp:txXfrm>
    </dsp:sp>
    <dsp:sp modelId="{686C51A7-6207-419D-9B5B-213975DAFDA2}">
      <dsp:nvSpPr>
        <dsp:cNvPr id="0" name=""/>
        <dsp:cNvSpPr/>
      </dsp:nvSpPr>
      <dsp:spPr>
        <a:xfrm>
          <a:off x="943230" y="2601176"/>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de-DE" sz="1500" b="1" kern="1200" dirty="0" smtClean="0"/>
            <a:t>Teilnehmende</a:t>
          </a:r>
          <a:r>
            <a:rPr lang="de-DE" sz="1500" kern="1200" dirty="0" smtClean="0"/>
            <a:t>: </a:t>
          </a:r>
        </a:p>
        <a:p>
          <a:pPr lvl="0" algn="l" defTabSz="666750">
            <a:lnSpc>
              <a:spcPct val="90000"/>
            </a:lnSpc>
            <a:spcBef>
              <a:spcPct val="0"/>
            </a:spcBef>
            <a:spcAft>
              <a:spcPct val="35000"/>
            </a:spcAft>
          </a:pPr>
          <a:r>
            <a:rPr lang="de-DE" sz="1500" kern="1200" dirty="0" smtClean="0"/>
            <a:t>Schülerinnen und Schüler, die neu zuwandern und deren Kenntnisse der deutschen Sprache die Teilnahme am Unterricht der Regelklasse  erschweren</a:t>
          </a:r>
          <a:endParaRPr lang="de-DE" sz="1500" kern="1200" dirty="0"/>
        </a:p>
      </dsp:txBody>
      <dsp:txXfrm>
        <a:off x="943230" y="2601176"/>
        <a:ext cx="5283918" cy="1114790"/>
      </dsp:txXfrm>
    </dsp:sp>
    <dsp:sp modelId="{21E0CCCD-BFC4-40C3-AEFB-37B5B93C7C7C}">
      <dsp:nvSpPr>
        <dsp:cNvPr id="0" name=""/>
        <dsp:cNvSpPr/>
      </dsp:nvSpPr>
      <dsp:spPr>
        <a:xfrm>
          <a:off x="5865388" y="845382"/>
          <a:ext cx="724613" cy="72461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de-DE" sz="3300" kern="1200"/>
        </a:p>
      </dsp:txBody>
      <dsp:txXfrm>
        <a:off x="5865388" y="845382"/>
        <a:ext cx="724613" cy="724613"/>
      </dsp:txXfrm>
    </dsp:sp>
    <dsp:sp modelId="{74304766-AF83-4A90-8B3E-42CDD566AFDF}">
      <dsp:nvSpPr>
        <dsp:cNvPr id="0" name=""/>
        <dsp:cNvSpPr/>
      </dsp:nvSpPr>
      <dsp:spPr>
        <a:xfrm>
          <a:off x="6378767" y="2177450"/>
          <a:ext cx="724613" cy="72461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de-DE" sz="3300" kern="1200"/>
        </a:p>
      </dsp:txBody>
      <dsp:txXfrm>
        <a:off x="6378767" y="2177450"/>
        <a:ext cx="724613" cy="7246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FBFD2-F45F-4258-891B-F3E24A98E721}">
      <dsp:nvSpPr>
        <dsp:cNvPr id="0" name=""/>
        <dsp:cNvSpPr/>
      </dsp:nvSpPr>
      <dsp:spPr>
        <a:xfrm>
          <a:off x="-41764" y="0"/>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t>Schulpflicht</a:t>
          </a:r>
        </a:p>
        <a:p>
          <a:pPr lvl="0" algn="l" defTabSz="711200">
            <a:lnSpc>
              <a:spcPct val="90000"/>
            </a:lnSpc>
            <a:spcBef>
              <a:spcPct val="0"/>
            </a:spcBef>
            <a:spcAft>
              <a:spcPct val="35000"/>
            </a:spcAft>
          </a:pPr>
          <a:r>
            <a:rPr lang="de-DE" sz="1600" kern="1200" dirty="0" smtClean="0"/>
            <a:t>Reduzierung der schulrechtlich vorgeschriebenen Unterrichtsstunden um täglich 2 Stunden</a:t>
          </a:r>
          <a:endParaRPr lang="de-DE" sz="1600" kern="1200" dirty="0"/>
        </a:p>
      </dsp:txBody>
      <dsp:txXfrm>
        <a:off x="-41764" y="0"/>
        <a:ext cx="5452359" cy="1114790"/>
      </dsp:txXfrm>
    </dsp:sp>
    <dsp:sp modelId="{36E23B9F-069E-4AED-9BA2-671BDE86C205}">
      <dsp:nvSpPr>
        <dsp:cNvPr id="0" name=""/>
        <dsp:cNvSpPr/>
      </dsp:nvSpPr>
      <dsp:spPr>
        <a:xfrm>
          <a:off x="483559" y="1326864"/>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t>Organisation</a:t>
          </a:r>
        </a:p>
        <a:p>
          <a:pPr lvl="0" algn="l" defTabSz="711200">
            <a:lnSpc>
              <a:spcPct val="90000"/>
            </a:lnSpc>
            <a:spcBef>
              <a:spcPct val="0"/>
            </a:spcBef>
            <a:spcAft>
              <a:spcPct val="35000"/>
            </a:spcAft>
          </a:pPr>
          <a:r>
            <a:rPr lang="de-DE" sz="1600" b="0" kern="1200" dirty="0" smtClean="0"/>
            <a:t>Montags – Freitags, 1. und 2. Unterrichtstunde: Pädagogische Arbeit in der </a:t>
          </a:r>
          <a:r>
            <a:rPr lang="de-DE" sz="1600" b="0" kern="1200" dirty="0" err="1" smtClean="0"/>
            <a:t>LernZEIT</a:t>
          </a:r>
          <a:r>
            <a:rPr lang="de-DE" sz="1600" b="0" kern="1200" dirty="0" smtClean="0"/>
            <a:t> in eigener Räumlichkeit im Offenen </a:t>
          </a:r>
          <a:r>
            <a:rPr lang="de-DE" sz="1600" b="0" kern="1200" dirty="0" err="1" smtClean="0"/>
            <a:t>Ganztag</a:t>
          </a:r>
          <a:r>
            <a:rPr lang="de-DE" sz="1600" b="0" kern="1200" dirty="0" smtClean="0"/>
            <a:t>, danach Unterricht  in den Regelklassen</a:t>
          </a:r>
          <a:endParaRPr lang="de-DE" sz="1600" b="0" kern="1200" dirty="0"/>
        </a:p>
      </dsp:txBody>
      <dsp:txXfrm>
        <a:off x="483559" y="1326864"/>
        <a:ext cx="5283918" cy="1114790"/>
      </dsp:txXfrm>
    </dsp:sp>
    <dsp:sp modelId="{686C51A7-6207-419D-9B5B-213975DAFDA2}">
      <dsp:nvSpPr>
        <dsp:cNvPr id="0" name=""/>
        <dsp:cNvSpPr/>
      </dsp:nvSpPr>
      <dsp:spPr>
        <a:xfrm>
          <a:off x="817938" y="2601176"/>
          <a:ext cx="6757058"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t>Personal und Finanzierung</a:t>
          </a:r>
        </a:p>
        <a:p>
          <a:pPr lvl="0" algn="l" defTabSz="711200">
            <a:lnSpc>
              <a:spcPct val="90000"/>
            </a:lnSpc>
            <a:spcBef>
              <a:spcPct val="0"/>
            </a:spcBef>
            <a:spcAft>
              <a:spcPct val="35000"/>
            </a:spcAft>
          </a:pPr>
          <a:r>
            <a:rPr lang="de-DE" sz="1600" b="0" kern="1200" dirty="0" smtClean="0"/>
            <a:t>Freie Mitarbeiterinnen und Mitarbeiter, Finanzierung der Teilnahme </a:t>
          </a:r>
          <a:r>
            <a:rPr lang="de-DE" sz="1600" b="0" kern="1200" dirty="0" err="1" smtClean="0"/>
            <a:t>anspruchsberechtiger</a:t>
          </a:r>
          <a:r>
            <a:rPr lang="de-DE" sz="1600" b="0" kern="1200" dirty="0" smtClean="0"/>
            <a:t> </a:t>
          </a:r>
          <a:r>
            <a:rPr lang="de-DE" sz="1600" b="0" kern="1200" dirty="0" err="1" smtClean="0"/>
            <a:t>SuS</a:t>
          </a:r>
          <a:r>
            <a:rPr lang="de-DE" sz="1600" b="0" kern="1200" dirty="0" smtClean="0"/>
            <a:t> an der </a:t>
          </a:r>
          <a:r>
            <a:rPr lang="de-DE" sz="1600" b="0" kern="1200" dirty="0" err="1" smtClean="0"/>
            <a:t>LernZEIT</a:t>
          </a:r>
          <a:r>
            <a:rPr lang="de-DE" sz="1600" b="0" kern="1200" dirty="0" smtClean="0"/>
            <a:t> über das Bildungs- und Teilhabepaket im Rahmen der Lernförderung</a:t>
          </a:r>
        </a:p>
      </dsp:txBody>
      <dsp:txXfrm>
        <a:off x="817938" y="2601176"/>
        <a:ext cx="5417865" cy="1114790"/>
      </dsp:txXfrm>
    </dsp:sp>
    <dsp:sp modelId="{21E0CCCD-BFC4-40C3-AEFB-37B5B93C7C7C}">
      <dsp:nvSpPr>
        <dsp:cNvPr id="0" name=""/>
        <dsp:cNvSpPr/>
      </dsp:nvSpPr>
      <dsp:spPr>
        <a:xfrm>
          <a:off x="5823624" y="845382"/>
          <a:ext cx="724613" cy="72461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de-DE" sz="3300" kern="1200"/>
        </a:p>
      </dsp:txBody>
      <dsp:txXfrm>
        <a:off x="5823624" y="845382"/>
        <a:ext cx="724613" cy="724613"/>
      </dsp:txXfrm>
    </dsp:sp>
    <dsp:sp modelId="{74304766-AF83-4A90-8B3E-42CDD566AFDF}">
      <dsp:nvSpPr>
        <dsp:cNvPr id="0" name=""/>
        <dsp:cNvSpPr/>
      </dsp:nvSpPr>
      <dsp:spPr>
        <a:xfrm>
          <a:off x="6337003" y="2177450"/>
          <a:ext cx="724613" cy="72461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de-DE" sz="3300" kern="1200"/>
        </a:p>
      </dsp:txBody>
      <dsp:txXfrm>
        <a:off x="6337003" y="2177450"/>
        <a:ext cx="724613" cy="72461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FBFD2-F45F-4258-891B-F3E24A98E721}">
      <dsp:nvSpPr>
        <dsp:cNvPr id="0" name=""/>
        <dsp:cNvSpPr/>
      </dsp:nvSpPr>
      <dsp:spPr>
        <a:xfrm>
          <a:off x="-61039" y="0"/>
          <a:ext cx="6834161"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err="1" smtClean="0"/>
            <a:t>Kindgerechte</a:t>
          </a:r>
          <a:r>
            <a:rPr lang="de-DE" sz="1600" b="1" kern="1200" dirty="0" smtClean="0"/>
            <a:t> Anforderungen</a:t>
          </a:r>
        </a:p>
        <a:p>
          <a:pPr lvl="0" algn="l" defTabSz="711200">
            <a:lnSpc>
              <a:spcPct val="90000"/>
            </a:lnSpc>
            <a:spcBef>
              <a:spcPct val="0"/>
            </a:spcBef>
            <a:spcAft>
              <a:spcPct val="35000"/>
            </a:spcAft>
          </a:pPr>
          <a:r>
            <a:rPr lang="de-DE" sz="1600" b="0" kern="1200" dirty="0" smtClean="0"/>
            <a:t>Ruhebedürfnis, hohe Aufmerksamkeit,  behutsamer Umgang mit Traumata, spielerisch gestaltete Lernumgebung, Lernförderung</a:t>
          </a:r>
          <a:endParaRPr lang="de-DE" sz="2000" kern="1200" dirty="0"/>
        </a:p>
      </dsp:txBody>
      <dsp:txXfrm>
        <a:off x="-61039" y="0"/>
        <a:ext cx="5654369" cy="1114790"/>
      </dsp:txXfrm>
    </dsp:sp>
    <dsp:sp modelId="{36E23B9F-069E-4AED-9BA2-671BDE86C205}">
      <dsp:nvSpPr>
        <dsp:cNvPr id="0" name=""/>
        <dsp:cNvSpPr/>
      </dsp:nvSpPr>
      <dsp:spPr>
        <a:xfrm>
          <a:off x="586363" y="1326864"/>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de-DE" sz="1500" b="1" kern="1200" dirty="0" smtClean="0"/>
            <a:t>Bildungsinhalte</a:t>
          </a:r>
        </a:p>
        <a:p>
          <a:pPr lvl="0" algn="l" defTabSz="666750">
            <a:lnSpc>
              <a:spcPct val="90000"/>
            </a:lnSpc>
            <a:spcBef>
              <a:spcPct val="0"/>
            </a:spcBef>
            <a:spcAft>
              <a:spcPct val="35000"/>
            </a:spcAft>
          </a:pPr>
          <a:r>
            <a:rPr lang="de-DE" sz="1500" b="0" kern="1200" dirty="0" smtClean="0"/>
            <a:t>Pädagogisch behutsam gestaltete Lernkultur (spielerischer </a:t>
          </a:r>
          <a:r>
            <a:rPr lang="de-DE" sz="1500" b="0" kern="1200" dirty="0" err="1" smtClean="0"/>
            <a:t>kindgerechter</a:t>
          </a:r>
          <a:r>
            <a:rPr lang="de-DE" sz="1500" b="0" kern="1200" dirty="0" smtClean="0"/>
            <a:t> Umgang und schulische  Sozialisation,  Sprachsensibilisierung (Elle-</a:t>
          </a:r>
          <a:r>
            <a:rPr lang="de-DE" sz="1500" b="0" kern="1200" dirty="0" err="1" smtClean="0"/>
            <a:t>Resse</a:t>
          </a:r>
          <a:r>
            <a:rPr lang="de-DE" sz="1500" b="0" kern="1200" dirty="0" smtClean="0"/>
            <a:t>-</a:t>
          </a:r>
          <a:r>
            <a:rPr lang="de-DE" sz="1500" b="0" kern="1200" dirty="0" err="1" smtClean="0"/>
            <a:t>Menne</a:t>
          </a:r>
          <a:r>
            <a:rPr lang="de-DE" sz="1500" b="0" kern="1200" dirty="0" smtClean="0"/>
            <a:t>)</a:t>
          </a:r>
          <a:endParaRPr lang="de-DE" sz="1500" b="0" kern="1200" dirty="0"/>
        </a:p>
      </dsp:txBody>
      <dsp:txXfrm>
        <a:off x="586363" y="1326864"/>
        <a:ext cx="5283918" cy="1114790"/>
      </dsp:txXfrm>
    </dsp:sp>
    <dsp:sp modelId="{686C51A7-6207-419D-9B5B-213975DAFDA2}">
      <dsp:nvSpPr>
        <dsp:cNvPr id="0" name=""/>
        <dsp:cNvSpPr/>
      </dsp:nvSpPr>
      <dsp:spPr>
        <a:xfrm>
          <a:off x="1004270" y="2601176"/>
          <a:ext cx="6590002" cy="111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de-DE" sz="1500" b="1" kern="1200" dirty="0" smtClean="0"/>
            <a:t>Kooperation</a:t>
          </a:r>
        </a:p>
        <a:p>
          <a:pPr lvl="0" algn="l" defTabSz="666750">
            <a:lnSpc>
              <a:spcPct val="90000"/>
            </a:lnSpc>
            <a:spcBef>
              <a:spcPct val="0"/>
            </a:spcBef>
            <a:spcAft>
              <a:spcPct val="35000"/>
            </a:spcAft>
          </a:pPr>
          <a:r>
            <a:rPr lang="de-DE" sz="1500" b="0" kern="1200" dirty="0" smtClean="0"/>
            <a:t>Aufbau eines </a:t>
          </a:r>
          <a:r>
            <a:rPr lang="de-DE" sz="1500" b="0" kern="1200" dirty="0" err="1" smtClean="0"/>
            <a:t>LernZEIT</a:t>
          </a:r>
          <a:r>
            <a:rPr lang="de-DE" sz="1500" b="0" kern="1200" dirty="0" smtClean="0"/>
            <a:t>-Beirats (Schule, Stadt, Flüchtlingsbetreuung, Eltern, Träger des Offenen Ganztags)</a:t>
          </a:r>
        </a:p>
      </dsp:txBody>
      <dsp:txXfrm>
        <a:off x="1004270" y="2601176"/>
        <a:ext cx="5283918" cy="1114790"/>
      </dsp:txXfrm>
    </dsp:sp>
    <dsp:sp modelId="{21E0CCCD-BFC4-40C3-AEFB-37B5B93C7C7C}">
      <dsp:nvSpPr>
        <dsp:cNvPr id="0" name=""/>
        <dsp:cNvSpPr/>
      </dsp:nvSpPr>
      <dsp:spPr>
        <a:xfrm>
          <a:off x="5926428" y="845382"/>
          <a:ext cx="724613" cy="72461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de-DE" sz="3300" kern="1200"/>
        </a:p>
      </dsp:txBody>
      <dsp:txXfrm>
        <a:off x="5926428" y="845382"/>
        <a:ext cx="724613" cy="724613"/>
      </dsp:txXfrm>
    </dsp:sp>
    <dsp:sp modelId="{74304766-AF83-4A90-8B3E-42CDD566AFDF}">
      <dsp:nvSpPr>
        <dsp:cNvPr id="0" name=""/>
        <dsp:cNvSpPr/>
      </dsp:nvSpPr>
      <dsp:spPr>
        <a:xfrm>
          <a:off x="6439807" y="2177450"/>
          <a:ext cx="724613" cy="72461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de-DE" sz="3300" kern="1200"/>
        </a:p>
      </dsp:txBody>
      <dsp:txXfrm>
        <a:off x="6439807" y="2177450"/>
        <a:ext cx="724613" cy="7246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F90B0-D466-4F7F-AAEA-38A255FE6D81}" type="datetimeFigureOut">
              <a:rPr lang="de-DE" smtClean="0"/>
              <a:pPr/>
              <a:t>29.09.2015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28F6C-D715-4704-86B4-7DF31E05E17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5528F6C-D715-4704-86B4-7DF31E05E17C}" type="slidenum">
              <a:rPr lang="de-DE" smtClean="0"/>
              <a:pPr/>
              <a:t>3</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855B507-85F5-40AE-A802-D970B2340FCB}" type="slidenum">
              <a:rPr lang="de-DE"/>
              <a:pPr/>
              <a:t>21</a:t>
            </a:fld>
            <a:endParaRPr lang="de-DE"/>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0F9A39B-EF1D-40D6-B601-2AE544373F01}" type="slidenum">
              <a:rPr lang="de-DE"/>
              <a:pPr/>
              <a:t>22</a:t>
            </a:fld>
            <a:endParaRPr lang="de-DE"/>
          </a:p>
        </p:txBody>
      </p:sp>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9659C1E-76F3-4B69-ADB2-F1702DF44607}" type="slidenum">
              <a:rPr lang="de-DE"/>
              <a:pPr/>
              <a:t>23</a:t>
            </a:fld>
            <a:endParaRPr lang="de-DE"/>
          </a:p>
        </p:txBody>
      </p:sp>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33ABEF0-6758-4AEB-A1A0-AC27FD7250A4}" type="slidenum">
              <a:rPr lang="de-DE"/>
              <a:pPr/>
              <a:t>24</a:t>
            </a:fld>
            <a:endParaRPr lang="de-DE"/>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59112A-7437-490B-AD8A-E0D301DB3204}" type="slidenum">
              <a:rPr lang="de-DE"/>
              <a:pPr/>
              <a:t>25</a:t>
            </a:fld>
            <a:endParaRPr lang="de-DE"/>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11D4146-2183-4F5E-BE8A-ED63267255AA}" type="slidenum">
              <a:rPr lang="de-DE"/>
              <a:pPr/>
              <a:t>26</a:t>
            </a:fld>
            <a:endParaRPr lang="de-DE"/>
          </a:p>
        </p:txBody>
      </p:sp>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3EC05BC-53BE-4E91-910D-87BE7E5F9428}" type="slidenum">
              <a:rPr lang="de-DE"/>
              <a:pPr/>
              <a:t>27</a:t>
            </a:fld>
            <a:endParaRPr lang="de-DE"/>
          </a:p>
        </p:txBody>
      </p:sp>
      <p:sp>
        <p:nvSpPr>
          <p:cNvPr id="348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09EC646-0656-4BD3-99BA-57D38BC7784F}" type="slidenum">
              <a:rPr lang="de-DE"/>
              <a:pPr/>
              <a:t>28</a:t>
            </a:fld>
            <a:endParaRPr lang="de-DE"/>
          </a:p>
        </p:txBody>
      </p:sp>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E23CF6-E9A1-489F-A88D-105376E82B34}" type="slidenum">
              <a:rPr lang="de-DE"/>
              <a:pPr/>
              <a:t>13</a:t>
            </a:fld>
            <a:endParaRPr lang="de-DE"/>
          </a:p>
        </p:txBody>
      </p:sp>
      <p:sp>
        <p:nvSpPr>
          <p:cNvPr id="204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409C0421-C4A7-49C3-8310-EF1C2EB93FD7}" type="slidenum">
              <a:rPr lang="de-DE"/>
              <a:pPr/>
              <a:t>14</a:t>
            </a:fld>
            <a:endParaRPr lang="de-DE"/>
          </a:p>
        </p:txBody>
      </p:sp>
      <p:sp>
        <p:nvSpPr>
          <p:cNvPr id="2150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0" y="-1958975"/>
            <a:ext cx="1588" cy="9758363"/>
          </a:xfrm>
          <a:prstGeom prst="rect">
            <a:avLst/>
          </a:prstGeom>
          <a:noFill/>
          <a:ln cap="flat">
            <a:round/>
            <a:headEnd/>
            <a:tailEnd/>
          </a:ln>
        </p:spPr>
        <p:txBody>
          <a:bodyPr wrap="none" anchor="ctr"/>
          <a:lstStyle/>
          <a:p>
            <a:endParaRPr lang="de-DE"/>
          </a:p>
        </p:txBody>
      </p:sp>
      <p:sp>
        <p:nvSpPr>
          <p:cNvPr id="21507" name="Text Box 3"/>
          <p:cNvSpPr txBox="1">
            <a:spLocks noChangeArrowheads="1"/>
          </p:cNvSpPr>
          <p:nvPr/>
        </p:nvSpPr>
        <p:spPr bwMode="auto">
          <a:xfrm>
            <a:off x="0" y="0"/>
            <a:ext cx="1588" cy="1588"/>
          </a:xfrm>
          <a:prstGeom prst="rect">
            <a:avLst/>
          </a:prstGeom>
          <a:noFill/>
          <a:ln w="9525" cap="flat">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0D825AF-B80F-4C2E-B7BD-2B9738A62083}" type="slidenum">
              <a:rPr lang="de-DE">
                <a:solidFill>
                  <a:srgbClr val="000000"/>
                </a:solidFill>
                <a:latin typeface="+mn-lt"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de-DE">
              <a:solidFill>
                <a:srgbClr val="000000"/>
              </a:solidFill>
              <a:latin typeface="+mn-lt"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C4B6984-1CDE-48F0-8CC9-733575163472}" type="slidenum">
              <a:rPr lang="de-DE"/>
              <a:pPr/>
              <a:t>15</a:t>
            </a:fld>
            <a:endParaRPr lang="de-DE"/>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6B63FA7-4D2D-4063-8780-C0F4CC6CD590}" type="slidenum">
              <a:rPr lang="de-DE"/>
              <a:pPr/>
              <a:t>16</a:t>
            </a:fld>
            <a:endParaRPr lang="de-DE"/>
          </a:p>
        </p:txBody>
      </p:sp>
      <p:sp>
        <p:nvSpPr>
          <p:cNvPr id="235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B827E6DD-BC7E-4576-BFAC-68049F556592}" type="slidenum">
              <a:rPr lang="de-DE"/>
              <a:pPr/>
              <a:t>17</a:t>
            </a:fld>
            <a:endParaRPr lang="de-DE"/>
          </a:p>
        </p:txBody>
      </p:sp>
      <p:sp>
        <p:nvSpPr>
          <p:cNvPr id="24577"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0" y="-1958975"/>
            <a:ext cx="1588" cy="9758363"/>
          </a:xfrm>
          <a:prstGeom prst="rect">
            <a:avLst/>
          </a:prstGeom>
          <a:noFill/>
          <a:ln cap="flat">
            <a:round/>
            <a:headEnd/>
            <a:tailEnd/>
          </a:ln>
        </p:spPr>
        <p:txBody>
          <a:bodyPr wrap="none" anchor="ctr"/>
          <a:lstStyle/>
          <a:p>
            <a:endParaRPr lang="de-DE"/>
          </a:p>
        </p:txBody>
      </p:sp>
      <p:sp>
        <p:nvSpPr>
          <p:cNvPr id="24579" name="Text Box 3"/>
          <p:cNvSpPr txBox="1">
            <a:spLocks noChangeArrowheads="1"/>
          </p:cNvSpPr>
          <p:nvPr/>
        </p:nvSpPr>
        <p:spPr bwMode="auto">
          <a:xfrm>
            <a:off x="0" y="0"/>
            <a:ext cx="1588" cy="1588"/>
          </a:xfrm>
          <a:prstGeom prst="rect">
            <a:avLst/>
          </a:prstGeom>
          <a:noFill/>
          <a:ln w="9525" cap="flat">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458DD5D-0634-4B7F-BCDF-0F8B9D513790}" type="slidenum">
              <a:rPr lang="de-DE">
                <a:solidFill>
                  <a:srgbClr val="000000"/>
                </a:solidFill>
                <a:latin typeface="+mn-lt"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de-DE">
              <a:solidFill>
                <a:srgbClr val="000000"/>
              </a:solidFill>
              <a:latin typeface="+mn-lt"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94712B-5F3F-463B-BEB2-84B6D01268BB}" type="slidenum">
              <a:rPr lang="de-DE"/>
              <a:pPr/>
              <a:t>18</a:t>
            </a:fld>
            <a:endParaRPr lang="de-DE"/>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C8EB019-78A0-46EB-9778-05C62EBCF696}" type="slidenum">
              <a:rPr lang="de-DE"/>
              <a:pPr/>
              <a:t>19</a:t>
            </a:fld>
            <a:endParaRPr lang="de-DE"/>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2549863-9B2C-408E-AB5A-1342315FDB32}" type="slidenum">
              <a:rPr lang="de-DE"/>
              <a:pPr/>
              <a:t>20</a:t>
            </a:fld>
            <a:endParaRPr lang="de-DE"/>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292E5F0-3859-44F0-8503-63EB38B71DA0}" type="datetimeFigureOut">
              <a:rPr lang="de-DE" smtClean="0"/>
              <a:pPr/>
              <a:t>29.09.2015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FA7CAA-55DE-4BFB-B8EC-FE5C1BDA603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E5F0-3859-44F0-8503-63EB38B71DA0}" type="datetimeFigureOut">
              <a:rPr lang="de-DE" smtClean="0"/>
              <a:pPr/>
              <a:t>29.09.2015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A7CAA-55DE-4BFB-B8EC-FE5C1BDA603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mail@reitwinkel.schulen-re.d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br>
              <a:rPr lang="de-DE" sz="1800" dirty="0" smtClean="0"/>
            </a:br>
            <a:r>
              <a:rPr lang="de-DE" sz="1800" dirty="0" smtClean="0"/>
              <a:t> Feldstr. 13a  45661 Recklinghausen</a:t>
            </a:r>
            <a:br>
              <a:rPr lang="de-DE" sz="1800" dirty="0" smtClean="0"/>
            </a:br>
            <a:r>
              <a:rPr lang="de-DE" sz="1800" dirty="0" smtClean="0"/>
              <a:t>Tel.: 02361-64088  </a:t>
            </a:r>
            <a:br>
              <a:rPr lang="de-DE" sz="1800" dirty="0" smtClean="0"/>
            </a:br>
            <a:r>
              <a:rPr lang="de-DE" sz="1800" dirty="0" smtClean="0"/>
              <a:t>Fax: 02361-657504</a:t>
            </a:r>
            <a:br>
              <a:rPr lang="de-DE" sz="1800" dirty="0" smtClean="0"/>
            </a:br>
            <a:r>
              <a:rPr lang="de-DE" sz="1800" u="sng" dirty="0" smtClean="0">
                <a:hlinkClick r:id="rId2"/>
              </a:rPr>
              <a:t>email@reitwinkel.schulen-re.de</a:t>
            </a:r>
            <a:r>
              <a:rPr lang="de-DE" sz="1800" dirty="0" smtClean="0"/>
              <a:t>    		www.grundschule-im–reitwinkel.de</a:t>
            </a:r>
            <a:endParaRPr lang="de-DE" sz="1800" dirty="0"/>
          </a:p>
        </p:txBody>
      </p:sp>
      <p:pic>
        <p:nvPicPr>
          <p:cNvPr id="4" name="Grafik 3" descr="schule_zeichnung"/>
          <p:cNvPicPr/>
          <p:nvPr/>
        </p:nvPicPr>
        <p:blipFill>
          <a:blip r:embed="rId3" cstate="print"/>
          <a:srcRect/>
          <a:stretch>
            <a:fillRect/>
          </a:stretch>
        </p:blipFill>
        <p:spPr bwMode="auto">
          <a:xfrm>
            <a:off x="6948264" y="620688"/>
            <a:ext cx="1687695" cy="1145288"/>
          </a:xfrm>
          <a:prstGeom prst="rect">
            <a:avLst/>
          </a:prstGeom>
          <a:noFill/>
          <a:ln w="9525">
            <a:noFill/>
            <a:miter lim="800000"/>
            <a:headEnd/>
            <a:tailEnd/>
          </a:ln>
        </p:spPr>
      </p:pic>
      <p:sp>
        <p:nvSpPr>
          <p:cNvPr id="51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5146" name="Rectangle 2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Arial" pitchFamily="34" charset="0"/>
              </a:rPr>
              <a:t/>
            </a:r>
            <a:br>
              <a:rPr kumimoji="0" lang="de-DE" sz="900" b="0" i="0" u="none" strike="noStrike" cap="none" normalizeH="0" baseline="0" smtClean="0">
                <a:ln>
                  <a:noFill/>
                </a:ln>
                <a:solidFill>
                  <a:schemeClr val="tx1"/>
                </a:solidFill>
                <a:effectLst/>
                <a:latin typeface="Arial" pitchFamily="34" charset="0"/>
              </a:rPr>
            </a:br>
            <a:endParaRPr kumimoji="0" lang="de-DE"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5148" name="Rectangle 28"/>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5150" name="Rectangle 30"/>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5152" name="Rectangle 32"/>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12" name="Textfeld 11"/>
          <p:cNvSpPr txBox="1"/>
          <p:nvPr/>
        </p:nvSpPr>
        <p:spPr>
          <a:xfrm>
            <a:off x="683568" y="2780928"/>
            <a:ext cx="7776864" cy="2923877"/>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12700">
            <a:solidFill>
              <a:srgbClr val="C00000"/>
            </a:solidFill>
          </a:ln>
          <a:effectLst>
            <a:innerShdw blurRad="63500" dist="50800" dir="13500000">
              <a:srgbClr val="C00000">
                <a:alpha val="50000"/>
              </a:srgbClr>
            </a:innerShdw>
          </a:effectLst>
          <a:scene3d>
            <a:camera prst="orthographicFront"/>
            <a:lightRig rig="balanced" dir="t"/>
          </a:scene3d>
          <a:sp3d extrusionH="76200" contourW="12700">
            <a:bevelT w="152400" h="50800" prst="softRound"/>
            <a:extrusionClr>
              <a:schemeClr val="accent2">
                <a:lumMod val="60000"/>
                <a:lumOff val="40000"/>
              </a:schemeClr>
            </a:extrusionClr>
            <a:contourClr>
              <a:srgbClr val="C00000"/>
            </a:contourClr>
          </a:sp3d>
        </p:spPr>
        <p:txBody>
          <a:bodyPr wrap="square" rtlCol="0">
            <a:spAutoFit/>
          </a:bodyPr>
          <a:lstStyle/>
          <a:p>
            <a:pPr algn="ctr"/>
            <a:endParaRPr lang="de-DE" sz="4800" b="1" dirty="0" smtClean="0"/>
          </a:p>
          <a:p>
            <a:pPr algn="ctr"/>
            <a:r>
              <a:rPr lang="de-DE" sz="8800" b="1" dirty="0" err="1" smtClean="0"/>
              <a:t>LernZeit</a:t>
            </a:r>
            <a:endParaRPr lang="de-DE" sz="8800" b="1" dirty="0" smtClean="0"/>
          </a:p>
          <a:p>
            <a:pPr algn="ctr"/>
            <a:endParaRPr lang="de-DE"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graphicFrame>
        <p:nvGraphicFramePr>
          <p:cNvPr id="11" name="Diagramm 10"/>
          <p:cNvGraphicFramePr/>
          <p:nvPr/>
        </p:nvGraphicFramePr>
        <p:xfrm>
          <a:off x="749030" y="1692612"/>
          <a:ext cx="7752944" cy="3715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graphicFrame>
        <p:nvGraphicFramePr>
          <p:cNvPr id="6" name="Diagramm 5"/>
          <p:cNvGraphicFramePr/>
          <p:nvPr/>
        </p:nvGraphicFramePr>
        <p:xfrm>
          <a:off x="749030" y="1692612"/>
          <a:ext cx="7752944" cy="3715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graphicFrame>
        <p:nvGraphicFramePr>
          <p:cNvPr id="4" name="Diagramm 3"/>
          <p:cNvGraphicFramePr/>
          <p:nvPr/>
        </p:nvGraphicFramePr>
        <p:xfrm>
          <a:off x="749030" y="1692612"/>
          <a:ext cx="7752944" cy="3715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700213"/>
            <a:ext cx="9144000" cy="3686175"/>
          </a:xfrm>
          <a:prstGeom prst="rect">
            <a:avLst/>
          </a:prstGeom>
          <a:noFill/>
          <a:ln w="9525" cap="flat">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7200" b="1">
                <a:solidFill>
                  <a:srgbClr val="000000"/>
                </a:solidFill>
                <a:latin typeface="Calibri" charset="0"/>
              </a:rPr>
              <a:t>Elleressemenne</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solidFill>
                <a:srgbClr val="000000"/>
              </a:solidFill>
              <a:latin typeface="Calibri" charset="0"/>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solidFill>
                <a:srgbClr val="000000"/>
              </a:solidFill>
              <a:latin typeface="Calibri" charset="0"/>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b="1">
                <a:solidFill>
                  <a:srgbClr val="000000"/>
                </a:solidFill>
                <a:latin typeface="Calibri" charset="0"/>
              </a:rPr>
              <a:t>Ein Sprachprogramm für eine systematische Vermittlung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b="1">
                <a:solidFill>
                  <a:srgbClr val="000000"/>
                </a:solidFill>
                <a:latin typeface="Calibri" charset="0"/>
              </a:rPr>
              <a:t>der deutschen Sprache in Kindergarten, Vorschule und Schule. </a:t>
            </a:r>
          </a:p>
        </p:txBody>
      </p:sp>
      <p:sp>
        <p:nvSpPr>
          <p:cNvPr id="3" name="Titel 1"/>
          <p:cNvSpPr txBox="1">
            <a:spLocks/>
          </p:cNvSpPr>
          <p:nvPr/>
        </p:nvSpPr>
        <p:spPr>
          <a:xfrm>
            <a:off x="285720" y="274638"/>
            <a:ext cx="8401080" cy="115409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200" b="1" i="0" u="none" strike="noStrike" kern="1200" cap="none" spc="0" normalizeH="0" baseline="0" noProof="0" smtClean="0">
                <a:ln>
                  <a:noFill/>
                </a:ln>
                <a:solidFill>
                  <a:schemeClr val="tx1"/>
                </a:solidFill>
                <a:effectLst/>
                <a:uLnTx/>
                <a:uFillTx/>
                <a:latin typeface="+mj-lt"/>
                <a:ea typeface="+mj-ea"/>
                <a:cs typeface="+mj-cs"/>
              </a:rPr>
              <a:t>Grundschule Im Reitwinkel</a:t>
            </a:r>
            <a:r>
              <a:rPr kumimoji="0" lang="de-DE" sz="3200" b="0" i="0" u="none" strike="noStrike" kern="1200" cap="none" spc="0" normalizeH="0" baseline="0" noProof="0" smtClean="0">
                <a:ln>
                  <a:noFill/>
                </a:ln>
                <a:solidFill>
                  <a:schemeClr val="tx1"/>
                </a:solidFill>
                <a:effectLst/>
                <a:uLnTx/>
                <a:uFillTx/>
                <a:latin typeface="+mj-lt"/>
                <a:ea typeface="+mj-ea"/>
                <a:cs typeface="+mj-cs"/>
              </a:rPr>
              <a:t/>
            </a:r>
            <a:br>
              <a:rPr kumimoji="0" lang="de-DE" sz="3200" b="0" i="0" u="none" strike="noStrike" kern="1200" cap="none" spc="0" normalizeH="0" baseline="0" noProof="0" smtClean="0">
                <a:ln>
                  <a:noFill/>
                </a:ln>
                <a:solidFill>
                  <a:schemeClr val="tx1"/>
                </a:solidFill>
                <a:effectLst/>
                <a:uLnTx/>
                <a:uFillTx/>
                <a:latin typeface="+mj-lt"/>
                <a:ea typeface="+mj-ea"/>
                <a:cs typeface="+mj-cs"/>
              </a:rPr>
            </a:br>
            <a:r>
              <a:rPr kumimoji="0" lang="de-DE" sz="1800" b="0" i="0" u="none" strike="noStrike" kern="1200" cap="none" spc="0" normalizeH="0" baseline="0" noProof="0" smtClean="0">
                <a:ln>
                  <a:noFill/>
                </a:ln>
                <a:solidFill>
                  <a:schemeClr val="tx1"/>
                </a:solidFill>
                <a:effectLst/>
                <a:uLnTx/>
                <a:uFillTx/>
                <a:latin typeface="+mj-lt"/>
                <a:ea typeface="+mj-ea"/>
                <a:cs typeface="+mj-cs"/>
              </a:rPr>
              <a:t>Schulverbund, Städt. Gemeinschaftsgrundschule mit Kath. Teilstandort</a:t>
            </a:r>
            <a:endParaRPr kumimoji="0" lang="de-DE"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Grafik 3"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323528" y="1124744"/>
            <a:ext cx="8001000" cy="506412"/>
          </a:xfrm>
          <a:ln/>
        </p:spPr>
        <p:txBody>
          <a:bodyPr>
            <a:normAutofit fontScale="90000"/>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400" dirty="0"/>
              <a:t>Die Bausteine des Konzeptes</a:t>
            </a:r>
          </a:p>
        </p:txBody>
      </p:sp>
      <p:sp>
        <p:nvSpPr>
          <p:cNvPr id="5122" name="Text Box 2"/>
          <p:cNvSpPr txBox="1">
            <a:spLocks noChangeArrowheads="1"/>
          </p:cNvSpPr>
          <p:nvPr/>
        </p:nvSpPr>
        <p:spPr bwMode="auto">
          <a:xfrm>
            <a:off x="395536" y="1628800"/>
            <a:ext cx="8505130" cy="5229200"/>
          </a:xfrm>
          <a:prstGeom prst="rect">
            <a:avLst/>
          </a:prstGeom>
          <a:noFill/>
          <a:ln w="9525" cap="flat">
            <a:noFill/>
            <a:round/>
            <a:headEnd/>
            <a:tailEnd/>
          </a:ln>
          <a:effectLst/>
        </p:spPr>
        <p:txBody>
          <a:bodyPr lIns="90000" tIns="45000" rIns="90000" bIns="45000"/>
          <a:lstStyle/>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Wortschatz</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dirty="0">
                <a:solidFill>
                  <a:srgbClr val="000000"/>
                </a:solidFill>
                <a:latin typeface="Calibri" charset="0"/>
              </a:rPr>
              <a:t>Grundlage des Sprachprogramms </a:t>
            </a:r>
            <a:r>
              <a:rPr lang="de-DE" sz="2400" dirty="0" err="1">
                <a:solidFill>
                  <a:srgbClr val="000000"/>
                </a:solidFill>
                <a:latin typeface="Calibri" charset="0"/>
              </a:rPr>
              <a:t>elleressemenne</a:t>
            </a:r>
            <a:r>
              <a:rPr lang="de-DE" sz="2400" dirty="0">
                <a:solidFill>
                  <a:srgbClr val="000000"/>
                </a:solidFill>
                <a:latin typeface="Calibri" charset="0"/>
              </a:rPr>
              <a:t> bildet ein Wortschatz von 72 Wörtern, die dem Kind in Form von 72 ausgestanzten, beidseitig bedruckten Gegenständen zum „Begreifen“ zur Verfügung stehen. Von dieser Grundlage ausgehend erwirbt das Kind durch gezielte Angebote Schritt für Schritt  den komplexen </a:t>
            </a:r>
            <a:endParaRPr lang="de-DE" sz="2400" dirty="0" smtClean="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dirty="0" smtClean="0">
                <a:solidFill>
                  <a:srgbClr val="000000"/>
                </a:solidFill>
                <a:latin typeface="Calibri" charset="0"/>
              </a:rPr>
              <a:t>Umfang </a:t>
            </a:r>
            <a:r>
              <a:rPr lang="de-DE" sz="2400" dirty="0">
                <a:solidFill>
                  <a:srgbClr val="000000"/>
                </a:solidFill>
                <a:latin typeface="Calibri" charset="0"/>
              </a:rPr>
              <a:t>der deutschen Sprache.</a:t>
            </a:r>
            <a:br>
              <a:rPr lang="de-DE" sz="2400" dirty="0">
                <a:solidFill>
                  <a:srgbClr val="000000"/>
                </a:solidFill>
                <a:latin typeface="Calibri" charset="0"/>
              </a:rPr>
            </a:br>
            <a:endParaRPr lang="de-DE" sz="2400" dirty="0">
              <a:solidFill>
                <a:srgbClr val="000000"/>
              </a:solidFill>
              <a:latin typeface="Calibri" charset="0"/>
            </a:endParaRPr>
          </a:p>
        </p:txBody>
      </p:sp>
      <p:sp>
        <p:nvSpPr>
          <p:cNvPr id="5123" name="Text Box 3"/>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6372F8B-BC73-4C6B-B7F4-0261D9365D20}" type="slidenum">
              <a:rPr lang="de-DE" sz="1400">
                <a:solidFill>
                  <a:srgbClr val="000000"/>
                </a:solidFill>
                <a:latin typeface="ScalaSansLF-Bold"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de-DE" sz="1400">
              <a:solidFill>
                <a:srgbClr val="000000"/>
              </a:solidFill>
              <a:latin typeface="ScalaSansLF-Bold" charset="0"/>
            </a:endParaRPr>
          </a:p>
        </p:txBody>
      </p:sp>
      <p:pic>
        <p:nvPicPr>
          <p:cNvPr id="5124" name="Picture 4"/>
          <p:cNvPicPr>
            <a:picLocks noChangeAspect="1" noChangeArrowheads="1"/>
          </p:cNvPicPr>
          <p:nvPr/>
        </p:nvPicPr>
        <p:blipFill>
          <a:blip r:embed="rId3" cstate="print"/>
          <a:srcRect l="37161" t="33690"/>
          <a:stretch>
            <a:fillRect/>
          </a:stretch>
        </p:blipFill>
        <p:spPr bwMode="auto">
          <a:xfrm>
            <a:off x="4788024" y="4410075"/>
            <a:ext cx="4105275" cy="2447925"/>
          </a:xfrm>
          <a:prstGeom prst="rect">
            <a:avLst/>
          </a:prstGeom>
          <a:noFill/>
          <a:ln w="9525" cap="flat">
            <a:noFill/>
            <a:round/>
            <a:headEnd/>
            <a:tailEnd/>
          </a:ln>
          <a:effectLst/>
        </p:spPr>
      </p:pic>
      <p:sp>
        <p:nvSpPr>
          <p:cNvPr id="6" name="Titel 1"/>
          <p:cNvSpPr txBox="1">
            <a:spLocks/>
          </p:cNvSpPr>
          <p:nvPr/>
        </p:nvSpPr>
        <p:spPr>
          <a:xfrm>
            <a:off x="323528" y="260648"/>
            <a:ext cx="8401080" cy="9221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200" b="1" i="0" u="none" strike="noStrike" kern="1200" cap="none" spc="0" normalizeH="0" baseline="0" noProof="0" dirty="0" smtClean="0">
                <a:ln>
                  <a:noFill/>
                </a:ln>
                <a:solidFill>
                  <a:schemeClr val="tx1"/>
                </a:solidFill>
                <a:effectLst/>
                <a:uLnTx/>
                <a:uFillTx/>
                <a:latin typeface="+mj-lt"/>
                <a:ea typeface="+mj-ea"/>
                <a:cs typeface="+mj-cs"/>
              </a:rPr>
              <a:t>Grundschule Im Reitwinkel</a:t>
            </a:r>
            <a:r>
              <a:rPr kumimoji="0" lang="de-DE" sz="3200" b="0" i="0" u="none" strike="noStrike" kern="1200" cap="none" spc="0" normalizeH="0" baseline="0" noProof="0" dirty="0" smtClean="0">
                <a:ln>
                  <a:noFill/>
                </a:ln>
                <a:solidFill>
                  <a:schemeClr val="tx1"/>
                </a:solidFill>
                <a:effectLst/>
                <a:uLnTx/>
                <a:uFillTx/>
                <a:latin typeface="+mj-lt"/>
                <a:ea typeface="+mj-ea"/>
                <a:cs typeface="+mj-cs"/>
              </a:rPr>
              <a:t/>
            </a:r>
            <a:br>
              <a:rPr kumimoji="0" lang="de-DE" sz="3200" b="0" i="0" u="none" strike="noStrike" kern="1200" cap="none" spc="0" normalizeH="0" baseline="0" noProof="0" dirty="0" smtClean="0">
                <a:ln>
                  <a:noFill/>
                </a:ln>
                <a:solidFill>
                  <a:schemeClr val="tx1"/>
                </a:solidFill>
                <a:effectLst/>
                <a:uLnTx/>
                <a:uFillTx/>
                <a:latin typeface="+mj-lt"/>
                <a:ea typeface="+mj-ea"/>
                <a:cs typeface="+mj-cs"/>
              </a:rPr>
            </a:br>
            <a:r>
              <a:rPr kumimoji="0" lang="de-DE" sz="1800" b="0" i="0" u="none" strike="noStrike" kern="1200" cap="none" spc="0" normalizeH="0" baseline="0" noProof="0" dirty="0" smtClean="0">
                <a:ln>
                  <a:noFill/>
                </a:ln>
                <a:solidFill>
                  <a:schemeClr val="tx1"/>
                </a:solidFill>
                <a:effectLst/>
                <a:uLnTx/>
                <a:uFillTx/>
                <a:latin typeface="+mj-lt"/>
                <a:ea typeface="+mj-ea"/>
                <a:cs typeface="+mj-cs"/>
              </a:rPr>
              <a:t>Schulverbund, Städt. Gemeinschaftsgrundschule mit Kath. Teilstandort</a:t>
            </a:r>
            <a:endParaRPr kumimoji="0" lang="de-DE"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Grafik 6"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animEffect transition="in" filter="fade">
                                      <p:cBhvr additive="repl">
                                        <p:cTn id="7" dur="1000"/>
                                        <p:tgtEl>
                                          <p:spTgt spid="5122">
                                            <p:txEl>
                                              <p:pRg st="0" end="0"/>
                                            </p:txEl>
                                          </p:spTgt>
                                        </p:tgtEl>
                                      </p:cBhvr>
                                    </p:animEffect>
                                    <p:anim calcmode="lin" valueType="num">
                                      <p:cBhvr additive="repl">
                                        <p:cTn id="8" dur="1000" fill="hold"/>
                                        <p:tgtEl>
                                          <p:spTgt spid="5122">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5122">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fill="hold" nodeType="clickEffect">
                                  <p:stCondLst>
                                    <p:cond delay="0"/>
                                  </p:stCondLst>
                                  <p:childTnLst>
                                    <p:set>
                                      <p:cBhvr additive="repl">
                                        <p:cTn id="13" dur="1" fill="hold">
                                          <p:stCondLst>
                                            <p:cond delay="0"/>
                                          </p:stCondLst>
                                        </p:cTn>
                                        <p:tgtEl>
                                          <p:spTgt spid="5122">
                                            <p:txEl>
                                              <p:pRg st="1" end="1"/>
                                            </p:txEl>
                                          </p:spTgt>
                                        </p:tgtEl>
                                        <p:attrNameLst>
                                          <p:attrName>style.visibility</p:attrName>
                                        </p:attrNameLst>
                                      </p:cBhvr>
                                      <p:to>
                                        <p:strVal val="visible"/>
                                      </p:to>
                                    </p:set>
                                    <p:animEffect transition="in" filter="fade">
                                      <p:cBhvr additive="repl">
                                        <p:cTn id="14" dur="1000"/>
                                        <p:tgtEl>
                                          <p:spTgt spid="5122">
                                            <p:txEl>
                                              <p:pRg st="1" end="1"/>
                                            </p:txEl>
                                          </p:spTgt>
                                        </p:tgtEl>
                                      </p:cBhvr>
                                    </p:animEffect>
                                    <p:anim calcmode="lin" valueType="num">
                                      <p:cBhvr additive="repl">
                                        <p:cTn id="15" dur="1000" fill="hold"/>
                                        <p:tgtEl>
                                          <p:spTgt spid="5122">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5122">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additive="repl">
                                        <p:cTn id="20" dur="1" fill="hold">
                                          <p:stCondLst>
                                            <p:cond delay="0"/>
                                          </p:stCondLst>
                                        </p:cTn>
                                        <p:tgtEl>
                                          <p:spTgt spid="5122">
                                            <p:txEl>
                                              <p:pRg st="2" end="2"/>
                                            </p:txEl>
                                          </p:spTgt>
                                        </p:tgtEl>
                                        <p:attrNameLst>
                                          <p:attrName>style.visibility</p:attrName>
                                        </p:attrNameLst>
                                      </p:cBhvr>
                                      <p:to>
                                        <p:strVal val="visible"/>
                                      </p:to>
                                    </p:set>
                                    <p:animEffect transition="in" filter="fade">
                                      <p:cBhvr additive="repl">
                                        <p:cTn id="21" dur="1000"/>
                                        <p:tgtEl>
                                          <p:spTgt spid="5122">
                                            <p:txEl>
                                              <p:pRg st="2" end="2"/>
                                            </p:txEl>
                                          </p:spTgt>
                                        </p:tgtEl>
                                      </p:cBhvr>
                                    </p:animEffect>
                                    <p:anim calcmode="lin" valueType="num">
                                      <p:cBhvr additive="repl">
                                        <p:cTn id="22" dur="1000" fill="hold"/>
                                        <p:tgtEl>
                                          <p:spTgt spid="5122">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5122">
                                            <p:txEl>
                                              <p:pRg st="2" end="2"/>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23528" y="1196752"/>
            <a:ext cx="8577585" cy="5184998"/>
          </a:xfrm>
          <a:prstGeom prst="rect">
            <a:avLst/>
          </a:prstGeom>
          <a:noFill/>
          <a:ln w="9525" cap="flat">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Artikel</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Die 72 Gegenstände aus der Wortschatzkiste sind mit farbigen Artikelpunkten versehen.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BLAU -  DER</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ROT -  DIE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GELB -  DAS</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Nach ca. einem Jahr hat das Kind eine Artikel- Wortverbindung erlernt und kann nun den bestimmten Artikel korrekt bilden. Zeitgleich lernen die Kinder den unbestimmten Artikel. </a:t>
            </a:r>
          </a:p>
        </p:txBody>
      </p:sp>
      <p:pic>
        <p:nvPicPr>
          <p:cNvPr id="6146" name="Picture 2"/>
          <p:cNvPicPr>
            <a:picLocks noChangeAspect="1" noChangeArrowheads="1"/>
          </p:cNvPicPr>
          <p:nvPr/>
        </p:nvPicPr>
        <p:blipFill>
          <a:blip r:embed="rId3" cstate="print"/>
          <a:srcRect l="-11739" t="-487891"/>
          <a:stretch>
            <a:fillRect/>
          </a:stretch>
        </p:blipFill>
        <p:spPr bwMode="auto">
          <a:xfrm>
            <a:off x="5004048" y="-3339752"/>
            <a:ext cx="2368550" cy="7388225"/>
          </a:xfrm>
          <a:prstGeom prst="rect">
            <a:avLst/>
          </a:prstGeom>
          <a:noFill/>
          <a:ln w="9525" cap="flat">
            <a:noFill/>
            <a:round/>
            <a:headEnd/>
            <a:tailEnd/>
          </a:ln>
          <a:effectLst/>
        </p:spPr>
      </p:pic>
      <p:sp>
        <p:nvSpPr>
          <p:cNvPr id="5" name="Titel 1"/>
          <p:cNvSpPr>
            <a:spLocks noGrp="1"/>
          </p:cNvSpPr>
          <p:nvPr>
            <p:ph type="title"/>
          </p:nvPr>
        </p:nvSpPr>
        <p:spPr>
          <a:xfrm>
            <a:off x="395536" y="260648"/>
            <a:ext cx="8401080" cy="922114"/>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6" name="Grafik 5"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1" fill="hold">
                                          <p:stCondLst>
                                            <p:cond delay="0"/>
                                          </p:stCondLst>
                                        </p:cTn>
                                        <p:tgtEl>
                                          <p:spTgt spid="6145">
                                            <p:txEl>
                                              <p:pRg st="1" end="1"/>
                                            </p:txEl>
                                          </p:spTgt>
                                        </p:tgtEl>
                                        <p:attrNameLst>
                                          <p:attrName>style.visibility</p:attrName>
                                        </p:attrNameLst>
                                      </p:cBhvr>
                                      <p:to>
                                        <p:strVal val="visible"/>
                                      </p:to>
                                    </p:set>
                                    <p:animEffect transition="in" filter="fade">
                                      <p:cBhvr additive="repl">
                                        <p:cTn id="7" dur="1000"/>
                                        <p:tgtEl>
                                          <p:spTgt spid="6145">
                                            <p:txEl>
                                              <p:pRg st="1" end="1"/>
                                            </p:txEl>
                                          </p:spTgt>
                                        </p:tgtEl>
                                      </p:cBhvr>
                                    </p:animEffect>
                                    <p:anim calcmode="lin" valueType="num">
                                      <p:cBhvr additive="repl">
                                        <p:cTn id="8" dur="1000" fill="hold"/>
                                        <p:tgtEl>
                                          <p:spTgt spid="6145">
                                            <p:txEl>
                                              <p:pRg st="1" end="1"/>
                                            </p:txEl>
                                          </p:spTgt>
                                        </p:tgtEl>
                                        <p:attrNameLst>
                                          <p:attrName>ppt_x</p:attrName>
                                        </p:attrNameLst>
                                      </p:cBhvr>
                                      <p:tavLst>
                                        <p:tav tm="100000">
                                          <p:val>
                                            <p:strVal val="#ppt_x"/>
                                          </p:val>
                                        </p:tav>
                                        <p:tav>
                                          <p:val>
                                            <p:strVal val="#ppt_x"/>
                                          </p:val>
                                        </p:tav>
                                      </p:tavLst>
                                    </p:anim>
                                    <p:anim calcmode="lin" valueType="num">
                                      <p:cBhvr additive="repl">
                                        <p:cTn id="9" dur="1000" fill="hold"/>
                                        <p:tgtEl>
                                          <p:spTgt spid="6145">
                                            <p:txEl>
                                              <p:pRg st="1" end="1"/>
                                            </p:txEl>
                                          </p:spTgt>
                                        </p:tgtEl>
                                        <p:attrNameLst>
                                          <p:attrName>ppt_y</p:attrName>
                                        </p:attrNameLst>
                                      </p:cBhvr>
                                      <p:tavLst>
                                        <p:tav tm="100000">
                                          <p:val>
                                            <p:strVal val="#ppt_y+.1"/>
                                          </p:val>
                                        </p:tav>
                                        <p:tav>
                                          <p:val>
                                            <p:strVal val="#ppt_y"/>
                                          </p:val>
                                        </p:tav>
                                      </p:tavLst>
                                    </p:anim>
                                  </p:childTnLst>
                                </p:cTn>
                              </p:par>
                              <p:par>
                                <p:cTn id="10" presetID="42" presetClass="entr" fill="hold" nodeType="withEffect">
                                  <p:stCondLst>
                                    <p:cond delay="0"/>
                                  </p:stCondLst>
                                  <p:childTnLst>
                                    <p:set>
                                      <p:cBhvr additive="repl">
                                        <p:cTn id="11" dur="1" fill="hold">
                                          <p:stCondLst>
                                            <p:cond delay="0"/>
                                          </p:stCondLst>
                                        </p:cTn>
                                        <p:tgtEl>
                                          <p:spTgt spid="6145">
                                            <p:txEl>
                                              <p:pRg st="2" end="2"/>
                                            </p:txEl>
                                          </p:spTgt>
                                        </p:tgtEl>
                                        <p:attrNameLst>
                                          <p:attrName>style.visibility</p:attrName>
                                        </p:attrNameLst>
                                      </p:cBhvr>
                                      <p:to>
                                        <p:strVal val="visible"/>
                                      </p:to>
                                    </p:set>
                                    <p:animEffect transition="in" filter="fade">
                                      <p:cBhvr additive="repl">
                                        <p:cTn id="12" dur="1000"/>
                                        <p:tgtEl>
                                          <p:spTgt spid="6145">
                                            <p:txEl>
                                              <p:pRg st="2" end="2"/>
                                            </p:txEl>
                                          </p:spTgt>
                                        </p:tgtEl>
                                      </p:cBhvr>
                                    </p:animEffect>
                                    <p:anim calcmode="lin" valueType="num">
                                      <p:cBhvr additive="repl">
                                        <p:cTn id="13" dur="1000" fill="hold"/>
                                        <p:tgtEl>
                                          <p:spTgt spid="6145">
                                            <p:txEl>
                                              <p:pRg st="2" end="2"/>
                                            </p:txEl>
                                          </p:spTgt>
                                        </p:tgtEl>
                                        <p:attrNameLst>
                                          <p:attrName>ppt_x</p:attrName>
                                        </p:attrNameLst>
                                      </p:cBhvr>
                                      <p:tavLst>
                                        <p:tav tm="100000">
                                          <p:val>
                                            <p:strVal val="#ppt_x"/>
                                          </p:val>
                                        </p:tav>
                                        <p:tav>
                                          <p:val>
                                            <p:strVal val="#ppt_x"/>
                                          </p:val>
                                        </p:tav>
                                      </p:tavLst>
                                    </p:anim>
                                    <p:anim calcmode="lin" valueType="num">
                                      <p:cBhvr additive="repl">
                                        <p:cTn id="14" dur="1000" fill="hold"/>
                                        <p:tgtEl>
                                          <p:spTgt spid="6145">
                                            <p:txEl>
                                              <p:pRg st="2" end="2"/>
                                            </p:txEl>
                                          </p:spTgt>
                                        </p:tgtEl>
                                        <p:attrNameLst>
                                          <p:attrName>ppt_y</p:attrName>
                                        </p:attrNameLst>
                                      </p:cBhvr>
                                      <p:tavLst>
                                        <p:tav tm="100000">
                                          <p:val>
                                            <p:strVal val="#ppt_y+.1"/>
                                          </p:val>
                                        </p:tav>
                                        <p:tav>
                                          <p:val>
                                            <p:strVal val="#ppt_y"/>
                                          </p:val>
                                        </p:tav>
                                      </p:tavLst>
                                    </p:anim>
                                  </p:childTnLst>
                                </p:cTn>
                              </p:par>
                              <p:par>
                                <p:cTn id="15" presetID="42" presetClass="entr" fill="hold" nodeType="withEffect">
                                  <p:stCondLst>
                                    <p:cond delay="0"/>
                                  </p:stCondLst>
                                  <p:childTnLst>
                                    <p:set>
                                      <p:cBhvr additive="repl">
                                        <p:cTn id="16" dur="1" fill="hold">
                                          <p:stCondLst>
                                            <p:cond delay="0"/>
                                          </p:stCondLst>
                                        </p:cTn>
                                        <p:tgtEl>
                                          <p:spTgt spid="6145">
                                            <p:txEl>
                                              <p:pRg st="3" end="3"/>
                                            </p:txEl>
                                          </p:spTgt>
                                        </p:tgtEl>
                                        <p:attrNameLst>
                                          <p:attrName>style.visibility</p:attrName>
                                        </p:attrNameLst>
                                      </p:cBhvr>
                                      <p:to>
                                        <p:strVal val="visible"/>
                                      </p:to>
                                    </p:set>
                                    <p:animEffect transition="in" filter="fade">
                                      <p:cBhvr additive="repl">
                                        <p:cTn id="17" dur="1000"/>
                                        <p:tgtEl>
                                          <p:spTgt spid="6145">
                                            <p:txEl>
                                              <p:pRg st="3" end="3"/>
                                            </p:txEl>
                                          </p:spTgt>
                                        </p:tgtEl>
                                      </p:cBhvr>
                                    </p:animEffect>
                                    <p:anim calcmode="lin" valueType="num">
                                      <p:cBhvr additive="repl">
                                        <p:cTn id="18" dur="1000" fill="hold"/>
                                        <p:tgtEl>
                                          <p:spTgt spid="6145">
                                            <p:txEl>
                                              <p:pRg st="3" end="3"/>
                                            </p:txEl>
                                          </p:spTgt>
                                        </p:tgtEl>
                                        <p:attrNameLst>
                                          <p:attrName>ppt_x</p:attrName>
                                        </p:attrNameLst>
                                      </p:cBhvr>
                                      <p:tavLst>
                                        <p:tav tm="100000">
                                          <p:val>
                                            <p:strVal val="#ppt_x"/>
                                          </p:val>
                                        </p:tav>
                                        <p:tav>
                                          <p:val>
                                            <p:strVal val="#ppt_x"/>
                                          </p:val>
                                        </p:tav>
                                      </p:tavLst>
                                    </p:anim>
                                    <p:anim calcmode="lin" valueType="num">
                                      <p:cBhvr additive="repl">
                                        <p:cTn id="19" dur="1000" fill="hold"/>
                                        <p:tgtEl>
                                          <p:spTgt spid="6145">
                                            <p:txEl>
                                              <p:pRg st="3" end="3"/>
                                            </p:txEl>
                                          </p:spTgt>
                                        </p:tgtEl>
                                        <p:attrNameLst>
                                          <p:attrName>ppt_y</p:attrName>
                                        </p:attrNameLst>
                                      </p:cBhvr>
                                      <p:tavLst>
                                        <p:tav tm="100000">
                                          <p:val>
                                            <p:strVal val="#ppt_y+.1"/>
                                          </p:val>
                                        </p:tav>
                                        <p:tav>
                                          <p:val>
                                            <p:strVal val="#ppt_y"/>
                                          </p:val>
                                        </p:tav>
                                      </p:tavLst>
                                    </p:anim>
                                  </p:childTnLst>
                                </p:cTn>
                              </p:par>
                              <p:par>
                                <p:cTn id="20" presetID="42" presetClass="entr" fill="hold" nodeType="withEffect">
                                  <p:stCondLst>
                                    <p:cond delay="0"/>
                                  </p:stCondLst>
                                  <p:childTnLst>
                                    <p:set>
                                      <p:cBhvr additive="repl">
                                        <p:cTn id="21" dur="1" fill="hold">
                                          <p:stCondLst>
                                            <p:cond delay="0"/>
                                          </p:stCondLst>
                                        </p:cTn>
                                        <p:tgtEl>
                                          <p:spTgt spid="6145">
                                            <p:txEl>
                                              <p:pRg st="4" end="4"/>
                                            </p:txEl>
                                          </p:spTgt>
                                        </p:tgtEl>
                                        <p:attrNameLst>
                                          <p:attrName>style.visibility</p:attrName>
                                        </p:attrNameLst>
                                      </p:cBhvr>
                                      <p:to>
                                        <p:strVal val="visible"/>
                                      </p:to>
                                    </p:set>
                                    <p:animEffect transition="in" filter="fade">
                                      <p:cBhvr additive="repl">
                                        <p:cTn id="22" dur="1000"/>
                                        <p:tgtEl>
                                          <p:spTgt spid="6145">
                                            <p:txEl>
                                              <p:pRg st="4" end="4"/>
                                            </p:txEl>
                                          </p:spTgt>
                                        </p:tgtEl>
                                      </p:cBhvr>
                                    </p:animEffect>
                                    <p:anim calcmode="lin" valueType="num">
                                      <p:cBhvr additive="repl">
                                        <p:cTn id="23" dur="1000" fill="hold"/>
                                        <p:tgtEl>
                                          <p:spTgt spid="6145">
                                            <p:txEl>
                                              <p:pRg st="4" end="4"/>
                                            </p:txEl>
                                          </p:spTgt>
                                        </p:tgtEl>
                                        <p:attrNameLst>
                                          <p:attrName>ppt_x</p:attrName>
                                        </p:attrNameLst>
                                      </p:cBhvr>
                                      <p:tavLst>
                                        <p:tav tm="100000">
                                          <p:val>
                                            <p:strVal val="#ppt_x"/>
                                          </p:val>
                                        </p:tav>
                                        <p:tav>
                                          <p:val>
                                            <p:strVal val="#ppt_x"/>
                                          </p:val>
                                        </p:tav>
                                      </p:tavLst>
                                    </p:anim>
                                    <p:anim calcmode="lin" valueType="num">
                                      <p:cBhvr additive="repl">
                                        <p:cTn id="24" dur="1000" fill="hold"/>
                                        <p:tgtEl>
                                          <p:spTgt spid="6145">
                                            <p:txEl>
                                              <p:pRg st="4" end="4"/>
                                            </p:txEl>
                                          </p:spTgt>
                                        </p:tgtEl>
                                        <p:attrNameLst>
                                          <p:attrName>ppt_y</p:attrName>
                                        </p:attrNameLst>
                                      </p:cBhvr>
                                      <p:tavLst>
                                        <p:tav tm="100000">
                                          <p:val>
                                            <p:strVal val="#ppt_y+.1"/>
                                          </p:val>
                                        </p:tav>
                                        <p:tav>
                                          <p:val>
                                            <p:strVal val="#ppt_y"/>
                                          </p:val>
                                        </p:tav>
                                      </p:tavLst>
                                    </p:anim>
                                  </p:childTnLst>
                                </p:cTn>
                              </p:par>
                              <p:par>
                                <p:cTn id="25" presetID="42" presetClass="entr" fill="hold" nodeType="withEffect">
                                  <p:stCondLst>
                                    <p:cond delay="0"/>
                                  </p:stCondLst>
                                  <p:childTnLst>
                                    <p:set>
                                      <p:cBhvr additive="repl">
                                        <p:cTn id="26" dur="1" fill="hold">
                                          <p:stCondLst>
                                            <p:cond delay="0"/>
                                          </p:stCondLst>
                                        </p:cTn>
                                        <p:tgtEl>
                                          <p:spTgt spid="6145">
                                            <p:txEl>
                                              <p:pRg st="5" end="5"/>
                                            </p:txEl>
                                          </p:spTgt>
                                        </p:tgtEl>
                                        <p:attrNameLst>
                                          <p:attrName>style.visibility</p:attrName>
                                        </p:attrNameLst>
                                      </p:cBhvr>
                                      <p:to>
                                        <p:strVal val="visible"/>
                                      </p:to>
                                    </p:set>
                                    <p:animEffect transition="in" filter="fade">
                                      <p:cBhvr additive="repl">
                                        <p:cTn id="27" dur="1000"/>
                                        <p:tgtEl>
                                          <p:spTgt spid="6145">
                                            <p:txEl>
                                              <p:pRg st="5" end="5"/>
                                            </p:txEl>
                                          </p:spTgt>
                                        </p:tgtEl>
                                      </p:cBhvr>
                                    </p:animEffect>
                                    <p:anim calcmode="lin" valueType="num">
                                      <p:cBhvr additive="repl">
                                        <p:cTn id="28" dur="1000" fill="hold"/>
                                        <p:tgtEl>
                                          <p:spTgt spid="6145">
                                            <p:txEl>
                                              <p:pRg st="5" end="5"/>
                                            </p:txEl>
                                          </p:spTgt>
                                        </p:tgtEl>
                                        <p:attrNameLst>
                                          <p:attrName>ppt_x</p:attrName>
                                        </p:attrNameLst>
                                      </p:cBhvr>
                                      <p:tavLst>
                                        <p:tav tm="100000">
                                          <p:val>
                                            <p:strVal val="#ppt_x"/>
                                          </p:val>
                                        </p:tav>
                                        <p:tav>
                                          <p:val>
                                            <p:strVal val="#ppt_x"/>
                                          </p:val>
                                        </p:tav>
                                      </p:tavLst>
                                    </p:anim>
                                    <p:anim calcmode="lin" valueType="num">
                                      <p:cBhvr additive="repl">
                                        <p:cTn id="29" dur="1000" fill="hold"/>
                                        <p:tgtEl>
                                          <p:spTgt spid="6145">
                                            <p:txEl>
                                              <p:pRg st="5" end="5"/>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11188" y="1628800"/>
            <a:ext cx="4940993" cy="4824388"/>
          </a:xfrm>
          <a:prstGeom prst="rect">
            <a:avLst/>
          </a:prstGeom>
          <a:noFill/>
          <a:ln w="9525" cap="flat">
            <a:noFill/>
            <a:round/>
            <a:headEnd/>
            <a:tailEnd/>
          </a:ln>
          <a:effectLst/>
        </p:spPr>
      </p:pic>
      <p:sp>
        <p:nvSpPr>
          <p:cNvPr id="7171" name="Rectangle 3"/>
          <p:cNvSpPr>
            <a:spLocks noChangeArrowheads="1"/>
          </p:cNvSpPr>
          <p:nvPr/>
        </p:nvSpPr>
        <p:spPr bwMode="auto">
          <a:xfrm rot="10800000" flipV="1">
            <a:off x="6588224" y="2074388"/>
            <a:ext cx="2166938" cy="3414866"/>
          </a:xfrm>
          <a:prstGeom prst="rect">
            <a:avLst/>
          </a:prstGeom>
          <a:noFill/>
          <a:ln w="9525" cap="flat">
            <a:noFill/>
            <a:round/>
            <a:headEnd/>
            <a:tailEnd/>
          </a:ln>
          <a:effectLst/>
        </p:spPr>
        <p:txBody>
          <a:bodyPr wrap="squar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5400" b="1" dirty="0">
                <a:solidFill>
                  <a:srgbClr val="000000"/>
                </a:solidFill>
                <a:latin typeface="Calibri" charset="0"/>
              </a:rPr>
              <a:t>Ich bin ein Artikelkönig!</a:t>
            </a:r>
          </a:p>
        </p:txBody>
      </p:sp>
      <p:sp>
        <p:nvSpPr>
          <p:cNvPr id="5"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6" name="Grafik 5"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7170"/>
                                        </p:tgtEl>
                                        <p:attrNameLst>
                                          <p:attrName>style.visibility</p:attrName>
                                        </p:attrNameLst>
                                      </p:cBhvr>
                                      <p:to>
                                        <p:strVal val="visible"/>
                                      </p:to>
                                    </p:set>
                                    <p:animEffect transition="in" filter="circle(in)">
                                      <p:cBhvr additive="repl">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39552" y="1556792"/>
            <a:ext cx="8001000" cy="4967685"/>
          </a:xfrm>
          <a:prstGeom prst="rect">
            <a:avLst/>
          </a:prstGeom>
          <a:noFill/>
          <a:ln w="9525" cap="flat">
            <a:noFill/>
            <a:round/>
            <a:headEnd/>
            <a:tailEnd/>
          </a:ln>
          <a:effectLst/>
        </p:spPr>
        <p:txBody>
          <a:bodyPr lIns="90000" tIns="45000" rIns="90000" bIns="45000"/>
          <a:lstStyle/>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Oberbegriffe</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Die Gegenstände aus der Wortschatzkiste können in Untergruppen einsortiert werden:</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b="1" dirty="0">
                <a:solidFill>
                  <a:srgbClr val="000000"/>
                </a:solidFill>
                <a:latin typeface="Calibri" charset="0"/>
              </a:rPr>
              <a:t>Tiere – Kleidung – Lebensmittel - Fahrzeuge</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b="1" dirty="0">
                <a:solidFill>
                  <a:srgbClr val="000000"/>
                </a:solidFill>
                <a:latin typeface="Calibri" charset="0"/>
              </a:rPr>
              <a:t>Werkzeuge – Instrumente - Hygiene…</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Somit erlernen Kinder eine Zuordnung von bestimmten Gegenständen</a:t>
            </a:r>
          </a:p>
        </p:txBody>
      </p:sp>
      <p:sp>
        <p:nvSpPr>
          <p:cNvPr id="4"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5" name="Grafik 4"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1" fill="hold">
                                          <p:stCondLst>
                                            <p:cond delay="0"/>
                                          </p:stCondLst>
                                        </p:cTn>
                                        <p:tgtEl>
                                          <p:spTgt spid="8193">
                                            <p:txEl>
                                              <p:pRg st="0" end="0"/>
                                            </p:txEl>
                                          </p:spTgt>
                                        </p:tgtEl>
                                        <p:attrNameLst>
                                          <p:attrName>style.visibility</p:attrName>
                                        </p:attrNameLst>
                                      </p:cBhvr>
                                      <p:to>
                                        <p:strVal val="visible"/>
                                      </p:to>
                                    </p:set>
                                    <p:animEffect transition="in" filter="fade">
                                      <p:cBhvr additive="repl">
                                        <p:cTn id="7" dur="1000"/>
                                        <p:tgtEl>
                                          <p:spTgt spid="8193">
                                            <p:txEl>
                                              <p:pRg st="0" end="0"/>
                                            </p:txEl>
                                          </p:spTgt>
                                        </p:tgtEl>
                                      </p:cBhvr>
                                    </p:animEffect>
                                    <p:anim calcmode="lin" valueType="num">
                                      <p:cBhvr additive="repl">
                                        <p:cTn id="8" dur="1000" fill="hold"/>
                                        <p:tgtEl>
                                          <p:spTgt spid="8193">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8193">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additive="repl">
                                        <p:cTn id="13" dur="1" fill="hold">
                                          <p:stCondLst>
                                            <p:cond delay="0"/>
                                          </p:stCondLst>
                                        </p:cTn>
                                        <p:tgtEl>
                                          <p:spTgt spid="8193">
                                            <p:txEl>
                                              <p:pRg st="1" end="1"/>
                                            </p:txEl>
                                          </p:spTgt>
                                        </p:tgtEl>
                                        <p:attrNameLst>
                                          <p:attrName>style.visibility</p:attrName>
                                        </p:attrNameLst>
                                      </p:cBhvr>
                                      <p:to>
                                        <p:strVal val="visible"/>
                                      </p:to>
                                    </p:set>
                                    <p:animEffect transition="in" filter="fade">
                                      <p:cBhvr additive="repl">
                                        <p:cTn id="14" dur="1000"/>
                                        <p:tgtEl>
                                          <p:spTgt spid="8193">
                                            <p:txEl>
                                              <p:pRg st="1" end="1"/>
                                            </p:txEl>
                                          </p:spTgt>
                                        </p:tgtEl>
                                      </p:cBhvr>
                                    </p:animEffect>
                                    <p:anim calcmode="lin" valueType="num">
                                      <p:cBhvr additive="repl">
                                        <p:cTn id="15" dur="1000" fill="hold"/>
                                        <p:tgtEl>
                                          <p:spTgt spid="8193">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8193">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additive="repl">
                                        <p:cTn id="20" dur="1" fill="hold">
                                          <p:stCondLst>
                                            <p:cond delay="0"/>
                                          </p:stCondLst>
                                        </p:cTn>
                                        <p:tgtEl>
                                          <p:spTgt spid="8193">
                                            <p:txEl>
                                              <p:pRg st="2" end="2"/>
                                            </p:txEl>
                                          </p:spTgt>
                                        </p:tgtEl>
                                        <p:attrNameLst>
                                          <p:attrName>style.visibility</p:attrName>
                                        </p:attrNameLst>
                                      </p:cBhvr>
                                      <p:to>
                                        <p:strVal val="visible"/>
                                      </p:to>
                                    </p:set>
                                    <p:animEffect transition="in" filter="fade">
                                      <p:cBhvr additive="repl">
                                        <p:cTn id="21" dur="1000"/>
                                        <p:tgtEl>
                                          <p:spTgt spid="8193">
                                            <p:txEl>
                                              <p:pRg st="2" end="2"/>
                                            </p:txEl>
                                          </p:spTgt>
                                        </p:tgtEl>
                                      </p:cBhvr>
                                    </p:animEffect>
                                    <p:anim calcmode="lin" valueType="num">
                                      <p:cBhvr additive="repl">
                                        <p:cTn id="22" dur="1000" fill="hold"/>
                                        <p:tgtEl>
                                          <p:spTgt spid="8193">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8193">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additive="repl">
                                        <p:cTn id="27" dur="1" fill="hold">
                                          <p:stCondLst>
                                            <p:cond delay="0"/>
                                          </p:stCondLst>
                                        </p:cTn>
                                        <p:tgtEl>
                                          <p:spTgt spid="8193">
                                            <p:txEl>
                                              <p:pRg st="3" end="3"/>
                                            </p:txEl>
                                          </p:spTgt>
                                        </p:tgtEl>
                                        <p:attrNameLst>
                                          <p:attrName>style.visibility</p:attrName>
                                        </p:attrNameLst>
                                      </p:cBhvr>
                                      <p:to>
                                        <p:strVal val="visible"/>
                                      </p:to>
                                    </p:set>
                                    <p:animEffect transition="in" filter="fade">
                                      <p:cBhvr additive="repl">
                                        <p:cTn id="28" dur="1000"/>
                                        <p:tgtEl>
                                          <p:spTgt spid="8193">
                                            <p:txEl>
                                              <p:pRg st="3" end="3"/>
                                            </p:txEl>
                                          </p:spTgt>
                                        </p:tgtEl>
                                      </p:cBhvr>
                                    </p:animEffect>
                                    <p:anim calcmode="lin" valueType="num">
                                      <p:cBhvr additive="repl">
                                        <p:cTn id="29" dur="1000" fill="hold"/>
                                        <p:tgtEl>
                                          <p:spTgt spid="8193">
                                            <p:txEl>
                                              <p:pRg st="3" end="3"/>
                                            </p:txEl>
                                          </p:spTgt>
                                        </p:tgtEl>
                                        <p:attrNameLst>
                                          <p:attrName>ppt_x</p:attrName>
                                        </p:attrNameLst>
                                      </p:cBhvr>
                                      <p:tavLst>
                                        <p:tav tm="100000">
                                          <p:val>
                                            <p:strVal val="#ppt_x"/>
                                          </p:val>
                                        </p:tav>
                                        <p:tav>
                                          <p:val>
                                            <p:strVal val="#ppt_x"/>
                                          </p:val>
                                        </p:tav>
                                      </p:tavLst>
                                    </p:anim>
                                    <p:anim calcmode="lin" valueType="num">
                                      <p:cBhvr additive="repl">
                                        <p:cTn id="30" dur="1000" fill="hold"/>
                                        <p:tgtEl>
                                          <p:spTgt spid="8193">
                                            <p:txEl>
                                              <p:pRg st="3" end="3"/>
                                            </p:txEl>
                                          </p:spTgt>
                                        </p:tgtEl>
                                        <p:attrNameLst>
                                          <p:attrName>ppt_y</p:attrName>
                                        </p:attrNameLst>
                                      </p:cBhvr>
                                      <p:tavLst>
                                        <p:tav tm="100000">
                                          <p:val>
                                            <p:strVal val="#ppt_y+.1"/>
                                          </p:val>
                                        </p:tav>
                                        <p:tav>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fill="hold" nodeType="clickEffect">
                                  <p:stCondLst>
                                    <p:cond delay="0"/>
                                  </p:stCondLst>
                                  <p:childTnLst>
                                    <p:set>
                                      <p:cBhvr additive="repl">
                                        <p:cTn id="34" dur="1" fill="hold">
                                          <p:stCondLst>
                                            <p:cond delay="0"/>
                                          </p:stCondLst>
                                        </p:cTn>
                                        <p:tgtEl>
                                          <p:spTgt spid="8193">
                                            <p:txEl>
                                              <p:pRg st="4" end="4"/>
                                            </p:txEl>
                                          </p:spTgt>
                                        </p:tgtEl>
                                        <p:attrNameLst>
                                          <p:attrName>style.visibility</p:attrName>
                                        </p:attrNameLst>
                                      </p:cBhvr>
                                      <p:to>
                                        <p:strVal val="visible"/>
                                      </p:to>
                                    </p:set>
                                    <p:animEffect transition="in" filter="fade">
                                      <p:cBhvr additive="repl">
                                        <p:cTn id="35" dur="1000"/>
                                        <p:tgtEl>
                                          <p:spTgt spid="8193">
                                            <p:txEl>
                                              <p:pRg st="4" end="4"/>
                                            </p:txEl>
                                          </p:spTgt>
                                        </p:tgtEl>
                                      </p:cBhvr>
                                    </p:animEffect>
                                    <p:anim calcmode="lin" valueType="num">
                                      <p:cBhvr additive="repl">
                                        <p:cTn id="36" dur="1000" fill="hold"/>
                                        <p:tgtEl>
                                          <p:spTgt spid="8193">
                                            <p:txEl>
                                              <p:pRg st="4" end="4"/>
                                            </p:txEl>
                                          </p:spTgt>
                                        </p:tgtEl>
                                        <p:attrNameLst>
                                          <p:attrName>ppt_x</p:attrName>
                                        </p:attrNameLst>
                                      </p:cBhvr>
                                      <p:tavLst>
                                        <p:tav tm="100000">
                                          <p:val>
                                            <p:strVal val="#ppt_x"/>
                                          </p:val>
                                        </p:tav>
                                        <p:tav>
                                          <p:val>
                                            <p:strVal val="#ppt_x"/>
                                          </p:val>
                                        </p:tav>
                                      </p:tavLst>
                                    </p:anim>
                                    <p:anim calcmode="lin" valueType="num">
                                      <p:cBhvr additive="repl">
                                        <p:cTn id="37" dur="1000" fill="hold"/>
                                        <p:tgtEl>
                                          <p:spTgt spid="8193">
                                            <p:txEl>
                                              <p:pRg st="4" end="4"/>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11560" y="1268760"/>
            <a:ext cx="8001000" cy="5112419"/>
          </a:xfrm>
          <a:prstGeom prst="rect">
            <a:avLst/>
          </a:prstGeom>
          <a:noFill/>
          <a:ln w="9525" cap="flat">
            <a:noFill/>
            <a:round/>
            <a:headEnd/>
            <a:tailEnd/>
          </a:ln>
          <a:effectLst/>
        </p:spPr>
        <p:txBody>
          <a:bodyPr lIns="90000" tIns="45000" rIns="90000" bIns="45000"/>
          <a:lstStyle/>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Merkmalsarbeit </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Der Baustein Merkmalsarbeit dient zur Differenzierung des Wortschatzes</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200" dirty="0">
              <a:solidFill>
                <a:srgbClr val="000000"/>
              </a:solidFill>
              <a:latin typeface="Calibri" charset="0"/>
            </a:endParaRP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Was ist am Gegenstand?</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Was hat dieser Gegenstand besonderes?</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Was kann man damit machen?</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200" dirty="0">
              <a:solidFill>
                <a:srgbClr val="000000"/>
              </a:solidFill>
              <a:latin typeface="Calibri" charset="0"/>
            </a:endParaRP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200" dirty="0">
              <a:solidFill>
                <a:srgbClr val="000000"/>
              </a:solidFill>
              <a:latin typeface="Calibri" charset="0"/>
            </a:endParaRPr>
          </a:p>
        </p:txBody>
      </p:sp>
      <p:sp>
        <p:nvSpPr>
          <p:cNvPr id="9219" name="Rectangle 3"/>
          <p:cNvSpPr>
            <a:spLocks noChangeArrowheads="1"/>
          </p:cNvSpPr>
          <p:nvPr/>
        </p:nvSpPr>
        <p:spPr bwMode="auto">
          <a:xfrm>
            <a:off x="1476375" y="4005263"/>
            <a:ext cx="1633538" cy="914400"/>
          </a:xfrm>
          <a:prstGeom prst="rect">
            <a:avLst/>
          </a:prstGeom>
          <a:noFill/>
          <a:ln w="9525" cap="flat">
            <a:noFill/>
            <a:round/>
            <a:headEnd/>
            <a:tailEnd/>
          </a:ln>
          <a:effectLst/>
        </p:spPr>
        <p:txBody>
          <a:bodyPr wrap="none" anchor="ctr"/>
          <a:lstStyle/>
          <a:p>
            <a:endParaRPr lang="de-DE"/>
          </a:p>
        </p:txBody>
      </p:sp>
      <p:sp>
        <p:nvSpPr>
          <p:cNvPr id="9220" name="Rectangle 4"/>
          <p:cNvSpPr>
            <a:spLocks noChangeArrowheads="1"/>
          </p:cNvSpPr>
          <p:nvPr/>
        </p:nvSpPr>
        <p:spPr bwMode="auto">
          <a:xfrm>
            <a:off x="1187450" y="4005263"/>
            <a:ext cx="1490663" cy="914400"/>
          </a:xfrm>
          <a:prstGeom prst="rect">
            <a:avLst/>
          </a:prstGeom>
          <a:noFill/>
          <a:ln w="9525" cap="flat">
            <a:noFill/>
            <a:round/>
            <a:headEnd/>
            <a:tailEnd/>
          </a:ln>
          <a:effectLst/>
        </p:spPr>
        <p:txBody>
          <a:bodyPr wrap="none" anchor="ctr"/>
          <a:lstStyle/>
          <a:p>
            <a:endParaRPr lang="de-DE"/>
          </a:p>
        </p:txBody>
      </p:sp>
      <p:sp>
        <p:nvSpPr>
          <p:cNvPr id="9221" name="Rectangle 5"/>
          <p:cNvSpPr>
            <a:spLocks noChangeArrowheads="1"/>
          </p:cNvSpPr>
          <p:nvPr/>
        </p:nvSpPr>
        <p:spPr bwMode="auto">
          <a:xfrm>
            <a:off x="1187450" y="4462463"/>
            <a:ext cx="1660525" cy="914400"/>
          </a:xfrm>
          <a:prstGeom prst="rect">
            <a:avLst/>
          </a:prstGeom>
          <a:noFill/>
          <a:ln w="9525" cap="flat">
            <a:noFill/>
            <a:round/>
            <a:headEnd/>
            <a:tailEnd/>
          </a:ln>
          <a:effectLst/>
        </p:spPr>
        <p:txBody>
          <a:bodyPr wrap="none" anchor="ctr"/>
          <a:lstStyle/>
          <a:p>
            <a:endParaRPr lang="de-DE"/>
          </a:p>
        </p:txBody>
      </p:sp>
      <p:sp>
        <p:nvSpPr>
          <p:cNvPr id="7"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8" name="Grafik 7"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fill="hold" nodeType="clickEffect">
                                  <p:stCondLst>
                                    <p:cond delay="0"/>
                                  </p:stCondLst>
                                  <p:childTnLst>
                                    <p:set>
                                      <p:cBhvr additive="repl">
                                        <p:cTn id="6" dur="1" fill="hold">
                                          <p:stCondLst>
                                            <p:cond delay="0"/>
                                          </p:stCondLst>
                                        </p:cTn>
                                        <p:tgtEl>
                                          <p:spTgt spid="9217">
                                            <p:txEl>
                                              <p:pRg st="0" end="0"/>
                                            </p:txEl>
                                          </p:spTgt>
                                        </p:tgtEl>
                                        <p:attrNameLst>
                                          <p:attrName>style.visibility</p:attrName>
                                        </p:attrNameLst>
                                      </p:cBhvr>
                                      <p:to>
                                        <p:strVal val="visible"/>
                                      </p:to>
                                    </p:set>
                                    <p:animEffect transition="in" filter="fade">
                                      <p:cBhvr additive="repl">
                                        <p:cTn id="7" dur="1000"/>
                                        <p:tgtEl>
                                          <p:spTgt spid="9217">
                                            <p:txEl>
                                              <p:pRg st="0" end="0"/>
                                            </p:txEl>
                                          </p:spTgt>
                                        </p:tgtEl>
                                      </p:cBhvr>
                                    </p:animEffect>
                                    <p:anim calcmode="lin" valueType="num">
                                      <p:cBhvr additive="repl">
                                        <p:cTn id="8" dur="1000" fill="hold"/>
                                        <p:tgtEl>
                                          <p:spTgt spid="9217">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9217">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fill="hold" nodeType="clickEffect">
                                  <p:stCondLst>
                                    <p:cond delay="0"/>
                                  </p:stCondLst>
                                  <p:childTnLst>
                                    <p:set>
                                      <p:cBhvr additive="repl">
                                        <p:cTn id="13" dur="1" fill="hold">
                                          <p:stCondLst>
                                            <p:cond delay="0"/>
                                          </p:stCondLst>
                                        </p:cTn>
                                        <p:tgtEl>
                                          <p:spTgt spid="9217">
                                            <p:txEl>
                                              <p:pRg st="1" end="1"/>
                                            </p:txEl>
                                          </p:spTgt>
                                        </p:tgtEl>
                                        <p:attrNameLst>
                                          <p:attrName>style.visibility</p:attrName>
                                        </p:attrNameLst>
                                      </p:cBhvr>
                                      <p:to>
                                        <p:strVal val="visible"/>
                                      </p:to>
                                    </p:set>
                                    <p:animEffect transition="in" filter="fade">
                                      <p:cBhvr additive="repl">
                                        <p:cTn id="14" dur="1000"/>
                                        <p:tgtEl>
                                          <p:spTgt spid="9217">
                                            <p:txEl>
                                              <p:pRg st="1" end="1"/>
                                            </p:txEl>
                                          </p:spTgt>
                                        </p:tgtEl>
                                      </p:cBhvr>
                                    </p:animEffect>
                                    <p:anim calcmode="lin" valueType="num">
                                      <p:cBhvr additive="repl">
                                        <p:cTn id="15" dur="1000" fill="hold"/>
                                        <p:tgtEl>
                                          <p:spTgt spid="9217">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9217">
                                            <p:txEl>
                                              <p:pRg st="1" end="1"/>
                                            </p:txEl>
                                          </p:spTgt>
                                        </p:tgtEl>
                                        <p:attrNameLst>
                                          <p:attrName>ppt_y</p:attrName>
                                        </p:attrNameLst>
                                      </p:cBhvr>
                                      <p:tavLst>
                                        <p:tav tm="100000">
                                          <p:val>
                                            <p:strVal val="#ppt_y+.1"/>
                                          </p:val>
                                        </p:tav>
                                        <p:tav>
                                          <p:val>
                                            <p:strVal val="#ppt_y"/>
                                          </p:val>
                                        </p:tav>
                                      </p:tavLst>
                                    </p:anim>
                                  </p:childTnLst>
                                </p:cTn>
                              </p:par>
                              <p:par>
                                <p:cTn id="17" presetID="42" presetClass="entr" fill="hold" nodeType="withEffect">
                                  <p:stCondLst>
                                    <p:cond delay="0"/>
                                  </p:stCondLst>
                                  <p:childTnLst>
                                    <p:set>
                                      <p:cBhvr additive="repl">
                                        <p:cTn id="18" dur="1" fill="hold">
                                          <p:stCondLst>
                                            <p:cond delay="0"/>
                                          </p:stCondLst>
                                        </p:cTn>
                                        <p:tgtEl>
                                          <p:spTgt spid="9217">
                                            <p:txEl>
                                              <p:pRg st="3" end="3"/>
                                            </p:txEl>
                                          </p:spTgt>
                                        </p:tgtEl>
                                        <p:attrNameLst>
                                          <p:attrName>style.visibility</p:attrName>
                                        </p:attrNameLst>
                                      </p:cBhvr>
                                      <p:to>
                                        <p:strVal val="visible"/>
                                      </p:to>
                                    </p:set>
                                    <p:animEffect transition="in" filter="fade">
                                      <p:cBhvr additive="repl">
                                        <p:cTn id="19" dur="1000"/>
                                        <p:tgtEl>
                                          <p:spTgt spid="9217">
                                            <p:txEl>
                                              <p:pRg st="3" end="3"/>
                                            </p:txEl>
                                          </p:spTgt>
                                        </p:tgtEl>
                                      </p:cBhvr>
                                    </p:animEffect>
                                    <p:anim calcmode="lin" valueType="num">
                                      <p:cBhvr additive="repl">
                                        <p:cTn id="20" dur="1000" fill="hold"/>
                                        <p:tgtEl>
                                          <p:spTgt spid="9217">
                                            <p:txEl>
                                              <p:pRg st="3" end="3"/>
                                            </p:txEl>
                                          </p:spTgt>
                                        </p:tgtEl>
                                        <p:attrNameLst>
                                          <p:attrName>ppt_x</p:attrName>
                                        </p:attrNameLst>
                                      </p:cBhvr>
                                      <p:tavLst>
                                        <p:tav tm="100000">
                                          <p:val>
                                            <p:strVal val="#ppt_x"/>
                                          </p:val>
                                        </p:tav>
                                        <p:tav>
                                          <p:val>
                                            <p:strVal val="#ppt_x"/>
                                          </p:val>
                                        </p:tav>
                                      </p:tavLst>
                                    </p:anim>
                                    <p:anim calcmode="lin" valueType="num">
                                      <p:cBhvr additive="repl">
                                        <p:cTn id="21" dur="1000" fill="hold"/>
                                        <p:tgtEl>
                                          <p:spTgt spid="9217">
                                            <p:txEl>
                                              <p:pRg st="3" end="3"/>
                                            </p:txEl>
                                          </p:spTgt>
                                        </p:tgtEl>
                                        <p:attrNameLst>
                                          <p:attrName>ppt_y</p:attrName>
                                        </p:attrNameLst>
                                      </p:cBhvr>
                                      <p:tavLst>
                                        <p:tav tm="100000">
                                          <p:val>
                                            <p:strVal val="#ppt_y+.1"/>
                                          </p:val>
                                        </p:tav>
                                        <p:tav>
                                          <p:val>
                                            <p:strVal val="#ppt_y"/>
                                          </p:val>
                                        </p:tav>
                                      </p:tavLst>
                                    </p:anim>
                                  </p:childTnLst>
                                </p:cTn>
                              </p:par>
                              <p:par>
                                <p:cTn id="22" presetID="42" presetClass="entr" fill="hold" nodeType="withEffect">
                                  <p:stCondLst>
                                    <p:cond delay="0"/>
                                  </p:stCondLst>
                                  <p:childTnLst>
                                    <p:set>
                                      <p:cBhvr additive="repl">
                                        <p:cTn id="23" dur="1" fill="hold">
                                          <p:stCondLst>
                                            <p:cond delay="0"/>
                                          </p:stCondLst>
                                        </p:cTn>
                                        <p:tgtEl>
                                          <p:spTgt spid="9217">
                                            <p:txEl>
                                              <p:pRg st="4" end="4"/>
                                            </p:txEl>
                                          </p:spTgt>
                                        </p:tgtEl>
                                        <p:attrNameLst>
                                          <p:attrName>style.visibility</p:attrName>
                                        </p:attrNameLst>
                                      </p:cBhvr>
                                      <p:to>
                                        <p:strVal val="visible"/>
                                      </p:to>
                                    </p:set>
                                    <p:animEffect transition="in" filter="fade">
                                      <p:cBhvr additive="repl">
                                        <p:cTn id="24" dur="1000"/>
                                        <p:tgtEl>
                                          <p:spTgt spid="9217">
                                            <p:txEl>
                                              <p:pRg st="4" end="4"/>
                                            </p:txEl>
                                          </p:spTgt>
                                        </p:tgtEl>
                                      </p:cBhvr>
                                    </p:animEffect>
                                    <p:anim calcmode="lin" valueType="num">
                                      <p:cBhvr additive="repl">
                                        <p:cTn id="25" dur="1000" fill="hold"/>
                                        <p:tgtEl>
                                          <p:spTgt spid="9217">
                                            <p:txEl>
                                              <p:pRg st="4" end="4"/>
                                            </p:txEl>
                                          </p:spTgt>
                                        </p:tgtEl>
                                        <p:attrNameLst>
                                          <p:attrName>ppt_x</p:attrName>
                                        </p:attrNameLst>
                                      </p:cBhvr>
                                      <p:tavLst>
                                        <p:tav tm="100000">
                                          <p:val>
                                            <p:strVal val="#ppt_x"/>
                                          </p:val>
                                        </p:tav>
                                        <p:tav>
                                          <p:val>
                                            <p:strVal val="#ppt_x"/>
                                          </p:val>
                                        </p:tav>
                                      </p:tavLst>
                                    </p:anim>
                                    <p:anim calcmode="lin" valueType="num">
                                      <p:cBhvr additive="repl">
                                        <p:cTn id="26" dur="1000" fill="hold"/>
                                        <p:tgtEl>
                                          <p:spTgt spid="9217">
                                            <p:txEl>
                                              <p:pRg st="4" end="4"/>
                                            </p:txEl>
                                          </p:spTgt>
                                        </p:tgtEl>
                                        <p:attrNameLst>
                                          <p:attrName>ppt_y</p:attrName>
                                        </p:attrNameLst>
                                      </p:cBhvr>
                                      <p:tavLst>
                                        <p:tav tm="100000">
                                          <p:val>
                                            <p:strVal val="#ppt_y+.1"/>
                                          </p:val>
                                        </p:tav>
                                        <p:tav>
                                          <p:val>
                                            <p:strVal val="#ppt_y"/>
                                          </p:val>
                                        </p:tav>
                                      </p:tavLst>
                                    </p:anim>
                                  </p:childTnLst>
                                </p:cTn>
                              </p:par>
                              <p:par>
                                <p:cTn id="27" presetID="42" presetClass="entr" fill="hold" nodeType="withEffect">
                                  <p:stCondLst>
                                    <p:cond delay="0"/>
                                  </p:stCondLst>
                                  <p:childTnLst>
                                    <p:set>
                                      <p:cBhvr additive="repl">
                                        <p:cTn id="28" dur="1" fill="hold">
                                          <p:stCondLst>
                                            <p:cond delay="0"/>
                                          </p:stCondLst>
                                        </p:cTn>
                                        <p:tgtEl>
                                          <p:spTgt spid="9217">
                                            <p:txEl>
                                              <p:pRg st="5" end="5"/>
                                            </p:txEl>
                                          </p:spTgt>
                                        </p:tgtEl>
                                        <p:attrNameLst>
                                          <p:attrName>style.visibility</p:attrName>
                                        </p:attrNameLst>
                                      </p:cBhvr>
                                      <p:to>
                                        <p:strVal val="visible"/>
                                      </p:to>
                                    </p:set>
                                    <p:animEffect transition="in" filter="fade">
                                      <p:cBhvr additive="repl">
                                        <p:cTn id="29" dur="1000"/>
                                        <p:tgtEl>
                                          <p:spTgt spid="9217">
                                            <p:txEl>
                                              <p:pRg st="5" end="5"/>
                                            </p:txEl>
                                          </p:spTgt>
                                        </p:tgtEl>
                                      </p:cBhvr>
                                    </p:animEffect>
                                    <p:anim calcmode="lin" valueType="num">
                                      <p:cBhvr additive="repl">
                                        <p:cTn id="30" dur="1000" fill="hold"/>
                                        <p:tgtEl>
                                          <p:spTgt spid="9217">
                                            <p:txEl>
                                              <p:pRg st="5" end="5"/>
                                            </p:txEl>
                                          </p:spTgt>
                                        </p:tgtEl>
                                        <p:attrNameLst>
                                          <p:attrName>ppt_x</p:attrName>
                                        </p:attrNameLst>
                                      </p:cBhvr>
                                      <p:tavLst>
                                        <p:tav tm="100000">
                                          <p:val>
                                            <p:strVal val="#ppt_x"/>
                                          </p:val>
                                        </p:tav>
                                        <p:tav>
                                          <p:val>
                                            <p:strVal val="#ppt_x"/>
                                          </p:val>
                                        </p:tav>
                                      </p:tavLst>
                                    </p:anim>
                                    <p:anim calcmode="lin" valueType="num">
                                      <p:cBhvr additive="repl">
                                        <p:cTn id="31" dur="1000" fill="hold"/>
                                        <p:tgtEl>
                                          <p:spTgt spid="9217">
                                            <p:txEl>
                                              <p:pRg st="5" end="5"/>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755576" y="1268760"/>
            <a:ext cx="7559625" cy="5084494"/>
          </a:xfrm>
          <a:prstGeom prst="rect">
            <a:avLst/>
          </a:prstGeom>
          <a:noFill/>
          <a:ln w="9525" cap="flat">
            <a:noFill/>
            <a:round/>
            <a:headEnd/>
            <a:tailEnd/>
          </a:ln>
          <a:effectLst/>
        </p:spPr>
      </p:pic>
      <p:sp>
        <p:nvSpPr>
          <p:cNvPr id="4" name="Titel 1"/>
          <p:cNvSpPr>
            <a:spLocks noGrp="1"/>
          </p:cNvSpPr>
          <p:nvPr>
            <p:ph type="title"/>
          </p:nvPr>
        </p:nvSpPr>
        <p:spPr>
          <a:xfrm>
            <a:off x="285720" y="274638"/>
            <a:ext cx="8401080" cy="778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5" name="Grafik 4"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sp>
        <p:nvSpPr>
          <p:cNvPr id="7" name="Textfeld 6"/>
          <p:cNvSpPr txBox="1"/>
          <p:nvPr/>
        </p:nvSpPr>
        <p:spPr>
          <a:xfrm>
            <a:off x="827584" y="2132856"/>
            <a:ext cx="7704856" cy="2677656"/>
          </a:xfrm>
          <a:prstGeom prst="rect">
            <a:avLst/>
          </a:prstGeom>
          <a:noFill/>
        </p:spPr>
        <p:txBody>
          <a:bodyPr wrap="square" rtlCol="0">
            <a:spAutoFit/>
          </a:bodyPr>
          <a:lstStyle/>
          <a:p>
            <a:r>
              <a:rPr lang="de-DE" sz="2800" dirty="0" smtClean="0"/>
              <a:t>Zur Unterstützung einer ganzheitlichen Integration werden  neu zugewanderte Kinder (Seiteneinsteiger)  in die Regelklasse aufgenommen  und durch eine  Vernetzung innerhalb und außerhalb der Schule  in ihrer Integration unterstützt.</a:t>
            </a:r>
            <a:endParaRPr lang="de-DE"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b="11113"/>
          <a:stretch>
            <a:fillRect/>
          </a:stretch>
        </p:blipFill>
        <p:spPr bwMode="auto">
          <a:xfrm>
            <a:off x="899592" y="1628800"/>
            <a:ext cx="7488510" cy="4887400"/>
          </a:xfrm>
          <a:prstGeom prst="rect">
            <a:avLst/>
          </a:prstGeom>
          <a:noFill/>
          <a:ln w="9525" cap="flat">
            <a:noFill/>
            <a:round/>
            <a:headEnd/>
            <a:tailEnd/>
          </a:ln>
          <a:effectLst/>
        </p:spPr>
      </p:pic>
      <p:sp>
        <p:nvSpPr>
          <p:cNvPr id="4" name="Titel 1"/>
          <p:cNvSpPr>
            <a:spLocks noGrp="1"/>
          </p:cNvSpPr>
          <p:nvPr>
            <p:ph type="title"/>
          </p:nvPr>
        </p:nvSpPr>
        <p:spPr>
          <a:xfrm>
            <a:off x="285720" y="274638"/>
            <a:ext cx="8401080" cy="850106"/>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5" name="Grafik 4"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827584" y="1098550"/>
            <a:ext cx="8001000" cy="5759450"/>
          </a:xfrm>
          <a:prstGeom prst="rect">
            <a:avLst/>
          </a:prstGeom>
          <a:noFill/>
          <a:ln w="9525" cap="flat">
            <a:noFill/>
            <a:round/>
            <a:headEnd/>
            <a:tailEnd/>
          </a:ln>
          <a:effectLst/>
        </p:spPr>
        <p:txBody>
          <a:bodyPr lIns="90000" tIns="45000" rIns="90000" bIns="45000"/>
          <a:lstStyle/>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Satzarbeit</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Festgelegte Symbole </a:t>
            </a:r>
            <a:r>
              <a:rPr lang="de-DE" sz="3600" dirty="0">
                <a:solidFill>
                  <a:srgbClr val="000000"/>
                </a:solidFill>
                <a:latin typeface="Calibri" charset="0"/>
              </a:rPr>
              <a:t>dienen den Kindern zum </a:t>
            </a:r>
            <a:r>
              <a:rPr lang="de-DE" sz="3600" dirty="0" smtClean="0">
                <a:solidFill>
                  <a:srgbClr val="000000"/>
                </a:solidFill>
                <a:latin typeface="Calibri" charset="0"/>
              </a:rPr>
              <a:t>Üben </a:t>
            </a:r>
            <a:r>
              <a:rPr lang="de-DE" sz="3600" dirty="0">
                <a:solidFill>
                  <a:srgbClr val="000000"/>
                </a:solidFill>
                <a:latin typeface="Calibri" charset="0"/>
              </a:rPr>
              <a:t>und </a:t>
            </a:r>
            <a:r>
              <a:rPr lang="de-DE" sz="3600" dirty="0" smtClean="0">
                <a:solidFill>
                  <a:srgbClr val="000000"/>
                </a:solidFill>
                <a:latin typeface="Calibri" charset="0"/>
              </a:rPr>
              <a:t>Wiederholen </a:t>
            </a:r>
            <a:r>
              <a:rPr lang="de-DE" sz="3600" dirty="0">
                <a:solidFill>
                  <a:srgbClr val="000000"/>
                </a:solidFill>
                <a:latin typeface="Calibri" charset="0"/>
              </a:rPr>
              <a:t>von </a:t>
            </a:r>
            <a:r>
              <a:rPr lang="de-DE" sz="3600" b="1" dirty="0">
                <a:solidFill>
                  <a:srgbClr val="000000"/>
                </a:solidFill>
                <a:latin typeface="Calibri" charset="0"/>
              </a:rPr>
              <a:t>grammatikalisch korrekten Satzstrukturen</a:t>
            </a:r>
            <a:r>
              <a:rPr lang="de-DE" sz="3600" dirty="0">
                <a:solidFill>
                  <a:srgbClr val="000000"/>
                </a:solidFill>
                <a:latin typeface="Calibri" charset="0"/>
              </a:rPr>
              <a:t>. </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600" dirty="0">
              <a:solidFill>
                <a:srgbClr val="000000"/>
              </a:solidFill>
              <a:latin typeface="Calibri" charset="0"/>
            </a:endParaRP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200" dirty="0" smtClean="0">
              <a:solidFill>
                <a:srgbClr val="000000"/>
              </a:solidFill>
              <a:latin typeface="Calibri" charset="0"/>
            </a:endParaRP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smtClean="0">
                <a:solidFill>
                  <a:srgbClr val="000000"/>
                </a:solidFill>
                <a:latin typeface="Calibri" charset="0"/>
              </a:rPr>
              <a:t>           </a:t>
            </a:r>
            <a:r>
              <a:rPr lang="de-DE" sz="4000" b="1" dirty="0">
                <a:solidFill>
                  <a:srgbClr val="000000"/>
                </a:solidFill>
                <a:latin typeface="Calibri" charset="0"/>
              </a:rPr>
              <a:t>ist           hat           kann</a:t>
            </a:r>
          </a:p>
        </p:txBody>
      </p:sp>
      <p:sp>
        <p:nvSpPr>
          <p:cNvPr id="12291" name="Rectangle 3"/>
          <p:cNvSpPr>
            <a:spLocks noChangeArrowheads="1"/>
          </p:cNvSpPr>
          <p:nvPr/>
        </p:nvSpPr>
        <p:spPr bwMode="auto">
          <a:xfrm>
            <a:off x="1187624" y="4581128"/>
            <a:ext cx="1728788" cy="1203325"/>
          </a:xfrm>
          <a:prstGeom prst="rect">
            <a:avLst/>
          </a:prstGeom>
          <a:solidFill>
            <a:srgbClr val="FFFFFF"/>
          </a:solidFill>
          <a:ln w="9360" cap="flat">
            <a:solidFill>
              <a:srgbClr val="000000"/>
            </a:solidFill>
            <a:miter lim="800000"/>
            <a:headEnd/>
            <a:tailEnd/>
          </a:ln>
          <a:effectLst/>
        </p:spPr>
        <p:txBody>
          <a:bodyPr wrap="none" anchor="ctr"/>
          <a:lstStyle/>
          <a:p>
            <a:endParaRPr lang="de-DE"/>
          </a:p>
        </p:txBody>
      </p:sp>
      <p:sp>
        <p:nvSpPr>
          <p:cNvPr id="12292" name="AutoShape 4"/>
          <p:cNvSpPr>
            <a:spLocks noChangeArrowheads="1"/>
          </p:cNvSpPr>
          <p:nvPr/>
        </p:nvSpPr>
        <p:spPr bwMode="auto">
          <a:xfrm rot="180000">
            <a:off x="3976688" y="2359025"/>
            <a:ext cx="1760537" cy="2282825"/>
          </a:xfrm>
          <a:prstGeom prst="triangle">
            <a:avLst>
              <a:gd name="adj" fmla="val 50000"/>
            </a:avLst>
          </a:prstGeom>
          <a:noFill/>
          <a:ln w="9525" cap="flat">
            <a:noFill/>
            <a:round/>
            <a:headEnd/>
            <a:tailEnd/>
          </a:ln>
          <a:effectLst/>
        </p:spPr>
        <p:txBody>
          <a:bodyPr wrap="none" anchor="ctr"/>
          <a:lstStyle/>
          <a:p>
            <a:endParaRPr lang="de-DE"/>
          </a:p>
        </p:txBody>
      </p:sp>
      <p:sp>
        <p:nvSpPr>
          <p:cNvPr id="12293" name="AutoShape 5"/>
          <p:cNvSpPr>
            <a:spLocks noChangeArrowheads="1"/>
          </p:cNvSpPr>
          <p:nvPr/>
        </p:nvSpPr>
        <p:spPr bwMode="auto">
          <a:xfrm>
            <a:off x="3563888" y="4509120"/>
            <a:ext cx="1439863" cy="1203325"/>
          </a:xfrm>
          <a:prstGeom prst="triangle">
            <a:avLst>
              <a:gd name="adj" fmla="val 50000"/>
            </a:avLst>
          </a:prstGeom>
          <a:noFill/>
          <a:ln w="9360" cap="flat">
            <a:solidFill>
              <a:srgbClr val="000000"/>
            </a:solidFill>
            <a:round/>
            <a:headEnd/>
            <a:tailEnd/>
          </a:ln>
          <a:effectLst/>
        </p:spPr>
        <p:txBody>
          <a:bodyPr wrap="none" anchor="ctr"/>
          <a:lstStyle/>
          <a:p>
            <a:endParaRPr lang="de-DE"/>
          </a:p>
        </p:txBody>
      </p:sp>
      <p:sp>
        <p:nvSpPr>
          <p:cNvPr id="12294" name="AutoShape 6"/>
          <p:cNvSpPr>
            <a:spLocks noChangeArrowheads="1"/>
          </p:cNvSpPr>
          <p:nvPr/>
        </p:nvSpPr>
        <p:spPr bwMode="auto">
          <a:xfrm>
            <a:off x="5436096" y="4221088"/>
            <a:ext cx="1646237" cy="1430337"/>
          </a:xfrm>
          <a:prstGeom prst="smileyFace">
            <a:avLst>
              <a:gd name="adj" fmla="val 4653"/>
            </a:avLst>
          </a:prstGeom>
          <a:noFill/>
          <a:ln w="9360" cap="flat">
            <a:solidFill>
              <a:srgbClr val="000000"/>
            </a:solidFill>
            <a:round/>
            <a:headEnd/>
            <a:tailEnd/>
          </a:ln>
          <a:effectLst/>
        </p:spPr>
        <p:txBody>
          <a:bodyPr wrap="none" anchor="ctr"/>
          <a:lstStyle/>
          <a:p>
            <a:endParaRPr lang="de-DE"/>
          </a:p>
        </p:txBody>
      </p:sp>
      <p:sp>
        <p:nvSpPr>
          <p:cNvPr id="8" name="Titel 1"/>
          <p:cNvSpPr>
            <a:spLocks noGrp="1"/>
          </p:cNvSpPr>
          <p:nvPr>
            <p:ph type="title"/>
          </p:nvPr>
        </p:nvSpPr>
        <p:spPr>
          <a:xfrm>
            <a:off x="285720" y="274638"/>
            <a:ext cx="8401080" cy="706090"/>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9" name="Grafik 8"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fill="hold" nodeType="clickEffect">
                                  <p:stCondLst>
                                    <p:cond delay="0"/>
                                  </p:stCondLst>
                                  <p:childTnLst>
                                    <p:set>
                                      <p:cBhvr additive="repl">
                                        <p:cTn id="6" dur="1" fill="hold">
                                          <p:stCondLst>
                                            <p:cond delay="0"/>
                                          </p:stCondLst>
                                        </p:cTn>
                                        <p:tgtEl>
                                          <p:spTgt spid="12289">
                                            <p:txEl>
                                              <p:pRg st="0" end="0"/>
                                            </p:txEl>
                                          </p:spTgt>
                                        </p:tgtEl>
                                        <p:attrNameLst>
                                          <p:attrName>style.visibility</p:attrName>
                                        </p:attrNameLst>
                                      </p:cBhvr>
                                      <p:to>
                                        <p:strVal val="visible"/>
                                      </p:to>
                                    </p:set>
                                    <p:animEffect transition="in" filter="fade">
                                      <p:cBhvr additive="repl">
                                        <p:cTn id="7" dur="1000"/>
                                        <p:tgtEl>
                                          <p:spTgt spid="12289">
                                            <p:txEl>
                                              <p:pRg st="0" end="0"/>
                                            </p:txEl>
                                          </p:spTgt>
                                        </p:tgtEl>
                                      </p:cBhvr>
                                    </p:animEffect>
                                    <p:anim calcmode="lin" valueType="num">
                                      <p:cBhvr additive="repl">
                                        <p:cTn id="8" dur="1000" fill="hold"/>
                                        <p:tgtEl>
                                          <p:spTgt spid="1228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228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fill="hold" nodeType="clickEffect">
                                  <p:stCondLst>
                                    <p:cond delay="0"/>
                                  </p:stCondLst>
                                  <p:childTnLst>
                                    <p:set>
                                      <p:cBhvr additive="repl">
                                        <p:cTn id="13" dur="1" fill="hold">
                                          <p:stCondLst>
                                            <p:cond delay="0"/>
                                          </p:stCondLst>
                                        </p:cTn>
                                        <p:tgtEl>
                                          <p:spTgt spid="12289">
                                            <p:txEl>
                                              <p:pRg st="1" end="1"/>
                                            </p:txEl>
                                          </p:spTgt>
                                        </p:tgtEl>
                                        <p:attrNameLst>
                                          <p:attrName>style.visibility</p:attrName>
                                        </p:attrNameLst>
                                      </p:cBhvr>
                                      <p:to>
                                        <p:strVal val="visible"/>
                                      </p:to>
                                    </p:set>
                                    <p:animEffect transition="in" filter="fade">
                                      <p:cBhvr additive="repl">
                                        <p:cTn id="14" dur="1000"/>
                                        <p:tgtEl>
                                          <p:spTgt spid="12289">
                                            <p:txEl>
                                              <p:pRg st="1" end="1"/>
                                            </p:txEl>
                                          </p:spTgt>
                                        </p:tgtEl>
                                      </p:cBhvr>
                                    </p:animEffect>
                                    <p:anim calcmode="lin" valueType="num">
                                      <p:cBhvr additive="repl">
                                        <p:cTn id="15" dur="1000" fill="hold"/>
                                        <p:tgtEl>
                                          <p:spTgt spid="12289">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2289">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291"/>
                                        </p:tgtEl>
                                        <p:attrNameLst>
                                          <p:attrName>style.visibility</p:attrName>
                                        </p:attrNameLst>
                                      </p:cBhvr>
                                      <p:to>
                                        <p:strVal val="visible"/>
                                      </p:to>
                                    </p:set>
                                    <p:animEffect transition="in" filter="blinds(horizontal)">
                                      <p:cBhvr>
                                        <p:cTn id="21" dur="500"/>
                                        <p:tgtEl>
                                          <p:spTgt spid="1229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293"/>
                                        </p:tgtEl>
                                        <p:attrNameLst>
                                          <p:attrName>style.visibility</p:attrName>
                                        </p:attrNameLst>
                                      </p:cBhvr>
                                      <p:to>
                                        <p:strVal val="visible"/>
                                      </p:to>
                                    </p:set>
                                    <p:animEffect transition="in" filter="blinds(horizontal)">
                                      <p:cBhvr>
                                        <p:cTn id="26" dur="500"/>
                                        <p:tgtEl>
                                          <p:spTgt spid="1229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blinds(horizontal)">
                                      <p:cBhvr>
                                        <p:cTn id="31" dur="500"/>
                                        <p:tgtEl>
                                          <p:spTgt spid="1229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fill="hold" nodeType="clickEffect">
                                  <p:stCondLst>
                                    <p:cond delay="0"/>
                                  </p:stCondLst>
                                  <p:childTnLst>
                                    <p:set>
                                      <p:cBhvr additive="repl">
                                        <p:cTn id="35" dur="1" fill="hold">
                                          <p:stCondLst>
                                            <p:cond delay="0"/>
                                          </p:stCondLst>
                                        </p:cTn>
                                        <p:tgtEl>
                                          <p:spTgt spid="12289">
                                            <p:txEl>
                                              <p:pRg st="4" end="4"/>
                                            </p:txEl>
                                          </p:spTgt>
                                        </p:tgtEl>
                                        <p:attrNameLst>
                                          <p:attrName>style.visibility</p:attrName>
                                        </p:attrNameLst>
                                      </p:cBhvr>
                                      <p:to>
                                        <p:strVal val="visible"/>
                                      </p:to>
                                    </p:set>
                                    <p:animEffect transition="in" filter="fade">
                                      <p:cBhvr additive="repl">
                                        <p:cTn id="36" dur="1000"/>
                                        <p:tgtEl>
                                          <p:spTgt spid="12289">
                                            <p:txEl>
                                              <p:pRg st="4" end="4"/>
                                            </p:txEl>
                                          </p:spTgt>
                                        </p:tgtEl>
                                      </p:cBhvr>
                                    </p:animEffect>
                                    <p:anim calcmode="lin" valueType="num">
                                      <p:cBhvr additive="repl">
                                        <p:cTn id="37" dur="1000" fill="hold"/>
                                        <p:tgtEl>
                                          <p:spTgt spid="12289">
                                            <p:txEl>
                                              <p:pRg st="4" end="4"/>
                                            </p:txEl>
                                          </p:spTgt>
                                        </p:tgtEl>
                                        <p:attrNameLst>
                                          <p:attrName>ppt_x</p:attrName>
                                        </p:attrNameLst>
                                      </p:cBhvr>
                                      <p:tavLst>
                                        <p:tav tm="100000">
                                          <p:val>
                                            <p:strVal val="#ppt_x"/>
                                          </p:val>
                                        </p:tav>
                                        <p:tav>
                                          <p:val>
                                            <p:strVal val="#ppt_x"/>
                                          </p:val>
                                        </p:tav>
                                      </p:tavLst>
                                    </p:anim>
                                    <p:anim calcmode="lin" valueType="num">
                                      <p:cBhvr additive="repl">
                                        <p:cTn id="38" dur="1000" fill="hold"/>
                                        <p:tgtEl>
                                          <p:spTgt spid="12289">
                                            <p:txEl>
                                              <p:pRg st="4" end="4"/>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3" grpId="0" animBg="1"/>
      <p:bldP spid="122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539552" y="1196752"/>
            <a:ext cx="7337946" cy="5358888"/>
          </a:xfrm>
          <a:prstGeom prst="rect">
            <a:avLst/>
          </a:prstGeom>
          <a:noFill/>
          <a:ln w="9525" cap="flat">
            <a:noFill/>
            <a:round/>
            <a:headEnd/>
            <a:tailEnd/>
          </a:ln>
          <a:effectLst/>
        </p:spPr>
      </p:pic>
      <p:sp>
        <p:nvSpPr>
          <p:cNvPr id="4" name="Titel 1"/>
          <p:cNvSpPr>
            <a:spLocks noGrp="1"/>
          </p:cNvSpPr>
          <p:nvPr>
            <p:ph type="title"/>
          </p:nvPr>
        </p:nvSpPr>
        <p:spPr>
          <a:xfrm>
            <a:off x="285720" y="274638"/>
            <a:ext cx="8401080" cy="850106"/>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5" name="Grafik 4"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animEffect transition="in" filter="circle(in)">
                                      <p:cBhvr additive="repl">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536" y="1124744"/>
            <a:ext cx="8243887" cy="6051550"/>
          </a:xfrm>
          <a:prstGeom prst="rect">
            <a:avLst/>
          </a:prstGeom>
          <a:noFill/>
          <a:ln w="9525" cap="flat">
            <a:noFill/>
            <a:round/>
            <a:headEnd/>
            <a:tailEnd/>
          </a:ln>
          <a:effectLst/>
        </p:spPr>
        <p:txBody>
          <a:bodyPr lIns="90000" tIns="45000" rIns="90000" bIns="45000"/>
          <a:lstStyle/>
          <a:p>
            <a:pPr hangingPunct="1">
              <a:lnSpc>
                <a:spcPct val="100000"/>
              </a:lnSpc>
              <a:spcBef>
                <a:spcPts val="338"/>
              </a:spcBef>
              <a:spcAft>
                <a:spcPts val="7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Wortbildung und Wortbedeutung</a:t>
            </a:r>
          </a:p>
          <a:p>
            <a:pPr hangingPunct="1">
              <a:lnSpc>
                <a:spcPct val="100000"/>
              </a:lnSpc>
              <a:spcBef>
                <a:spcPts val="338"/>
              </a:spcBef>
              <a:spcAft>
                <a:spcPts val="7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dirty="0">
                <a:solidFill>
                  <a:srgbClr val="000000"/>
                </a:solidFill>
                <a:latin typeface="Calibri" charset="0"/>
              </a:rPr>
              <a:t>Ein </a:t>
            </a:r>
            <a:r>
              <a:rPr lang="de-DE" sz="2800" b="1" dirty="0">
                <a:solidFill>
                  <a:srgbClr val="000000"/>
                </a:solidFill>
                <a:latin typeface="Calibri" charset="0"/>
              </a:rPr>
              <a:t>Wort</a:t>
            </a:r>
            <a:r>
              <a:rPr lang="de-DE" sz="2800" dirty="0">
                <a:solidFill>
                  <a:srgbClr val="000000"/>
                </a:solidFill>
                <a:latin typeface="Calibri" charset="0"/>
              </a:rPr>
              <a:t> ist </a:t>
            </a:r>
            <a:r>
              <a:rPr lang="de-DE" sz="2800" b="1" dirty="0">
                <a:solidFill>
                  <a:srgbClr val="000000"/>
                </a:solidFill>
                <a:latin typeface="Calibri" charset="0"/>
              </a:rPr>
              <a:t>mehr</a:t>
            </a:r>
            <a:r>
              <a:rPr lang="de-DE" sz="2800" dirty="0">
                <a:solidFill>
                  <a:srgbClr val="000000"/>
                </a:solidFill>
                <a:latin typeface="Calibri" charset="0"/>
              </a:rPr>
              <a:t> als nur ein </a:t>
            </a:r>
            <a:r>
              <a:rPr lang="de-DE" sz="2800" b="1" dirty="0">
                <a:solidFill>
                  <a:srgbClr val="000000"/>
                </a:solidFill>
                <a:latin typeface="Calibri" charset="0"/>
              </a:rPr>
              <a:t>Wort. </a:t>
            </a:r>
          </a:p>
          <a:p>
            <a:pPr hangingPunct="1">
              <a:lnSpc>
                <a:spcPct val="100000"/>
              </a:lnSpc>
              <a:spcBef>
                <a:spcPts val="338"/>
              </a:spcBef>
              <a:spcAft>
                <a:spcPts val="7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solidFill>
                  <a:srgbClr val="000000"/>
                </a:solidFill>
                <a:latin typeface="Calibri" charset="0"/>
              </a:rPr>
              <a:t>Nomen – Nomen:</a:t>
            </a:r>
            <a:r>
              <a:rPr lang="de-DE" sz="2800" dirty="0">
                <a:solidFill>
                  <a:srgbClr val="000000"/>
                </a:solidFill>
                <a:latin typeface="Calibri" charset="0"/>
              </a:rPr>
              <a:t> Zitronen – Eis, Haus - Schuh</a:t>
            </a:r>
          </a:p>
          <a:p>
            <a:pPr hangingPunct="1">
              <a:lnSpc>
                <a:spcPct val="100000"/>
              </a:lnSpc>
              <a:spcBef>
                <a:spcPts val="338"/>
              </a:spcBef>
              <a:spcAft>
                <a:spcPts val="7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solidFill>
                  <a:srgbClr val="000000"/>
                </a:solidFill>
                <a:latin typeface="Calibri" charset="0"/>
              </a:rPr>
              <a:t>Adjektiv – Nomen: </a:t>
            </a:r>
            <a:r>
              <a:rPr lang="de-DE" sz="2800" dirty="0">
                <a:solidFill>
                  <a:srgbClr val="000000"/>
                </a:solidFill>
                <a:latin typeface="Calibri" charset="0"/>
              </a:rPr>
              <a:t>Trocken – Obst, Fein - Wäsche</a:t>
            </a:r>
          </a:p>
          <a:p>
            <a:pPr hangingPunct="1">
              <a:lnSpc>
                <a:spcPct val="100000"/>
              </a:lnSpc>
              <a:spcBef>
                <a:spcPts val="338"/>
              </a:spcBef>
              <a:spcAft>
                <a:spcPts val="7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solidFill>
                  <a:srgbClr val="000000"/>
                </a:solidFill>
                <a:latin typeface="Calibri" charset="0"/>
              </a:rPr>
              <a:t>Adjektiv – Adjektiv:</a:t>
            </a:r>
            <a:r>
              <a:rPr lang="de-DE" sz="2800" dirty="0">
                <a:solidFill>
                  <a:srgbClr val="000000"/>
                </a:solidFill>
                <a:latin typeface="Calibri" charset="0"/>
              </a:rPr>
              <a:t> hell - grün, klein – laut</a:t>
            </a:r>
          </a:p>
          <a:p>
            <a:pPr hangingPunct="1">
              <a:lnSpc>
                <a:spcPct val="100000"/>
              </a:lnSpc>
              <a:spcBef>
                <a:spcPts val="338"/>
              </a:spcBef>
              <a:spcAft>
                <a:spcPts val="7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solidFill>
                  <a:srgbClr val="000000"/>
                </a:solidFill>
                <a:latin typeface="Calibri" charset="0"/>
              </a:rPr>
              <a:t>Verb – Nomen: </a:t>
            </a:r>
            <a:r>
              <a:rPr lang="de-DE" sz="2800" dirty="0">
                <a:solidFill>
                  <a:srgbClr val="000000"/>
                </a:solidFill>
                <a:latin typeface="Calibri" charset="0"/>
              </a:rPr>
              <a:t>Wach – Hund, Tret – Auto</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600" dirty="0">
              <a:solidFill>
                <a:srgbClr val="000000"/>
              </a:solidFill>
              <a:latin typeface="Calibri" charset="0"/>
            </a:endParaRP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600" dirty="0">
              <a:solidFill>
                <a:srgbClr val="000000"/>
              </a:solidFill>
              <a:latin typeface="Calibri" charset="0"/>
            </a:endParaRPr>
          </a:p>
          <a:p>
            <a:pPr algn="ct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3600" dirty="0">
              <a:solidFill>
                <a:srgbClr val="000000"/>
              </a:solidFill>
              <a:latin typeface="Calibri" charset="0"/>
            </a:endParaRPr>
          </a:p>
        </p:txBody>
      </p:sp>
      <p:pic>
        <p:nvPicPr>
          <p:cNvPr id="14339" name="Picture 3"/>
          <p:cNvPicPr>
            <a:picLocks noChangeAspect="1" noChangeArrowheads="1"/>
          </p:cNvPicPr>
          <p:nvPr/>
        </p:nvPicPr>
        <p:blipFill>
          <a:blip r:embed="rId3" cstate="print"/>
          <a:srcRect l="-5775" t="26636" r="-14317" b="21780"/>
          <a:stretch>
            <a:fillRect/>
          </a:stretch>
        </p:blipFill>
        <p:spPr bwMode="auto">
          <a:xfrm>
            <a:off x="1331640" y="4581128"/>
            <a:ext cx="6486525" cy="1765300"/>
          </a:xfrm>
          <a:prstGeom prst="rect">
            <a:avLst/>
          </a:prstGeom>
          <a:noFill/>
          <a:ln w="9525" cap="flat">
            <a:noFill/>
            <a:round/>
            <a:headEnd/>
            <a:tailEnd/>
          </a:ln>
          <a:effectLst/>
        </p:spPr>
      </p:pic>
      <p:sp>
        <p:nvSpPr>
          <p:cNvPr id="5" name="Titel 1"/>
          <p:cNvSpPr>
            <a:spLocks noGrp="1"/>
          </p:cNvSpPr>
          <p:nvPr>
            <p:ph type="title"/>
          </p:nvPr>
        </p:nvSpPr>
        <p:spPr>
          <a:xfrm>
            <a:off x="285720" y="274638"/>
            <a:ext cx="8401080" cy="778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6" name="Grafik 5"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fill="hold" nodeType="clickEffect">
                                  <p:stCondLst>
                                    <p:cond delay="0"/>
                                  </p:stCondLst>
                                  <p:childTnLst>
                                    <p:set>
                                      <p:cBhvr additive="repl">
                                        <p:cTn id="6" dur="1" fill="hold">
                                          <p:stCondLst>
                                            <p:cond delay="0"/>
                                          </p:stCondLst>
                                        </p:cTn>
                                        <p:tgtEl>
                                          <p:spTgt spid="14337">
                                            <p:txEl>
                                              <p:pRg st="2" end="2"/>
                                            </p:txEl>
                                          </p:spTgt>
                                        </p:tgtEl>
                                        <p:attrNameLst>
                                          <p:attrName>style.visibility</p:attrName>
                                        </p:attrNameLst>
                                      </p:cBhvr>
                                      <p:to>
                                        <p:strVal val="visible"/>
                                      </p:to>
                                    </p:set>
                                    <p:animEffect transition="in" filter="fade">
                                      <p:cBhvr additive="repl">
                                        <p:cTn id="7" dur="1000"/>
                                        <p:tgtEl>
                                          <p:spTgt spid="14337">
                                            <p:txEl>
                                              <p:pRg st="2" end="2"/>
                                            </p:txEl>
                                          </p:spTgt>
                                        </p:tgtEl>
                                      </p:cBhvr>
                                    </p:animEffect>
                                    <p:anim calcmode="lin" valueType="num">
                                      <p:cBhvr additive="repl">
                                        <p:cTn id="8" dur="1000" fill="hold"/>
                                        <p:tgtEl>
                                          <p:spTgt spid="14337">
                                            <p:txEl>
                                              <p:pRg st="2" end="2"/>
                                            </p:txEl>
                                          </p:spTgt>
                                        </p:tgtEl>
                                        <p:attrNameLst>
                                          <p:attrName>ppt_x</p:attrName>
                                        </p:attrNameLst>
                                      </p:cBhvr>
                                      <p:tavLst>
                                        <p:tav tm="100000">
                                          <p:val>
                                            <p:strVal val="#ppt_x"/>
                                          </p:val>
                                        </p:tav>
                                        <p:tav>
                                          <p:val>
                                            <p:strVal val="#ppt_x"/>
                                          </p:val>
                                        </p:tav>
                                      </p:tavLst>
                                    </p:anim>
                                    <p:anim calcmode="lin" valueType="num">
                                      <p:cBhvr additive="repl">
                                        <p:cTn id="9" dur="1000" fill="hold"/>
                                        <p:tgtEl>
                                          <p:spTgt spid="14337">
                                            <p:txEl>
                                              <p:pRg st="2" end="2"/>
                                            </p:txEl>
                                          </p:spTgt>
                                        </p:tgtEl>
                                        <p:attrNameLst>
                                          <p:attrName>ppt_y</p:attrName>
                                        </p:attrNameLst>
                                      </p:cBhvr>
                                      <p:tavLst>
                                        <p:tav tm="100000">
                                          <p:val>
                                            <p:strVal val="#ppt_y+.1"/>
                                          </p:val>
                                        </p:tav>
                                        <p:tav>
                                          <p:val>
                                            <p:strVal val="#ppt_y"/>
                                          </p:val>
                                        </p:tav>
                                      </p:tavLst>
                                    </p:anim>
                                  </p:childTnLst>
                                </p:cTn>
                              </p:par>
                              <p:par>
                                <p:cTn id="10" presetID="42" presetClass="entr" fill="hold" nodeType="withEffect">
                                  <p:stCondLst>
                                    <p:cond delay="0"/>
                                  </p:stCondLst>
                                  <p:childTnLst>
                                    <p:set>
                                      <p:cBhvr additive="repl">
                                        <p:cTn id="11" dur="1" fill="hold">
                                          <p:stCondLst>
                                            <p:cond delay="0"/>
                                          </p:stCondLst>
                                        </p:cTn>
                                        <p:tgtEl>
                                          <p:spTgt spid="14337">
                                            <p:txEl>
                                              <p:pRg st="3" end="3"/>
                                            </p:txEl>
                                          </p:spTgt>
                                        </p:tgtEl>
                                        <p:attrNameLst>
                                          <p:attrName>style.visibility</p:attrName>
                                        </p:attrNameLst>
                                      </p:cBhvr>
                                      <p:to>
                                        <p:strVal val="visible"/>
                                      </p:to>
                                    </p:set>
                                    <p:animEffect transition="in" filter="fade">
                                      <p:cBhvr additive="repl">
                                        <p:cTn id="12" dur="1000"/>
                                        <p:tgtEl>
                                          <p:spTgt spid="14337">
                                            <p:txEl>
                                              <p:pRg st="3" end="3"/>
                                            </p:txEl>
                                          </p:spTgt>
                                        </p:tgtEl>
                                      </p:cBhvr>
                                    </p:animEffect>
                                    <p:anim calcmode="lin" valueType="num">
                                      <p:cBhvr additive="repl">
                                        <p:cTn id="13" dur="1000" fill="hold"/>
                                        <p:tgtEl>
                                          <p:spTgt spid="14337">
                                            <p:txEl>
                                              <p:pRg st="3" end="3"/>
                                            </p:txEl>
                                          </p:spTgt>
                                        </p:tgtEl>
                                        <p:attrNameLst>
                                          <p:attrName>ppt_x</p:attrName>
                                        </p:attrNameLst>
                                      </p:cBhvr>
                                      <p:tavLst>
                                        <p:tav tm="100000">
                                          <p:val>
                                            <p:strVal val="#ppt_x"/>
                                          </p:val>
                                        </p:tav>
                                        <p:tav>
                                          <p:val>
                                            <p:strVal val="#ppt_x"/>
                                          </p:val>
                                        </p:tav>
                                      </p:tavLst>
                                    </p:anim>
                                    <p:anim calcmode="lin" valueType="num">
                                      <p:cBhvr additive="repl">
                                        <p:cTn id="14" dur="1000" fill="hold"/>
                                        <p:tgtEl>
                                          <p:spTgt spid="14337">
                                            <p:txEl>
                                              <p:pRg st="3" end="3"/>
                                            </p:txEl>
                                          </p:spTgt>
                                        </p:tgtEl>
                                        <p:attrNameLst>
                                          <p:attrName>ppt_y</p:attrName>
                                        </p:attrNameLst>
                                      </p:cBhvr>
                                      <p:tavLst>
                                        <p:tav tm="100000">
                                          <p:val>
                                            <p:strVal val="#ppt_y+.1"/>
                                          </p:val>
                                        </p:tav>
                                        <p:tav>
                                          <p:val>
                                            <p:strVal val="#ppt_y"/>
                                          </p:val>
                                        </p:tav>
                                      </p:tavLst>
                                    </p:anim>
                                  </p:childTnLst>
                                </p:cTn>
                              </p:par>
                              <p:par>
                                <p:cTn id="15" presetID="42" presetClass="entr" fill="hold" nodeType="withEffect">
                                  <p:stCondLst>
                                    <p:cond delay="0"/>
                                  </p:stCondLst>
                                  <p:childTnLst>
                                    <p:set>
                                      <p:cBhvr additive="repl">
                                        <p:cTn id="16" dur="1" fill="hold">
                                          <p:stCondLst>
                                            <p:cond delay="0"/>
                                          </p:stCondLst>
                                        </p:cTn>
                                        <p:tgtEl>
                                          <p:spTgt spid="14337">
                                            <p:txEl>
                                              <p:pRg st="4" end="4"/>
                                            </p:txEl>
                                          </p:spTgt>
                                        </p:tgtEl>
                                        <p:attrNameLst>
                                          <p:attrName>style.visibility</p:attrName>
                                        </p:attrNameLst>
                                      </p:cBhvr>
                                      <p:to>
                                        <p:strVal val="visible"/>
                                      </p:to>
                                    </p:set>
                                    <p:animEffect transition="in" filter="fade">
                                      <p:cBhvr additive="repl">
                                        <p:cTn id="17" dur="1000"/>
                                        <p:tgtEl>
                                          <p:spTgt spid="14337">
                                            <p:txEl>
                                              <p:pRg st="4" end="4"/>
                                            </p:txEl>
                                          </p:spTgt>
                                        </p:tgtEl>
                                      </p:cBhvr>
                                    </p:animEffect>
                                    <p:anim calcmode="lin" valueType="num">
                                      <p:cBhvr additive="repl">
                                        <p:cTn id="18" dur="1000" fill="hold"/>
                                        <p:tgtEl>
                                          <p:spTgt spid="14337">
                                            <p:txEl>
                                              <p:pRg st="4" end="4"/>
                                            </p:txEl>
                                          </p:spTgt>
                                        </p:tgtEl>
                                        <p:attrNameLst>
                                          <p:attrName>ppt_x</p:attrName>
                                        </p:attrNameLst>
                                      </p:cBhvr>
                                      <p:tavLst>
                                        <p:tav tm="100000">
                                          <p:val>
                                            <p:strVal val="#ppt_x"/>
                                          </p:val>
                                        </p:tav>
                                        <p:tav>
                                          <p:val>
                                            <p:strVal val="#ppt_x"/>
                                          </p:val>
                                        </p:tav>
                                      </p:tavLst>
                                    </p:anim>
                                    <p:anim calcmode="lin" valueType="num">
                                      <p:cBhvr additive="repl">
                                        <p:cTn id="19" dur="1000" fill="hold"/>
                                        <p:tgtEl>
                                          <p:spTgt spid="14337">
                                            <p:txEl>
                                              <p:pRg st="4" end="4"/>
                                            </p:txEl>
                                          </p:spTgt>
                                        </p:tgtEl>
                                        <p:attrNameLst>
                                          <p:attrName>ppt_y</p:attrName>
                                        </p:attrNameLst>
                                      </p:cBhvr>
                                      <p:tavLst>
                                        <p:tav tm="100000">
                                          <p:val>
                                            <p:strVal val="#ppt_y+.1"/>
                                          </p:val>
                                        </p:tav>
                                        <p:tav>
                                          <p:val>
                                            <p:strVal val="#ppt_y"/>
                                          </p:val>
                                        </p:tav>
                                      </p:tavLst>
                                    </p:anim>
                                  </p:childTnLst>
                                </p:cTn>
                              </p:par>
                              <p:par>
                                <p:cTn id="20" presetID="42" presetClass="entr" fill="hold" nodeType="withEffect">
                                  <p:stCondLst>
                                    <p:cond delay="0"/>
                                  </p:stCondLst>
                                  <p:childTnLst>
                                    <p:set>
                                      <p:cBhvr additive="repl">
                                        <p:cTn id="21" dur="1" fill="hold">
                                          <p:stCondLst>
                                            <p:cond delay="0"/>
                                          </p:stCondLst>
                                        </p:cTn>
                                        <p:tgtEl>
                                          <p:spTgt spid="14337">
                                            <p:txEl>
                                              <p:pRg st="5" end="5"/>
                                            </p:txEl>
                                          </p:spTgt>
                                        </p:tgtEl>
                                        <p:attrNameLst>
                                          <p:attrName>style.visibility</p:attrName>
                                        </p:attrNameLst>
                                      </p:cBhvr>
                                      <p:to>
                                        <p:strVal val="visible"/>
                                      </p:to>
                                    </p:set>
                                    <p:animEffect transition="in" filter="fade">
                                      <p:cBhvr additive="repl">
                                        <p:cTn id="22" dur="1000"/>
                                        <p:tgtEl>
                                          <p:spTgt spid="14337">
                                            <p:txEl>
                                              <p:pRg st="5" end="5"/>
                                            </p:txEl>
                                          </p:spTgt>
                                        </p:tgtEl>
                                      </p:cBhvr>
                                    </p:animEffect>
                                    <p:anim calcmode="lin" valueType="num">
                                      <p:cBhvr additive="repl">
                                        <p:cTn id="23" dur="1000" fill="hold"/>
                                        <p:tgtEl>
                                          <p:spTgt spid="14337">
                                            <p:txEl>
                                              <p:pRg st="5" end="5"/>
                                            </p:txEl>
                                          </p:spTgt>
                                        </p:tgtEl>
                                        <p:attrNameLst>
                                          <p:attrName>ppt_x</p:attrName>
                                        </p:attrNameLst>
                                      </p:cBhvr>
                                      <p:tavLst>
                                        <p:tav tm="100000">
                                          <p:val>
                                            <p:strVal val="#ppt_x"/>
                                          </p:val>
                                        </p:tav>
                                        <p:tav>
                                          <p:val>
                                            <p:strVal val="#ppt_x"/>
                                          </p:val>
                                        </p:tav>
                                      </p:tavLst>
                                    </p:anim>
                                    <p:anim calcmode="lin" valueType="num">
                                      <p:cBhvr additive="repl">
                                        <p:cTn id="24" dur="1000" fill="hold"/>
                                        <p:tgtEl>
                                          <p:spTgt spid="14337">
                                            <p:txEl>
                                              <p:pRg st="5" end="5"/>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899592" y="1124744"/>
            <a:ext cx="6776492" cy="5083096"/>
          </a:xfrm>
          <a:prstGeom prst="rect">
            <a:avLst/>
          </a:prstGeom>
          <a:noFill/>
          <a:ln w="9525" cap="flat">
            <a:noFill/>
            <a:round/>
            <a:headEnd/>
            <a:tailEnd/>
          </a:ln>
          <a:effectLst/>
        </p:spPr>
      </p:pic>
      <p:sp>
        <p:nvSpPr>
          <p:cNvPr id="4" name="Titel 1"/>
          <p:cNvSpPr>
            <a:spLocks noGrp="1"/>
          </p:cNvSpPr>
          <p:nvPr>
            <p:ph type="title"/>
          </p:nvPr>
        </p:nvSpPr>
        <p:spPr>
          <a:xfrm>
            <a:off x="285720" y="274638"/>
            <a:ext cx="8401080" cy="706090"/>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5" name="Grafik 4" descr="schule_zeichnung"/>
          <p:cNvPicPr/>
          <p:nvPr/>
        </p:nvPicPr>
        <p:blipFill>
          <a:blip r:embed="rId4"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15362"/>
                                        </p:tgtEl>
                                        <p:attrNameLst>
                                          <p:attrName>style.visibility</p:attrName>
                                        </p:attrNameLst>
                                      </p:cBhvr>
                                      <p:to>
                                        <p:strVal val="visible"/>
                                      </p:to>
                                    </p:set>
                                    <p:animEffect transition="in" filter="circle(in)">
                                      <p:cBhvr additive="repl">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23528" y="950912"/>
            <a:ext cx="8375650" cy="5907088"/>
          </a:xfrm>
          <a:prstGeom prst="rect">
            <a:avLst/>
          </a:prstGeom>
          <a:noFill/>
          <a:ln w="9525" cap="flat">
            <a:noFill/>
            <a:round/>
            <a:headEnd/>
            <a:tailEnd/>
          </a:ln>
          <a:effectLst/>
        </p:spPr>
        <p:txBody>
          <a:bodyPr lIns="90000" tIns="45000" rIns="90000" bIns="45000"/>
          <a:lstStyle/>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3600" b="1" dirty="0">
                <a:solidFill>
                  <a:srgbClr val="000000"/>
                </a:solidFill>
                <a:latin typeface="Calibri" charset="0"/>
              </a:rPr>
              <a:t>Präpositionen</a:t>
            </a:r>
          </a:p>
          <a:p>
            <a:pPr marL="341313" indent="-339725" hangingPunct="1">
              <a:lnSpc>
                <a:spcPct val="100000"/>
              </a:lnSpc>
              <a:spcBef>
                <a:spcPts val="638"/>
              </a:spcBef>
              <a:spcAft>
                <a:spcPts val="1425"/>
              </a:spcAft>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3200" dirty="0">
                <a:solidFill>
                  <a:srgbClr val="000000"/>
                </a:solidFill>
                <a:latin typeface="Calibri" charset="0"/>
              </a:rPr>
              <a:t>Der </a:t>
            </a:r>
            <a:r>
              <a:rPr lang="de-DE" sz="3200" b="1" dirty="0">
                <a:solidFill>
                  <a:srgbClr val="000000"/>
                </a:solidFill>
                <a:latin typeface="Calibri" charset="0"/>
              </a:rPr>
              <a:t>Baustein Präposition</a:t>
            </a:r>
            <a:r>
              <a:rPr lang="de-DE" sz="3200" dirty="0">
                <a:solidFill>
                  <a:srgbClr val="000000"/>
                </a:solidFill>
                <a:latin typeface="Calibri" charset="0"/>
              </a:rPr>
              <a:t> hängt eng mit dem Baustein Satzarbeit zusammen. Präpositionen bestimmen den Fall der Grammatik und erfordern einen </a:t>
            </a:r>
            <a:r>
              <a:rPr lang="de-DE" sz="3200" b="1" dirty="0">
                <a:solidFill>
                  <a:srgbClr val="000000"/>
                </a:solidFill>
                <a:latin typeface="Calibri" charset="0"/>
              </a:rPr>
              <a:t>sicheren Umgang mit den Satzsymbolen.</a:t>
            </a:r>
          </a:p>
          <a:p>
            <a:pPr marL="341313" indent="-339725" hangingPunct="1">
              <a:lnSpc>
                <a:spcPct val="100000"/>
              </a:lnSpc>
              <a:spcBef>
                <a:spcPts val="638"/>
              </a:spcBef>
              <a:spcAft>
                <a:spcPts val="1425"/>
              </a:spcAft>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b="1" dirty="0">
                <a:solidFill>
                  <a:srgbClr val="000000"/>
                </a:solidFill>
                <a:latin typeface="Calibri" charset="0"/>
              </a:rPr>
              <a:t>„Der Ball ist auf der Kiste“             				 „ Der Ball ist hinter der Kiste.“</a:t>
            </a:r>
          </a:p>
        </p:txBody>
      </p:sp>
      <p:sp>
        <p:nvSpPr>
          <p:cNvPr id="16386" name="Text Box 2"/>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830DD1-FEBD-4C0E-AC42-30F5B6785BEC}" type="slidenum">
              <a:rPr lang="de-DE">
                <a:solidFill>
                  <a:srgbClr val="000000"/>
                </a:solidFill>
                <a:latin typeface="Calibri"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de-DE">
              <a:solidFill>
                <a:srgbClr val="000000"/>
              </a:solidFill>
              <a:latin typeface="Calibri" charset="0"/>
            </a:endParaRPr>
          </a:p>
        </p:txBody>
      </p:sp>
      <p:pic>
        <p:nvPicPr>
          <p:cNvPr id="16387" name="Picture 3"/>
          <p:cNvPicPr>
            <a:picLocks noChangeAspect="1" noChangeArrowheads="1"/>
          </p:cNvPicPr>
          <p:nvPr/>
        </p:nvPicPr>
        <p:blipFill>
          <a:blip r:embed="rId3" cstate="print"/>
          <a:srcRect/>
          <a:stretch>
            <a:fillRect/>
          </a:stretch>
        </p:blipFill>
        <p:spPr bwMode="auto">
          <a:xfrm>
            <a:off x="5580112" y="4910138"/>
            <a:ext cx="2159000" cy="1947862"/>
          </a:xfrm>
          <a:prstGeom prst="rect">
            <a:avLst/>
          </a:prstGeom>
          <a:noFill/>
          <a:ln w="9525" cap="flat">
            <a:noFill/>
            <a:round/>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1043608" y="4725144"/>
            <a:ext cx="2232025" cy="1808162"/>
          </a:xfrm>
          <a:prstGeom prst="rect">
            <a:avLst/>
          </a:prstGeom>
          <a:noFill/>
          <a:ln w="9525" cap="flat">
            <a:noFill/>
            <a:round/>
            <a:headEnd/>
            <a:tailEnd/>
          </a:ln>
          <a:effectLst/>
        </p:spPr>
      </p:pic>
      <p:sp>
        <p:nvSpPr>
          <p:cNvPr id="6" name="Titel 1"/>
          <p:cNvSpPr>
            <a:spLocks noGrp="1"/>
          </p:cNvSpPr>
          <p:nvPr>
            <p:ph type="title"/>
          </p:nvPr>
        </p:nvSpPr>
        <p:spPr>
          <a:xfrm>
            <a:off x="285720" y="274638"/>
            <a:ext cx="8401080" cy="778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7" name="Grafik 6" descr="schule_zeichnung"/>
          <p:cNvPicPr/>
          <p:nvPr/>
        </p:nvPicPr>
        <p:blipFill>
          <a:blip r:embed="rId5"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1" fill="hold">
                                          <p:stCondLst>
                                            <p:cond delay="0"/>
                                          </p:stCondLst>
                                        </p:cTn>
                                        <p:tgtEl>
                                          <p:spTgt spid="16385">
                                            <p:txEl>
                                              <p:pRg st="1" end="1"/>
                                            </p:txEl>
                                          </p:spTgt>
                                        </p:tgtEl>
                                        <p:attrNameLst>
                                          <p:attrName>style.visibility</p:attrName>
                                        </p:attrNameLst>
                                      </p:cBhvr>
                                      <p:to>
                                        <p:strVal val="visible"/>
                                      </p:to>
                                    </p:set>
                                    <p:animEffect transition="in" filter="fade">
                                      <p:cBhvr additive="repl">
                                        <p:cTn id="7" dur="1000"/>
                                        <p:tgtEl>
                                          <p:spTgt spid="16385">
                                            <p:txEl>
                                              <p:pRg st="1" end="1"/>
                                            </p:txEl>
                                          </p:spTgt>
                                        </p:tgtEl>
                                      </p:cBhvr>
                                    </p:animEffect>
                                    <p:anim calcmode="lin" valueType="num">
                                      <p:cBhvr additive="repl">
                                        <p:cTn id="8" dur="1000" fill="hold"/>
                                        <p:tgtEl>
                                          <p:spTgt spid="16385">
                                            <p:txEl>
                                              <p:pRg st="1" end="1"/>
                                            </p:txEl>
                                          </p:spTgt>
                                        </p:tgtEl>
                                        <p:attrNameLst>
                                          <p:attrName>ppt_x</p:attrName>
                                        </p:attrNameLst>
                                      </p:cBhvr>
                                      <p:tavLst>
                                        <p:tav tm="100000">
                                          <p:val>
                                            <p:strVal val="#ppt_x"/>
                                          </p:val>
                                        </p:tav>
                                        <p:tav>
                                          <p:val>
                                            <p:strVal val="#ppt_x"/>
                                          </p:val>
                                        </p:tav>
                                      </p:tavLst>
                                    </p:anim>
                                    <p:anim calcmode="lin" valueType="num">
                                      <p:cBhvr additive="repl">
                                        <p:cTn id="9" dur="1000" fill="hold"/>
                                        <p:tgtEl>
                                          <p:spTgt spid="16385">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6385">
                                            <p:txEl>
                                              <p:pRg st="2" end="2"/>
                                            </p:txEl>
                                          </p:spTgt>
                                        </p:tgtEl>
                                        <p:attrNameLst>
                                          <p:attrName>style.visibility</p:attrName>
                                        </p:attrNameLst>
                                      </p:cBhvr>
                                      <p:to>
                                        <p:strVal val="visible"/>
                                      </p:to>
                                    </p:set>
                                    <p:animEffect transition="in" filter="blinds(horizontal)">
                                      <p:cBhvr>
                                        <p:cTn id="14" dur="500"/>
                                        <p:tgtEl>
                                          <p:spTgt spid="1638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blinds(horizontal)">
                                      <p:cBhvr>
                                        <p:cTn id="19" dur="500"/>
                                        <p:tgtEl>
                                          <p:spTgt spid="1638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blinds(horizontal)">
                                      <p:cBhvr>
                                        <p:cTn id="24"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51520" y="1096962"/>
            <a:ext cx="8591550" cy="5761038"/>
          </a:xfrm>
          <a:prstGeom prst="rect">
            <a:avLst/>
          </a:prstGeom>
          <a:noFill/>
          <a:ln w="9525" cap="flat">
            <a:noFill/>
            <a:round/>
            <a:headEnd/>
            <a:tailEnd/>
          </a:ln>
          <a:effectLst/>
        </p:spPr>
        <p:txBody>
          <a:bodyPr lIns="90000" tIns="45000" rIns="90000" bIns="45000"/>
          <a:lstStyle/>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dirty="0">
                <a:solidFill>
                  <a:srgbClr val="000000"/>
                </a:solidFill>
                <a:latin typeface="Calibri" charset="0"/>
              </a:rPr>
              <a:t>Gegensätze</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latin typeface="Calibri" charset="0"/>
              </a:rPr>
              <a:t>Die </a:t>
            </a:r>
            <a:r>
              <a:rPr lang="de-DE" sz="3200" b="1" dirty="0">
                <a:solidFill>
                  <a:srgbClr val="000000"/>
                </a:solidFill>
                <a:latin typeface="Calibri" charset="0"/>
              </a:rPr>
              <a:t>Gegensätze</a:t>
            </a:r>
            <a:r>
              <a:rPr lang="de-DE" sz="3200" dirty="0">
                <a:solidFill>
                  <a:srgbClr val="000000"/>
                </a:solidFill>
                <a:latin typeface="Calibri" charset="0"/>
              </a:rPr>
              <a:t> sind gewissermaßen Fixpunkte, die eine breite </a:t>
            </a:r>
            <a:r>
              <a:rPr lang="de-DE" sz="3200" b="1" dirty="0">
                <a:solidFill>
                  <a:srgbClr val="000000"/>
                </a:solidFill>
                <a:latin typeface="Calibri" charset="0"/>
              </a:rPr>
              <a:t>Sprachdifferenzierung</a:t>
            </a:r>
            <a:r>
              <a:rPr lang="de-DE" sz="3200" dirty="0">
                <a:solidFill>
                  <a:srgbClr val="000000"/>
                </a:solidFill>
                <a:latin typeface="Calibri" charset="0"/>
              </a:rPr>
              <a:t> erst ermöglichen.</a:t>
            </a:r>
          </a:p>
          <a:p>
            <a:pPr hangingPunct="1">
              <a:lnSpc>
                <a:spcPct val="100000"/>
              </a:lnSpc>
              <a:spcBef>
                <a:spcPts val="638"/>
              </a:spcBef>
              <a:spcAft>
                <a:spcPts val="142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dirty="0">
                <a:solidFill>
                  <a:srgbClr val="000000"/>
                </a:solidFill>
                <a:latin typeface="Calibri" charset="0"/>
              </a:rPr>
              <a:t>  hell - dunkel               groß – klein               rund – eckig…</a:t>
            </a:r>
          </a:p>
        </p:txBody>
      </p:sp>
      <p:pic>
        <p:nvPicPr>
          <p:cNvPr id="17411" name="Picture 3"/>
          <p:cNvPicPr>
            <a:picLocks noChangeAspect="1" noChangeArrowheads="1"/>
          </p:cNvPicPr>
          <p:nvPr/>
        </p:nvPicPr>
        <p:blipFill>
          <a:blip r:embed="rId3" cstate="print"/>
          <a:srcRect/>
          <a:stretch>
            <a:fillRect/>
          </a:stretch>
        </p:blipFill>
        <p:spPr bwMode="auto">
          <a:xfrm>
            <a:off x="539552" y="4293096"/>
            <a:ext cx="2411412" cy="2178050"/>
          </a:xfrm>
          <a:prstGeom prst="rect">
            <a:avLst/>
          </a:prstGeom>
          <a:noFill/>
          <a:ln w="9525" cap="flat">
            <a:noFill/>
            <a:round/>
            <a:headEnd/>
            <a:tailEnd/>
          </a:ln>
          <a:effectLst/>
        </p:spPr>
      </p:pic>
      <p:pic>
        <p:nvPicPr>
          <p:cNvPr id="17412" name="Picture 4"/>
          <p:cNvPicPr>
            <a:picLocks noChangeAspect="1" noChangeArrowheads="1"/>
          </p:cNvPicPr>
          <p:nvPr/>
        </p:nvPicPr>
        <p:blipFill>
          <a:blip r:embed="rId4" cstate="print"/>
          <a:srcRect t="10962"/>
          <a:stretch>
            <a:fillRect/>
          </a:stretch>
        </p:blipFill>
        <p:spPr bwMode="auto">
          <a:xfrm>
            <a:off x="3131840" y="4221088"/>
            <a:ext cx="2484438" cy="2178050"/>
          </a:xfrm>
          <a:prstGeom prst="rect">
            <a:avLst/>
          </a:prstGeom>
          <a:noFill/>
          <a:ln w="9525" cap="flat">
            <a:noFill/>
            <a:round/>
            <a:headEnd/>
            <a:tailEnd/>
          </a:ln>
          <a:effectLst/>
        </p:spPr>
      </p:pic>
      <p:pic>
        <p:nvPicPr>
          <p:cNvPr id="17413" name="Picture 5"/>
          <p:cNvPicPr>
            <a:picLocks noChangeAspect="1" noChangeArrowheads="1"/>
          </p:cNvPicPr>
          <p:nvPr/>
        </p:nvPicPr>
        <p:blipFill>
          <a:blip r:embed="rId5" cstate="print"/>
          <a:srcRect t="7362"/>
          <a:stretch>
            <a:fillRect/>
          </a:stretch>
        </p:blipFill>
        <p:spPr bwMode="auto">
          <a:xfrm>
            <a:off x="5868144" y="4293096"/>
            <a:ext cx="3048000" cy="2105025"/>
          </a:xfrm>
          <a:prstGeom prst="rect">
            <a:avLst/>
          </a:prstGeom>
          <a:noFill/>
          <a:ln w="9525" cap="flat">
            <a:noFill/>
            <a:round/>
            <a:headEnd/>
            <a:tailEnd/>
          </a:ln>
          <a:effectLst/>
        </p:spPr>
      </p:pic>
      <p:sp>
        <p:nvSpPr>
          <p:cNvPr id="7" name="Titel 1"/>
          <p:cNvSpPr>
            <a:spLocks noGrp="1"/>
          </p:cNvSpPr>
          <p:nvPr>
            <p:ph type="title"/>
          </p:nvPr>
        </p:nvSpPr>
        <p:spPr>
          <a:xfrm>
            <a:off x="285720" y="274638"/>
            <a:ext cx="8401080" cy="778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8" name="Grafik 7" descr="schule_zeichnung"/>
          <p:cNvPicPr/>
          <p:nvPr/>
        </p:nvPicPr>
        <p:blipFill>
          <a:blip r:embed="rId6"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fill="hold" nodeType="clickEffect">
                                  <p:stCondLst>
                                    <p:cond delay="0"/>
                                  </p:stCondLst>
                                  <p:childTnLst>
                                    <p:set>
                                      <p:cBhvr additive="repl">
                                        <p:cTn id="6" dur="1" fill="hold">
                                          <p:stCondLst>
                                            <p:cond delay="0"/>
                                          </p:stCondLst>
                                        </p:cTn>
                                        <p:tgtEl>
                                          <p:spTgt spid="17409">
                                            <p:txEl>
                                              <p:pRg st="0" end="0"/>
                                            </p:txEl>
                                          </p:spTgt>
                                        </p:tgtEl>
                                        <p:attrNameLst>
                                          <p:attrName>style.visibility</p:attrName>
                                        </p:attrNameLst>
                                      </p:cBhvr>
                                      <p:to>
                                        <p:strVal val="visible"/>
                                      </p:to>
                                    </p:set>
                                    <p:animEffect transition="in" filter="fade">
                                      <p:cBhvr additive="repl">
                                        <p:cTn id="7" dur="1000"/>
                                        <p:tgtEl>
                                          <p:spTgt spid="17409">
                                            <p:txEl>
                                              <p:pRg st="0" end="0"/>
                                            </p:txEl>
                                          </p:spTgt>
                                        </p:tgtEl>
                                      </p:cBhvr>
                                    </p:animEffect>
                                    <p:anim calcmode="lin" valueType="num">
                                      <p:cBhvr additive="repl">
                                        <p:cTn id="8" dur="1000" fill="hold"/>
                                        <p:tgtEl>
                                          <p:spTgt spid="1740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740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fill="hold" nodeType="clickEffect">
                                  <p:stCondLst>
                                    <p:cond delay="0"/>
                                  </p:stCondLst>
                                  <p:childTnLst>
                                    <p:set>
                                      <p:cBhvr additive="repl">
                                        <p:cTn id="13" dur="1" fill="hold">
                                          <p:stCondLst>
                                            <p:cond delay="0"/>
                                          </p:stCondLst>
                                        </p:cTn>
                                        <p:tgtEl>
                                          <p:spTgt spid="17409">
                                            <p:txEl>
                                              <p:pRg st="1" end="1"/>
                                            </p:txEl>
                                          </p:spTgt>
                                        </p:tgtEl>
                                        <p:attrNameLst>
                                          <p:attrName>style.visibility</p:attrName>
                                        </p:attrNameLst>
                                      </p:cBhvr>
                                      <p:to>
                                        <p:strVal val="visible"/>
                                      </p:to>
                                    </p:set>
                                    <p:animEffect transition="in" filter="fade">
                                      <p:cBhvr additive="repl">
                                        <p:cTn id="14" dur="1000"/>
                                        <p:tgtEl>
                                          <p:spTgt spid="17409">
                                            <p:txEl>
                                              <p:pRg st="1" end="1"/>
                                            </p:txEl>
                                          </p:spTgt>
                                        </p:tgtEl>
                                      </p:cBhvr>
                                    </p:animEffect>
                                    <p:anim calcmode="lin" valueType="num">
                                      <p:cBhvr additive="repl">
                                        <p:cTn id="15" dur="1000" fill="hold"/>
                                        <p:tgtEl>
                                          <p:spTgt spid="17409">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7409">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fill="hold" nodeType="clickEffect">
                                  <p:stCondLst>
                                    <p:cond delay="0"/>
                                  </p:stCondLst>
                                  <p:childTnLst>
                                    <p:set>
                                      <p:cBhvr additive="repl">
                                        <p:cTn id="20" dur="1" fill="hold">
                                          <p:stCondLst>
                                            <p:cond delay="0"/>
                                          </p:stCondLst>
                                        </p:cTn>
                                        <p:tgtEl>
                                          <p:spTgt spid="17409">
                                            <p:txEl>
                                              <p:pRg st="2" end="2"/>
                                            </p:txEl>
                                          </p:spTgt>
                                        </p:tgtEl>
                                        <p:attrNameLst>
                                          <p:attrName>style.visibility</p:attrName>
                                        </p:attrNameLst>
                                      </p:cBhvr>
                                      <p:to>
                                        <p:strVal val="visible"/>
                                      </p:to>
                                    </p:set>
                                    <p:animEffect transition="in" filter="fade">
                                      <p:cBhvr additive="repl">
                                        <p:cTn id="21" dur="1000"/>
                                        <p:tgtEl>
                                          <p:spTgt spid="17409">
                                            <p:txEl>
                                              <p:pRg st="2" end="2"/>
                                            </p:txEl>
                                          </p:spTgt>
                                        </p:tgtEl>
                                      </p:cBhvr>
                                    </p:animEffect>
                                    <p:anim calcmode="lin" valueType="num">
                                      <p:cBhvr additive="repl">
                                        <p:cTn id="22" dur="1000" fill="hold"/>
                                        <p:tgtEl>
                                          <p:spTgt spid="17409">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17409">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42" presetClass="entr" fill="hold" nodeType="clickEffect">
                                  <p:stCondLst>
                                    <p:cond delay="0"/>
                                  </p:stCondLst>
                                  <p:childTnLst>
                                    <p:set>
                                      <p:cBhvr additive="repl">
                                        <p:cTn id="27" dur="1" fill="hold">
                                          <p:stCondLst>
                                            <p:cond delay="0"/>
                                          </p:stCondLst>
                                        </p:cTn>
                                        <p:tgtEl>
                                          <p:spTgt spid="17411"/>
                                        </p:tgtEl>
                                        <p:attrNameLst>
                                          <p:attrName>style.visibility</p:attrName>
                                        </p:attrNameLst>
                                      </p:cBhvr>
                                      <p:to>
                                        <p:strVal val="visible"/>
                                      </p:to>
                                    </p:set>
                                    <p:animEffect transition="in" filter="fade">
                                      <p:cBhvr additive="repl">
                                        <p:cTn id="28" dur="1000"/>
                                        <p:tgtEl>
                                          <p:spTgt spid="17411"/>
                                        </p:tgtEl>
                                      </p:cBhvr>
                                    </p:animEffect>
                                    <p:anim calcmode="lin" valueType="num">
                                      <p:cBhvr additive="repl">
                                        <p:cTn id="29" dur="1000" fill="hold"/>
                                        <p:tgtEl>
                                          <p:spTgt spid="17411"/>
                                        </p:tgtEl>
                                        <p:attrNameLst>
                                          <p:attrName>ppt_x</p:attrName>
                                        </p:attrNameLst>
                                      </p:cBhvr>
                                      <p:tavLst>
                                        <p:tav tm="100000">
                                          <p:val>
                                            <p:strVal val="#ppt_x"/>
                                          </p:val>
                                        </p:tav>
                                        <p:tav>
                                          <p:val>
                                            <p:strVal val="#ppt_x"/>
                                          </p:val>
                                        </p:tav>
                                      </p:tavLst>
                                    </p:anim>
                                    <p:anim calcmode="lin" valueType="num">
                                      <p:cBhvr additive="repl">
                                        <p:cTn id="30" dur="1000" fill="hold"/>
                                        <p:tgtEl>
                                          <p:spTgt spid="17411"/>
                                        </p:tgtEl>
                                        <p:attrNameLst>
                                          <p:attrName>ppt_y</p:attrName>
                                        </p:attrNameLst>
                                      </p:cBhvr>
                                      <p:tavLst>
                                        <p:tav tm="100000">
                                          <p:val>
                                            <p:strVal val="#ppt_y+.1"/>
                                          </p:val>
                                        </p:tav>
                                        <p:tav>
                                          <p:val>
                                            <p:strVal val="#ppt_y"/>
                                          </p:val>
                                        </p:tav>
                                      </p:tavLst>
                                    </p:anim>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42" presetClass="entr" fill="hold" nodeType="clickEffect">
                                  <p:stCondLst>
                                    <p:cond delay="0"/>
                                  </p:stCondLst>
                                  <p:childTnLst>
                                    <p:set>
                                      <p:cBhvr additive="repl">
                                        <p:cTn id="34" dur="1" fill="hold">
                                          <p:stCondLst>
                                            <p:cond delay="0"/>
                                          </p:stCondLst>
                                        </p:cTn>
                                        <p:tgtEl>
                                          <p:spTgt spid="17412"/>
                                        </p:tgtEl>
                                        <p:attrNameLst>
                                          <p:attrName>style.visibility</p:attrName>
                                        </p:attrNameLst>
                                      </p:cBhvr>
                                      <p:to>
                                        <p:strVal val="visible"/>
                                      </p:to>
                                    </p:set>
                                    <p:animEffect transition="in" filter="fade">
                                      <p:cBhvr additive="repl">
                                        <p:cTn id="35" dur="1000"/>
                                        <p:tgtEl>
                                          <p:spTgt spid="17412"/>
                                        </p:tgtEl>
                                      </p:cBhvr>
                                    </p:animEffect>
                                    <p:anim calcmode="lin" valueType="num">
                                      <p:cBhvr additive="repl">
                                        <p:cTn id="36" dur="1000" fill="hold"/>
                                        <p:tgtEl>
                                          <p:spTgt spid="17412"/>
                                        </p:tgtEl>
                                        <p:attrNameLst>
                                          <p:attrName>ppt_x</p:attrName>
                                        </p:attrNameLst>
                                      </p:cBhvr>
                                      <p:tavLst>
                                        <p:tav tm="100000">
                                          <p:val>
                                            <p:strVal val="#ppt_x"/>
                                          </p:val>
                                        </p:tav>
                                        <p:tav>
                                          <p:val>
                                            <p:strVal val="#ppt_x"/>
                                          </p:val>
                                        </p:tav>
                                      </p:tavLst>
                                    </p:anim>
                                    <p:anim calcmode="lin" valueType="num">
                                      <p:cBhvr additive="repl">
                                        <p:cTn id="37" dur="1000" fill="hold"/>
                                        <p:tgtEl>
                                          <p:spTgt spid="17412"/>
                                        </p:tgtEl>
                                        <p:attrNameLst>
                                          <p:attrName>ppt_y</p:attrName>
                                        </p:attrNameLst>
                                      </p:cBhvr>
                                      <p:tavLst>
                                        <p:tav tm="100000">
                                          <p:val>
                                            <p:strVal val="#ppt_y+.1"/>
                                          </p:val>
                                        </p:tav>
                                        <p:tav>
                                          <p:val>
                                            <p:strVal val="#ppt_y"/>
                                          </p:val>
                                        </p:tav>
                                      </p:tavLst>
                                    </p:anim>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42" presetClass="entr" fill="hold" nodeType="clickEffect">
                                  <p:stCondLst>
                                    <p:cond delay="0"/>
                                  </p:stCondLst>
                                  <p:childTnLst>
                                    <p:set>
                                      <p:cBhvr additive="repl">
                                        <p:cTn id="41" dur="1" fill="hold">
                                          <p:stCondLst>
                                            <p:cond delay="0"/>
                                          </p:stCondLst>
                                        </p:cTn>
                                        <p:tgtEl>
                                          <p:spTgt spid="17413"/>
                                        </p:tgtEl>
                                        <p:attrNameLst>
                                          <p:attrName>style.visibility</p:attrName>
                                        </p:attrNameLst>
                                      </p:cBhvr>
                                      <p:to>
                                        <p:strVal val="visible"/>
                                      </p:to>
                                    </p:set>
                                    <p:animEffect transition="in" filter="fade">
                                      <p:cBhvr additive="repl">
                                        <p:cTn id="42" dur="1000"/>
                                        <p:tgtEl>
                                          <p:spTgt spid="17413"/>
                                        </p:tgtEl>
                                      </p:cBhvr>
                                    </p:animEffect>
                                    <p:anim calcmode="lin" valueType="num">
                                      <p:cBhvr additive="repl">
                                        <p:cTn id="43" dur="1000" fill="hold"/>
                                        <p:tgtEl>
                                          <p:spTgt spid="17413"/>
                                        </p:tgtEl>
                                        <p:attrNameLst>
                                          <p:attrName>ppt_x</p:attrName>
                                        </p:attrNameLst>
                                      </p:cBhvr>
                                      <p:tavLst>
                                        <p:tav tm="100000">
                                          <p:val>
                                            <p:strVal val="#ppt_x"/>
                                          </p:val>
                                        </p:tav>
                                        <p:tav>
                                          <p:val>
                                            <p:strVal val="#ppt_x"/>
                                          </p:val>
                                        </p:tav>
                                      </p:tavLst>
                                    </p:anim>
                                    <p:anim calcmode="lin" valueType="num">
                                      <p:cBhvr additive="repl">
                                        <p:cTn id="44" dur="1000" fill="hold"/>
                                        <p:tgtEl>
                                          <p:spTgt spid="17413"/>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23850" y="1052736"/>
            <a:ext cx="8591550" cy="5043264"/>
          </a:xfrm>
          <a:prstGeom prst="rect">
            <a:avLst/>
          </a:prstGeom>
          <a:noFill/>
          <a:ln w="9525" cap="flat">
            <a:noFill/>
            <a:round/>
            <a:headEnd/>
            <a:tailEnd/>
          </a:ln>
          <a:effectLst/>
        </p:spPr>
        <p:txBody>
          <a:bodyPr lIns="90000" tIns="45000" rIns="90000" bIns="45000"/>
          <a:lstStyle/>
          <a:p>
            <a:pPr marL="342900" indent="-339725" hangingPunct="1">
              <a:lnSpc>
                <a:spcPct val="100000"/>
              </a:lnSpc>
              <a:spcBef>
                <a:spcPts val="338"/>
              </a:spcBef>
              <a:spcAft>
                <a:spcPts val="7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de-DE" sz="3600" b="1" dirty="0">
                <a:solidFill>
                  <a:srgbClr val="000000"/>
                </a:solidFill>
                <a:latin typeface="Calibri" charset="0"/>
              </a:rPr>
              <a:t>Plural</a:t>
            </a:r>
          </a:p>
          <a:p>
            <a:pPr marL="342900" indent="-339725" hangingPunct="1">
              <a:lnSpc>
                <a:spcPct val="100000"/>
              </a:lnSpc>
              <a:spcBef>
                <a:spcPts val="338"/>
              </a:spcBef>
              <a:spcAft>
                <a:spcPts val="7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de-DE" sz="3200" dirty="0">
                <a:solidFill>
                  <a:srgbClr val="000000"/>
                </a:solidFill>
                <a:latin typeface="Calibri" charset="0"/>
              </a:rPr>
              <a:t>Es gibt </a:t>
            </a:r>
            <a:r>
              <a:rPr lang="de-DE" sz="3200" b="1" dirty="0">
                <a:solidFill>
                  <a:srgbClr val="000000"/>
                </a:solidFill>
                <a:latin typeface="Calibri" charset="0"/>
              </a:rPr>
              <a:t>10 wesentliche Pluralbildungsmuster</a:t>
            </a:r>
            <a:r>
              <a:rPr lang="de-DE" sz="3200" dirty="0">
                <a:solidFill>
                  <a:srgbClr val="000000"/>
                </a:solidFill>
                <a:latin typeface="Calibri" charset="0"/>
              </a:rPr>
              <a:t>. Diese erwirbt das Kind durch verschiedene spielerische Angebote:</a:t>
            </a:r>
          </a:p>
          <a:p>
            <a:pPr marL="341313" indent="-339725" hangingPunct="1">
              <a:lnSpc>
                <a:spcPct val="100000"/>
              </a:lnSpc>
              <a:spcBef>
                <a:spcPts val="638"/>
              </a:spcBef>
              <a:spcAft>
                <a:spcPts val="1425"/>
              </a:spcAft>
              <a:buSzPct val="45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de-DE" sz="3200" b="1" dirty="0">
                <a:solidFill>
                  <a:srgbClr val="000000"/>
                </a:solidFill>
                <a:latin typeface="Calibri" charset="0"/>
              </a:rPr>
              <a:t>Pluralmemory</a:t>
            </a:r>
          </a:p>
          <a:p>
            <a:pPr marL="341313" indent="-339725" hangingPunct="1">
              <a:lnSpc>
                <a:spcPct val="100000"/>
              </a:lnSpc>
              <a:spcBef>
                <a:spcPts val="638"/>
              </a:spcBef>
              <a:spcAft>
                <a:spcPts val="1425"/>
              </a:spcAft>
              <a:buSzPct val="45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de-DE" sz="3200" b="1" dirty="0">
                <a:solidFill>
                  <a:srgbClr val="000000"/>
                </a:solidFill>
                <a:latin typeface="Calibri" charset="0"/>
              </a:rPr>
              <a:t>Pluralmalbögen</a:t>
            </a:r>
          </a:p>
          <a:p>
            <a:pPr marL="341313" indent="-339725" hangingPunct="1">
              <a:lnSpc>
                <a:spcPct val="100000"/>
              </a:lnSpc>
              <a:spcBef>
                <a:spcPts val="638"/>
              </a:spcBef>
              <a:spcAft>
                <a:spcPts val="1425"/>
              </a:spcAft>
              <a:buSzPct val="45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de-DE" sz="3200" b="1" dirty="0">
                <a:solidFill>
                  <a:srgbClr val="000000"/>
                </a:solidFill>
                <a:latin typeface="Calibri" charset="0"/>
              </a:rPr>
              <a:t>Lottospiel</a:t>
            </a:r>
          </a:p>
          <a:p>
            <a:pPr marL="342900" indent="-339725" hangingPunct="1">
              <a:lnSpc>
                <a:spcPct val="100000"/>
              </a:lnSpc>
              <a:spcBef>
                <a:spcPts val="638"/>
              </a:spcBef>
              <a:spcAft>
                <a:spcPts val="14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de-DE" sz="3200" dirty="0">
                <a:solidFill>
                  <a:srgbClr val="000000"/>
                </a:solidFill>
                <a:latin typeface="Calibri" charset="0"/>
              </a:rPr>
              <a:t>Der Baustein benötigt sehr viel Wiederholung, da es keine erkennbaren Regeln für die Kinder gibt.</a:t>
            </a:r>
          </a:p>
        </p:txBody>
      </p:sp>
      <p:sp>
        <p:nvSpPr>
          <p:cNvPr id="4" name="Titel 1"/>
          <p:cNvSpPr>
            <a:spLocks noGrp="1"/>
          </p:cNvSpPr>
          <p:nvPr>
            <p:ph type="title"/>
          </p:nvPr>
        </p:nvSpPr>
        <p:spPr>
          <a:xfrm>
            <a:off x="285720" y="274638"/>
            <a:ext cx="8401080" cy="706090"/>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5" name="Grafik 4"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fill="hold" nodeType="clickEffect">
                                  <p:stCondLst>
                                    <p:cond delay="0"/>
                                  </p:stCondLst>
                                  <p:childTnLst>
                                    <p:set>
                                      <p:cBhvr additive="repl">
                                        <p:cTn id="6" dur="1" fill="hold">
                                          <p:stCondLst>
                                            <p:cond delay="0"/>
                                          </p:stCondLst>
                                        </p:cTn>
                                        <p:tgtEl>
                                          <p:spTgt spid="18433">
                                            <p:txEl>
                                              <p:pRg st="0" end="0"/>
                                            </p:txEl>
                                          </p:spTgt>
                                        </p:tgtEl>
                                        <p:attrNameLst>
                                          <p:attrName>style.visibility</p:attrName>
                                        </p:attrNameLst>
                                      </p:cBhvr>
                                      <p:to>
                                        <p:strVal val="visible"/>
                                      </p:to>
                                    </p:set>
                                    <p:animEffect transition="in" filter="fade">
                                      <p:cBhvr additive="repl">
                                        <p:cTn id="7" dur="1000"/>
                                        <p:tgtEl>
                                          <p:spTgt spid="18433">
                                            <p:txEl>
                                              <p:pRg st="0" end="0"/>
                                            </p:txEl>
                                          </p:spTgt>
                                        </p:tgtEl>
                                      </p:cBhvr>
                                    </p:animEffect>
                                    <p:anim calcmode="lin" valueType="num">
                                      <p:cBhvr additive="repl">
                                        <p:cTn id="8" dur="1000" fill="hold"/>
                                        <p:tgtEl>
                                          <p:spTgt spid="18433">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8433">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fill="hold" nodeType="clickEffect">
                                  <p:stCondLst>
                                    <p:cond delay="0"/>
                                  </p:stCondLst>
                                  <p:childTnLst>
                                    <p:set>
                                      <p:cBhvr additive="repl">
                                        <p:cTn id="13" dur="1" fill="hold">
                                          <p:stCondLst>
                                            <p:cond delay="0"/>
                                          </p:stCondLst>
                                        </p:cTn>
                                        <p:tgtEl>
                                          <p:spTgt spid="18433">
                                            <p:txEl>
                                              <p:pRg st="1" end="1"/>
                                            </p:txEl>
                                          </p:spTgt>
                                        </p:tgtEl>
                                        <p:attrNameLst>
                                          <p:attrName>style.visibility</p:attrName>
                                        </p:attrNameLst>
                                      </p:cBhvr>
                                      <p:to>
                                        <p:strVal val="visible"/>
                                      </p:to>
                                    </p:set>
                                    <p:animEffect transition="in" filter="fade">
                                      <p:cBhvr additive="repl">
                                        <p:cTn id="14" dur="1000"/>
                                        <p:tgtEl>
                                          <p:spTgt spid="18433">
                                            <p:txEl>
                                              <p:pRg st="1" end="1"/>
                                            </p:txEl>
                                          </p:spTgt>
                                        </p:tgtEl>
                                      </p:cBhvr>
                                    </p:animEffect>
                                    <p:anim calcmode="lin" valueType="num">
                                      <p:cBhvr additive="repl">
                                        <p:cTn id="15" dur="1000" fill="hold"/>
                                        <p:tgtEl>
                                          <p:spTgt spid="18433">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8433">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fill="hold" nodeType="clickEffect">
                                  <p:stCondLst>
                                    <p:cond delay="0"/>
                                  </p:stCondLst>
                                  <p:childTnLst>
                                    <p:set>
                                      <p:cBhvr additive="repl">
                                        <p:cTn id="20" dur="1" fill="hold">
                                          <p:stCondLst>
                                            <p:cond delay="0"/>
                                          </p:stCondLst>
                                        </p:cTn>
                                        <p:tgtEl>
                                          <p:spTgt spid="18433">
                                            <p:txEl>
                                              <p:pRg st="2" end="2"/>
                                            </p:txEl>
                                          </p:spTgt>
                                        </p:tgtEl>
                                        <p:attrNameLst>
                                          <p:attrName>style.visibility</p:attrName>
                                        </p:attrNameLst>
                                      </p:cBhvr>
                                      <p:to>
                                        <p:strVal val="visible"/>
                                      </p:to>
                                    </p:set>
                                    <p:animEffect transition="in" filter="fade">
                                      <p:cBhvr additive="repl">
                                        <p:cTn id="21" dur="1000"/>
                                        <p:tgtEl>
                                          <p:spTgt spid="18433">
                                            <p:txEl>
                                              <p:pRg st="2" end="2"/>
                                            </p:txEl>
                                          </p:spTgt>
                                        </p:tgtEl>
                                      </p:cBhvr>
                                    </p:animEffect>
                                    <p:anim calcmode="lin" valueType="num">
                                      <p:cBhvr additive="repl">
                                        <p:cTn id="22" dur="1000" fill="hold"/>
                                        <p:tgtEl>
                                          <p:spTgt spid="18433">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18433">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42" presetClass="entr" fill="hold" nodeType="clickEffect">
                                  <p:stCondLst>
                                    <p:cond delay="0"/>
                                  </p:stCondLst>
                                  <p:childTnLst>
                                    <p:set>
                                      <p:cBhvr additive="repl">
                                        <p:cTn id="27" dur="1" fill="hold">
                                          <p:stCondLst>
                                            <p:cond delay="0"/>
                                          </p:stCondLst>
                                        </p:cTn>
                                        <p:tgtEl>
                                          <p:spTgt spid="18433">
                                            <p:txEl>
                                              <p:pRg st="3" end="3"/>
                                            </p:txEl>
                                          </p:spTgt>
                                        </p:tgtEl>
                                        <p:attrNameLst>
                                          <p:attrName>style.visibility</p:attrName>
                                        </p:attrNameLst>
                                      </p:cBhvr>
                                      <p:to>
                                        <p:strVal val="visible"/>
                                      </p:to>
                                    </p:set>
                                    <p:animEffect transition="in" filter="fade">
                                      <p:cBhvr additive="repl">
                                        <p:cTn id="28" dur="1000"/>
                                        <p:tgtEl>
                                          <p:spTgt spid="18433">
                                            <p:txEl>
                                              <p:pRg st="3" end="3"/>
                                            </p:txEl>
                                          </p:spTgt>
                                        </p:tgtEl>
                                      </p:cBhvr>
                                    </p:animEffect>
                                    <p:anim calcmode="lin" valueType="num">
                                      <p:cBhvr additive="repl">
                                        <p:cTn id="29" dur="1000" fill="hold"/>
                                        <p:tgtEl>
                                          <p:spTgt spid="18433">
                                            <p:txEl>
                                              <p:pRg st="3" end="3"/>
                                            </p:txEl>
                                          </p:spTgt>
                                        </p:tgtEl>
                                        <p:attrNameLst>
                                          <p:attrName>ppt_x</p:attrName>
                                        </p:attrNameLst>
                                      </p:cBhvr>
                                      <p:tavLst>
                                        <p:tav tm="100000">
                                          <p:val>
                                            <p:strVal val="#ppt_x"/>
                                          </p:val>
                                        </p:tav>
                                        <p:tav>
                                          <p:val>
                                            <p:strVal val="#ppt_x"/>
                                          </p:val>
                                        </p:tav>
                                      </p:tavLst>
                                    </p:anim>
                                    <p:anim calcmode="lin" valueType="num">
                                      <p:cBhvr additive="repl">
                                        <p:cTn id="30" dur="1000" fill="hold"/>
                                        <p:tgtEl>
                                          <p:spTgt spid="18433">
                                            <p:txEl>
                                              <p:pRg st="3" end="3"/>
                                            </p:txEl>
                                          </p:spTgt>
                                        </p:tgtEl>
                                        <p:attrNameLst>
                                          <p:attrName>ppt_y</p:attrName>
                                        </p:attrNameLst>
                                      </p:cBhvr>
                                      <p:tavLst>
                                        <p:tav tm="100000">
                                          <p:val>
                                            <p:strVal val="#ppt_y+.1"/>
                                          </p:val>
                                        </p:tav>
                                        <p:tav>
                                          <p:val>
                                            <p:strVal val="#ppt_y"/>
                                          </p:val>
                                        </p:tav>
                                      </p:tavLst>
                                    </p:anim>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42" presetClass="entr" fill="hold" nodeType="clickEffect">
                                  <p:stCondLst>
                                    <p:cond delay="0"/>
                                  </p:stCondLst>
                                  <p:childTnLst>
                                    <p:set>
                                      <p:cBhvr additive="repl">
                                        <p:cTn id="34" dur="1" fill="hold">
                                          <p:stCondLst>
                                            <p:cond delay="0"/>
                                          </p:stCondLst>
                                        </p:cTn>
                                        <p:tgtEl>
                                          <p:spTgt spid="18433">
                                            <p:txEl>
                                              <p:pRg st="4" end="4"/>
                                            </p:txEl>
                                          </p:spTgt>
                                        </p:tgtEl>
                                        <p:attrNameLst>
                                          <p:attrName>style.visibility</p:attrName>
                                        </p:attrNameLst>
                                      </p:cBhvr>
                                      <p:to>
                                        <p:strVal val="visible"/>
                                      </p:to>
                                    </p:set>
                                    <p:animEffect transition="in" filter="fade">
                                      <p:cBhvr additive="repl">
                                        <p:cTn id="35" dur="1000"/>
                                        <p:tgtEl>
                                          <p:spTgt spid="18433">
                                            <p:txEl>
                                              <p:pRg st="4" end="4"/>
                                            </p:txEl>
                                          </p:spTgt>
                                        </p:tgtEl>
                                      </p:cBhvr>
                                    </p:animEffect>
                                    <p:anim calcmode="lin" valueType="num">
                                      <p:cBhvr additive="repl">
                                        <p:cTn id="36" dur="1000" fill="hold"/>
                                        <p:tgtEl>
                                          <p:spTgt spid="18433">
                                            <p:txEl>
                                              <p:pRg st="4" end="4"/>
                                            </p:txEl>
                                          </p:spTgt>
                                        </p:tgtEl>
                                        <p:attrNameLst>
                                          <p:attrName>ppt_x</p:attrName>
                                        </p:attrNameLst>
                                      </p:cBhvr>
                                      <p:tavLst>
                                        <p:tav tm="100000">
                                          <p:val>
                                            <p:strVal val="#ppt_x"/>
                                          </p:val>
                                        </p:tav>
                                        <p:tav>
                                          <p:val>
                                            <p:strVal val="#ppt_x"/>
                                          </p:val>
                                        </p:tav>
                                      </p:tavLst>
                                    </p:anim>
                                    <p:anim calcmode="lin" valueType="num">
                                      <p:cBhvr additive="repl">
                                        <p:cTn id="37" dur="1000" fill="hold"/>
                                        <p:tgtEl>
                                          <p:spTgt spid="18433">
                                            <p:txEl>
                                              <p:pRg st="4" end="4"/>
                                            </p:txEl>
                                          </p:spTgt>
                                        </p:tgtEl>
                                        <p:attrNameLst>
                                          <p:attrName>ppt_y</p:attrName>
                                        </p:attrNameLst>
                                      </p:cBhvr>
                                      <p:tavLst>
                                        <p:tav tm="100000">
                                          <p:val>
                                            <p:strVal val="#ppt_y+.1"/>
                                          </p:val>
                                        </p:tav>
                                        <p:tav>
                                          <p:val>
                                            <p:strVal val="#ppt_y"/>
                                          </p:val>
                                        </p:tav>
                                      </p:tavLst>
                                    </p:anim>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42" presetClass="entr" fill="hold" nodeType="clickEffect">
                                  <p:stCondLst>
                                    <p:cond delay="0"/>
                                  </p:stCondLst>
                                  <p:childTnLst>
                                    <p:set>
                                      <p:cBhvr additive="repl">
                                        <p:cTn id="41" dur="1" fill="hold">
                                          <p:stCondLst>
                                            <p:cond delay="0"/>
                                          </p:stCondLst>
                                        </p:cTn>
                                        <p:tgtEl>
                                          <p:spTgt spid="18433">
                                            <p:txEl>
                                              <p:pRg st="5" end="5"/>
                                            </p:txEl>
                                          </p:spTgt>
                                        </p:tgtEl>
                                        <p:attrNameLst>
                                          <p:attrName>style.visibility</p:attrName>
                                        </p:attrNameLst>
                                      </p:cBhvr>
                                      <p:to>
                                        <p:strVal val="visible"/>
                                      </p:to>
                                    </p:set>
                                    <p:animEffect transition="in" filter="fade">
                                      <p:cBhvr additive="repl">
                                        <p:cTn id="42" dur="1000"/>
                                        <p:tgtEl>
                                          <p:spTgt spid="18433">
                                            <p:txEl>
                                              <p:pRg st="5" end="5"/>
                                            </p:txEl>
                                          </p:spTgt>
                                        </p:tgtEl>
                                      </p:cBhvr>
                                    </p:animEffect>
                                    <p:anim calcmode="lin" valueType="num">
                                      <p:cBhvr additive="repl">
                                        <p:cTn id="43" dur="1000" fill="hold"/>
                                        <p:tgtEl>
                                          <p:spTgt spid="18433">
                                            <p:txEl>
                                              <p:pRg st="5" end="5"/>
                                            </p:txEl>
                                          </p:spTgt>
                                        </p:tgtEl>
                                        <p:attrNameLst>
                                          <p:attrName>ppt_x</p:attrName>
                                        </p:attrNameLst>
                                      </p:cBhvr>
                                      <p:tavLst>
                                        <p:tav tm="100000">
                                          <p:val>
                                            <p:strVal val="#ppt_x"/>
                                          </p:val>
                                        </p:tav>
                                        <p:tav>
                                          <p:val>
                                            <p:strVal val="#ppt_x"/>
                                          </p:val>
                                        </p:tav>
                                      </p:tavLst>
                                    </p:anim>
                                    <p:anim calcmode="lin" valueType="num">
                                      <p:cBhvr additive="repl">
                                        <p:cTn id="44" dur="1000" fill="hold"/>
                                        <p:tgtEl>
                                          <p:spTgt spid="18433">
                                            <p:txEl>
                                              <p:pRg st="5" end="5"/>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82600" y="2652713"/>
            <a:ext cx="8229600" cy="2036762"/>
          </a:xfrm>
          <a:ln/>
        </p:spPr>
        <p:txBody>
          <a:bodyPr lIns="0" tIns="42480" rIns="0" bIns="0" anchor="ctr">
            <a:normAutofit fontScale="90000"/>
          </a:bodyPr>
          <a:lstStyle/>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800">
                <a:latin typeface="Arial" charset="0"/>
              </a:rPr>
              <a:t>Vielen Dank für ihre Aufmerksamkeit!</a:t>
            </a:r>
            <a:br>
              <a:rPr lang="de-DE" sz="4800">
                <a:latin typeface="Arial" charset="0"/>
              </a:rPr>
            </a:br>
            <a:r>
              <a:rPr lang="de-DE" sz="4800">
                <a:latin typeface="Arial" charset="0"/>
              </a:rPr>
              <a:t/>
            </a:r>
            <a:br>
              <a:rPr lang="de-DE" sz="4800">
                <a:latin typeface="Arial" charset="0"/>
              </a:rPr>
            </a:br>
            <a:r>
              <a:rPr lang="de-DE" sz="2800">
                <a:latin typeface="Arial" charset="0"/>
              </a:rPr>
              <a:t>Wir freuen uns nun auf ihre Rückfragen. </a:t>
            </a:r>
          </a:p>
        </p:txBody>
      </p:sp>
      <p:sp>
        <p:nvSpPr>
          <p:cNvPr id="3" name="Titel 1"/>
          <p:cNvSpPr txBox="1">
            <a:spLocks/>
          </p:cNvSpPr>
          <p:nvPr/>
        </p:nvSpPr>
        <p:spPr>
          <a:xfrm>
            <a:off x="285720" y="274638"/>
            <a:ext cx="8401080" cy="11540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200" b="1" i="0" u="none" strike="noStrike" kern="1200" cap="none" spc="0" normalizeH="0" baseline="0" noProof="0" smtClean="0">
                <a:ln>
                  <a:noFill/>
                </a:ln>
                <a:solidFill>
                  <a:schemeClr val="tx1"/>
                </a:solidFill>
                <a:effectLst/>
                <a:uLnTx/>
                <a:uFillTx/>
                <a:latin typeface="+mj-lt"/>
                <a:ea typeface="+mj-ea"/>
                <a:cs typeface="+mj-cs"/>
              </a:rPr>
              <a:t>Grundschule Im Reitwinkel</a:t>
            </a:r>
            <a:r>
              <a:rPr kumimoji="0" lang="de-DE" sz="3200" b="0" i="0" u="none" strike="noStrike" kern="1200" cap="none" spc="0" normalizeH="0" baseline="0" noProof="0" smtClean="0">
                <a:ln>
                  <a:noFill/>
                </a:ln>
                <a:solidFill>
                  <a:schemeClr val="tx1"/>
                </a:solidFill>
                <a:effectLst/>
                <a:uLnTx/>
                <a:uFillTx/>
                <a:latin typeface="+mj-lt"/>
                <a:ea typeface="+mj-ea"/>
                <a:cs typeface="+mj-cs"/>
              </a:rPr>
              <a:t/>
            </a:r>
            <a:br>
              <a:rPr kumimoji="0" lang="de-DE" sz="3200" b="0" i="0" u="none" strike="noStrike" kern="1200" cap="none" spc="0" normalizeH="0" baseline="0" noProof="0" smtClean="0">
                <a:ln>
                  <a:noFill/>
                </a:ln>
                <a:solidFill>
                  <a:schemeClr val="tx1"/>
                </a:solidFill>
                <a:effectLst/>
                <a:uLnTx/>
                <a:uFillTx/>
                <a:latin typeface="+mj-lt"/>
                <a:ea typeface="+mj-ea"/>
                <a:cs typeface="+mj-cs"/>
              </a:rPr>
            </a:br>
            <a:r>
              <a:rPr kumimoji="0" lang="de-DE" sz="1800" b="0" i="0" u="none" strike="noStrike" kern="1200" cap="none" spc="0" normalizeH="0" baseline="0" noProof="0" smtClean="0">
                <a:ln>
                  <a:noFill/>
                </a:ln>
                <a:solidFill>
                  <a:schemeClr val="tx1"/>
                </a:solidFill>
                <a:effectLst/>
                <a:uLnTx/>
                <a:uFillTx/>
                <a:latin typeface="+mj-lt"/>
                <a:ea typeface="+mj-ea"/>
                <a:cs typeface="+mj-cs"/>
              </a:rPr>
              <a:t>Schulverbund, Städt. Gemeinschaftsgrundschule mit Kath. Teilstandort</a:t>
            </a:r>
            <a:endParaRPr kumimoji="0" lang="de-DE"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Grafik 3"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3" cstate="print"/>
          <a:srcRect/>
          <a:stretch>
            <a:fillRect/>
          </a:stretch>
        </p:blipFill>
        <p:spPr bwMode="auto">
          <a:xfrm>
            <a:off x="7072330" y="357167"/>
            <a:ext cx="1183639" cy="857256"/>
          </a:xfrm>
          <a:prstGeom prst="rect">
            <a:avLst/>
          </a:prstGeom>
          <a:noFill/>
          <a:ln w="9525">
            <a:noFill/>
            <a:miter lim="800000"/>
            <a:headEnd/>
            <a:tailEnd/>
          </a:ln>
        </p:spPr>
      </p:pic>
      <p:sp>
        <p:nvSpPr>
          <p:cNvPr id="7" name="Textfeld 6"/>
          <p:cNvSpPr txBox="1"/>
          <p:nvPr/>
        </p:nvSpPr>
        <p:spPr>
          <a:xfrm>
            <a:off x="1115616" y="1412776"/>
            <a:ext cx="6840760" cy="461665"/>
          </a:xfrm>
          <a:prstGeom prst="rect">
            <a:avLst/>
          </a:prstGeom>
          <a:noFill/>
        </p:spPr>
        <p:txBody>
          <a:bodyPr wrap="square" rtlCol="0">
            <a:spAutoFit/>
          </a:bodyPr>
          <a:lstStyle/>
          <a:p>
            <a:r>
              <a:rPr lang="de-DE" sz="2400" b="1" dirty="0" smtClean="0">
                <a:solidFill>
                  <a:schemeClr val="tx2">
                    <a:lumMod val="75000"/>
                  </a:schemeClr>
                </a:solidFill>
              </a:rPr>
              <a:t>Netzwerk zur Integration an der GS Im Reitwinkel</a:t>
            </a:r>
            <a:endParaRPr lang="de-DE" sz="2400" b="1" dirty="0">
              <a:solidFill>
                <a:schemeClr val="tx2">
                  <a:lumMod val="75000"/>
                </a:schemeClr>
              </a:solidFill>
            </a:endParaRPr>
          </a:p>
        </p:txBody>
      </p:sp>
      <p:graphicFrame>
        <p:nvGraphicFramePr>
          <p:cNvPr id="11" name="Diagramm 10"/>
          <p:cNvGraphicFramePr/>
          <p:nvPr/>
        </p:nvGraphicFramePr>
        <p:xfrm>
          <a:off x="395536" y="2132856"/>
          <a:ext cx="828092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ahaumann.20VD\AppData\Local\Microsoft\Windows\Temporary Internet Files\Content.IE5\7FG1KC1Z\stick-figure-boy-girl-12456-large[1].png"/>
          <p:cNvPicPr>
            <a:picLocks noChangeAspect="1" noChangeArrowheads="1"/>
          </p:cNvPicPr>
          <p:nvPr/>
        </p:nvPicPr>
        <p:blipFill>
          <a:blip r:embed="rId9" cstate="print"/>
          <a:srcRect/>
          <a:stretch>
            <a:fillRect/>
          </a:stretch>
        </p:blipFill>
        <p:spPr bwMode="auto">
          <a:xfrm>
            <a:off x="3491880" y="3789040"/>
            <a:ext cx="1332128" cy="987995"/>
          </a:xfrm>
          <a:prstGeom prst="rect">
            <a:avLst/>
          </a:prstGeom>
          <a:noFill/>
        </p:spPr>
      </p:pic>
      <p:sp>
        <p:nvSpPr>
          <p:cNvPr id="15" name="Textfeld 14"/>
          <p:cNvSpPr txBox="1"/>
          <p:nvPr/>
        </p:nvSpPr>
        <p:spPr>
          <a:xfrm>
            <a:off x="2051720" y="1916832"/>
            <a:ext cx="151216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Schulträger/</a:t>
            </a:r>
          </a:p>
          <a:p>
            <a:r>
              <a:rPr lang="de-DE" dirty="0" smtClean="0"/>
              <a:t>Bildungsbüro</a:t>
            </a:r>
            <a:endParaRPr lang="de-DE" dirty="0"/>
          </a:p>
        </p:txBody>
      </p:sp>
      <p:sp>
        <p:nvSpPr>
          <p:cNvPr id="16" name="Textfeld 15"/>
          <p:cNvSpPr txBox="1"/>
          <p:nvPr/>
        </p:nvSpPr>
        <p:spPr>
          <a:xfrm>
            <a:off x="3347864" y="6021288"/>
            <a:ext cx="122413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Träger </a:t>
            </a:r>
            <a:r>
              <a:rPr lang="de-DE" dirty="0" err="1" smtClean="0"/>
              <a:t>SkF</a:t>
            </a:r>
            <a:endParaRPr lang="de-DE" dirty="0"/>
          </a:p>
        </p:txBody>
      </p:sp>
      <p:sp>
        <p:nvSpPr>
          <p:cNvPr id="17" name="Textfeld 16"/>
          <p:cNvSpPr txBox="1"/>
          <p:nvPr/>
        </p:nvSpPr>
        <p:spPr>
          <a:xfrm>
            <a:off x="251520" y="3645024"/>
            <a:ext cx="15121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Jugendamt</a:t>
            </a:r>
            <a:endParaRPr lang="de-DE" dirty="0"/>
          </a:p>
        </p:txBody>
      </p:sp>
      <p:sp>
        <p:nvSpPr>
          <p:cNvPr id="18" name="Textfeld 17"/>
          <p:cNvSpPr txBox="1"/>
          <p:nvPr/>
        </p:nvSpPr>
        <p:spPr>
          <a:xfrm>
            <a:off x="179512" y="4581128"/>
            <a:ext cx="151216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Integrations-</a:t>
            </a:r>
            <a:r>
              <a:rPr lang="de-DE" dirty="0" err="1" smtClean="0"/>
              <a:t>büro</a:t>
            </a:r>
            <a:endParaRPr lang="de-DE" dirty="0"/>
          </a:p>
        </p:txBody>
      </p:sp>
      <p:sp>
        <p:nvSpPr>
          <p:cNvPr id="19" name="Textfeld 18"/>
          <p:cNvSpPr txBox="1"/>
          <p:nvPr/>
        </p:nvSpPr>
        <p:spPr>
          <a:xfrm>
            <a:off x="5076056" y="3717032"/>
            <a:ext cx="208823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Soz. Päd. Fachkraft</a:t>
            </a:r>
            <a:endParaRPr lang="de-DE" dirty="0"/>
          </a:p>
        </p:txBody>
      </p:sp>
      <p:sp>
        <p:nvSpPr>
          <p:cNvPr id="20" name="Textfeld 19"/>
          <p:cNvSpPr txBox="1"/>
          <p:nvPr/>
        </p:nvSpPr>
        <p:spPr>
          <a:xfrm>
            <a:off x="7092280" y="3140968"/>
            <a:ext cx="15121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err="1" smtClean="0"/>
              <a:t>DaZ</a:t>
            </a:r>
            <a:r>
              <a:rPr lang="de-DE" dirty="0" smtClean="0"/>
              <a:t> -Lehrkraft</a:t>
            </a:r>
            <a:endParaRPr lang="de-DE" dirty="0"/>
          </a:p>
        </p:txBody>
      </p:sp>
      <p:sp>
        <p:nvSpPr>
          <p:cNvPr id="21" name="Textfeld 20"/>
          <p:cNvSpPr txBox="1"/>
          <p:nvPr/>
        </p:nvSpPr>
        <p:spPr>
          <a:xfrm>
            <a:off x="7092280" y="4509120"/>
            <a:ext cx="1764704"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Kinder/Eltern</a:t>
            </a:r>
          </a:p>
          <a:p>
            <a:r>
              <a:rPr lang="de-DE" dirty="0" smtClean="0"/>
              <a:t>mit gleicher Muttersprache/ Helfersystem</a:t>
            </a:r>
            <a:endParaRPr lang="de-DE" dirty="0"/>
          </a:p>
        </p:txBody>
      </p:sp>
      <p:sp>
        <p:nvSpPr>
          <p:cNvPr id="22" name="Textfeld 21"/>
          <p:cNvSpPr txBox="1"/>
          <p:nvPr/>
        </p:nvSpPr>
        <p:spPr>
          <a:xfrm>
            <a:off x="4499992" y="1988840"/>
            <a:ext cx="15121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Schulaufsicht</a:t>
            </a:r>
            <a:endParaRPr lang="de-DE" dirty="0"/>
          </a:p>
        </p:txBody>
      </p:sp>
      <p:sp>
        <p:nvSpPr>
          <p:cNvPr id="23" name="Textfeld 22"/>
          <p:cNvSpPr txBox="1"/>
          <p:nvPr/>
        </p:nvSpPr>
        <p:spPr>
          <a:xfrm>
            <a:off x="5076056" y="4365104"/>
            <a:ext cx="115212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Konzepte</a:t>
            </a:r>
            <a:endParaRPr lang="de-DE" dirty="0"/>
          </a:p>
        </p:txBody>
      </p:sp>
      <p:sp>
        <p:nvSpPr>
          <p:cNvPr id="24" name="Textfeld 23"/>
          <p:cNvSpPr txBox="1"/>
          <p:nvPr/>
        </p:nvSpPr>
        <p:spPr>
          <a:xfrm>
            <a:off x="1763688" y="5085184"/>
            <a:ext cx="108012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Wilma/</a:t>
            </a:r>
          </a:p>
          <a:p>
            <a:r>
              <a:rPr lang="de-DE" dirty="0" smtClean="0"/>
              <a:t>Südpol</a:t>
            </a:r>
            <a:endParaRPr lang="de-DE" dirty="0"/>
          </a:p>
        </p:txBody>
      </p:sp>
      <p:sp>
        <p:nvSpPr>
          <p:cNvPr id="25" name="Textfeld 24"/>
          <p:cNvSpPr txBox="1"/>
          <p:nvPr/>
        </p:nvSpPr>
        <p:spPr>
          <a:xfrm>
            <a:off x="1115616" y="2780928"/>
            <a:ext cx="151216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Kirchen und Vereine</a:t>
            </a:r>
            <a:endParaRPr lang="de-DE" dirty="0"/>
          </a:p>
        </p:txBody>
      </p:sp>
      <p:sp>
        <p:nvSpPr>
          <p:cNvPr id="26" name="Textfeld 25"/>
          <p:cNvSpPr txBox="1"/>
          <p:nvPr/>
        </p:nvSpPr>
        <p:spPr>
          <a:xfrm>
            <a:off x="5436096" y="2780928"/>
            <a:ext cx="15121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prstDash val="sysDot"/>
          </a:ln>
        </p:spPr>
        <p:txBody>
          <a:bodyPr wrap="square" rtlCol="0">
            <a:spAutoFit/>
          </a:bodyPr>
          <a:lstStyle/>
          <a:p>
            <a:r>
              <a:rPr lang="de-DE" dirty="0" smtClean="0"/>
              <a:t>Förderverein</a:t>
            </a:r>
            <a:endParaRPr lang="de-DE" dirty="0"/>
          </a:p>
        </p:txBody>
      </p:sp>
      <p:sp>
        <p:nvSpPr>
          <p:cNvPr id="27" name="Textfeld 26"/>
          <p:cNvSpPr txBox="1"/>
          <p:nvPr/>
        </p:nvSpPr>
        <p:spPr>
          <a:xfrm>
            <a:off x="4355976" y="4797152"/>
            <a:ext cx="2376264" cy="830997"/>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12700">
            <a:solidFill>
              <a:srgbClr val="C00000"/>
            </a:solidFill>
          </a:ln>
          <a:effectLst>
            <a:innerShdw blurRad="63500" dist="50800" dir="13500000">
              <a:srgbClr val="C00000">
                <a:alpha val="50000"/>
              </a:srgbClr>
            </a:innerShdw>
          </a:effectLst>
          <a:scene3d>
            <a:camera prst="orthographicFront"/>
            <a:lightRig rig="balanced" dir="t"/>
          </a:scene3d>
          <a:sp3d extrusionH="76200" contourW="12700">
            <a:bevelT w="152400" h="50800" prst="softRound"/>
            <a:extrusionClr>
              <a:schemeClr val="accent2">
                <a:lumMod val="60000"/>
                <a:lumOff val="40000"/>
              </a:schemeClr>
            </a:extrusionClr>
            <a:contourClr>
              <a:srgbClr val="C00000"/>
            </a:contourClr>
          </a:sp3d>
        </p:spPr>
        <p:txBody>
          <a:bodyPr wrap="square" rtlCol="0">
            <a:spAutoFit/>
          </a:bodyPr>
          <a:lstStyle/>
          <a:p>
            <a:r>
              <a:rPr lang="de-DE" sz="4800" b="1" dirty="0" err="1" smtClean="0"/>
              <a:t>LernZeit</a:t>
            </a:r>
            <a:endParaRPr lang="de-DE"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amond(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1"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ox(in)">
                                      <p:cBhvr>
                                        <p:cTn id="67" dur="5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483768" y="1124744"/>
            <a:ext cx="3568606" cy="2000548"/>
          </a:xfrm>
          <a:prstGeom prst="rect">
            <a:avLst/>
          </a:prstGeom>
          <a:noFill/>
        </p:spPr>
        <p:txBody>
          <a:bodyPr wrap="square" lIns="91440" tIns="45720" rIns="91440" bIns="45720">
            <a:spAutoFit/>
          </a:bodyPr>
          <a:lstStyle/>
          <a:p>
            <a:pPr algn="ctr"/>
            <a:r>
              <a:rPr lang="de-DE" sz="4000" b="1" cap="none" spc="0"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2013/14</a:t>
            </a:r>
          </a:p>
          <a:p>
            <a:pPr algn="ctr"/>
            <a:r>
              <a:rPr lang="de-DE"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Ausgangslage</a:t>
            </a:r>
            <a:endParaRPr lang="de-DE" sz="3200" b="1" cap="none" spc="0"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endParaRPr>
          </a:p>
          <a:p>
            <a:pPr algn="ctr"/>
            <a:r>
              <a:rPr lang="de-DE" sz="1200" b="1" dirty="0" smtClean="0">
                <a:ln w="19050">
                  <a:solidFill>
                    <a:schemeClr val="tx2">
                      <a:tint val="1000"/>
                    </a:schemeClr>
                  </a:solidFill>
                  <a:prstDash val="solid"/>
                </a:ln>
              </a:rPr>
              <a:t>Ausgangslage</a:t>
            </a:r>
            <a:endParaRPr lang="de-DE" sz="1200" b="1" cap="none" spc="0" dirty="0" smtClean="0">
              <a:ln w="19050">
                <a:solidFill>
                  <a:schemeClr val="tx2">
                    <a:tint val="1000"/>
                  </a:schemeClr>
                </a:solidFill>
                <a:prstDash val="solid"/>
              </a:ln>
            </a:endParaRPr>
          </a:p>
          <a:p>
            <a:pPr algn="ctr"/>
            <a:endParaRPr lang="de-DE"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sp>
        <p:nvSpPr>
          <p:cNvPr id="8" name="Rechteck 7"/>
          <p:cNvSpPr/>
          <p:nvPr/>
        </p:nvSpPr>
        <p:spPr>
          <a:xfrm>
            <a:off x="539552" y="2204864"/>
            <a:ext cx="7848872" cy="4247317"/>
          </a:xfrm>
          <a:prstGeom prst="rect">
            <a:avLst/>
          </a:prstGeom>
        </p:spPr>
        <p:txBody>
          <a:bodyPr wrap="square">
            <a:spAutoFit/>
          </a:bodyPr>
          <a:lstStyle/>
          <a:p>
            <a:r>
              <a:rPr lang="de-DE" b="1" dirty="0" smtClean="0"/>
              <a:t>STEIGENDE ZUWANDERUNG</a:t>
            </a:r>
          </a:p>
          <a:p>
            <a:r>
              <a:rPr lang="de-DE" dirty="0" smtClean="0"/>
              <a:t>Häufung von (schulpflichtigen) neu zugewanderten Kindern ohne deutsche Sprachkenntnisse in den Recklinghäuser Grundschulen im Stadtgebiet                  (Sept.14:  45 Kinder im Alter bis 9 Jahren) – TENDENZ STEIGEND (aktuell rund 100 Kinder</a:t>
            </a:r>
          </a:p>
          <a:p>
            <a:r>
              <a:rPr lang="de-DE" b="1" i="1" dirty="0" smtClean="0"/>
              <a:t>Schule seit 2011/12 20 Kinder; Ende Schuljahr 13/14  8 verbliebene seit Januar 2015: 23 Kinder  </a:t>
            </a:r>
            <a:r>
              <a:rPr lang="de-DE" dirty="0" smtClean="0"/>
              <a:t>)</a:t>
            </a:r>
          </a:p>
          <a:p>
            <a:r>
              <a:rPr lang="de-DE" b="1" dirty="0" smtClean="0"/>
              <a:t>HETEROGENITÄT</a:t>
            </a:r>
          </a:p>
          <a:p>
            <a:r>
              <a:rPr lang="de-DE" dirty="0" smtClean="0"/>
              <a:t>Konzentration  der Kinder auf wenige Schulstandorte ( …., Im Reitwinkel,  …  )</a:t>
            </a:r>
          </a:p>
          <a:p>
            <a:endParaRPr lang="de-DE" dirty="0" smtClean="0"/>
          </a:p>
          <a:p>
            <a:r>
              <a:rPr lang="de-DE" dirty="0" smtClean="0"/>
              <a:t>Rechtlicher  Status und Aufenthaltsdauer  der Kinder  ist heterogen</a:t>
            </a:r>
          </a:p>
          <a:p>
            <a:endParaRPr lang="de-DE" dirty="0" smtClean="0"/>
          </a:p>
          <a:p>
            <a:r>
              <a:rPr lang="de-DE" b="1" dirty="0" smtClean="0"/>
              <a:t>SCHULPFLICHT</a:t>
            </a:r>
          </a:p>
          <a:p>
            <a:r>
              <a:rPr lang="de-DE" dirty="0" smtClean="0"/>
              <a:t>Schulgesetz NRW, § 1 (Recht auf Bildung und Erziehung, § 34 – 41 (Schulpflicht)  sowie Landesverfassung  Artikel 8.2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sp>
        <p:nvSpPr>
          <p:cNvPr id="5" name="Rechteck 4"/>
          <p:cNvSpPr/>
          <p:nvPr/>
        </p:nvSpPr>
        <p:spPr>
          <a:xfrm>
            <a:off x="683568" y="2348880"/>
            <a:ext cx="7560840" cy="2585323"/>
          </a:xfrm>
          <a:prstGeom prst="rect">
            <a:avLst/>
          </a:prstGeom>
        </p:spPr>
        <p:txBody>
          <a:bodyPr wrap="square">
            <a:spAutoFit/>
          </a:bodyPr>
          <a:lstStyle/>
          <a:p>
            <a:r>
              <a:rPr lang="de-DE" b="1" dirty="0" smtClean="0"/>
              <a:t>BASS 14-01 Nr.4 (</a:t>
            </a:r>
            <a:r>
              <a:rPr lang="de-DE" b="1" dirty="0" err="1" smtClean="0"/>
              <a:t>RdErl</a:t>
            </a:r>
            <a:r>
              <a:rPr lang="de-DE" b="1" dirty="0" smtClean="0"/>
              <a:t>. des MSW vom 18.03.201)</a:t>
            </a:r>
          </a:p>
          <a:p>
            <a:r>
              <a:rPr lang="de-DE" b="1" dirty="0" smtClean="0"/>
              <a:t>Vielfalt gestalten – Teilhabe  und Integration durch Bildung; Verwendung von Integrationsstellen</a:t>
            </a:r>
          </a:p>
          <a:p>
            <a:pPr>
              <a:buFont typeface="Arial" pitchFamily="34" charset="0"/>
              <a:buChar char="•"/>
            </a:pPr>
            <a:r>
              <a:rPr lang="de-DE" dirty="0" smtClean="0"/>
              <a:t> Beantragung von zusätzlichen Stellen</a:t>
            </a:r>
          </a:p>
          <a:p>
            <a:pPr>
              <a:buFont typeface="Arial" pitchFamily="34" charset="0"/>
              <a:buChar char="•"/>
            </a:pPr>
            <a:r>
              <a:rPr lang="de-DE" dirty="0" smtClean="0"/>
              <a:t> Ziel: Weiterentwicklung von Unterricht und Schulleben</a:t>
            </a:r>
          </a:p>
          <a:p>
            <a:pPr>
              <a:buFont typeface="Arial" pitchFamily="34" charset="0"/>
              <a:buChar char="•"/>
            </a:pPr>
            <a:r>
              <a:rPr lang="de-DE" dirty="0" smtClean="0"/>
              <a:t> Ziel: Initiierung interkultureller Schulentwicklungsprozesse</a:t>
            </a:r>
          </a:p>
          <a:p>
            <a:pPr>
              <a:buFont typeface="Arial" pitchFamily="34" charset="0"/>
              <a:buChar char="•"/>
            </a:pPr>
            <a:r>
              <a:rPr lang="de-DE" dirty="0" smtClean="0"/>
              <a:t> Verwendung für zusätzliche Lern- und Unterrichtszeit</a:t>
            </a:r>
          </a:p>
          <a:p>
            <a:pPr>
              <a:buFont typeface="Arial" pitchFamily="34" charset="0"/>
              <a:buChar char="•"/>
            </a:pPr>
            <a:r>
              <a:rPr lang="de-DE" dirty="0" smtClean="0"/>
              <a:t> Grundlage: Schulisches Integrationskonzept</a:t>
            </a:r>
          </a:p>
          <a:p>
            <a:pPr marL="87313" indent="-87313">
              <a:buFont typeface="Arial" pitchFamily="34" charset="0"/>
              <a:buChar char="•"/>
            </a:pPr>
            <a:r>
              <a:rPr lang="de-DE" dirty="0" smtClean="0"/>
              <a:t> Schaffung einer Integrationsstelle für kommunale Koordination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sp>
        <p:nvSpPr>
          <p:cNvPr id="7" name="Rechteck 6"/>
          <p:cNvSpPr/>
          <p:nvPr/>
        </p:nvSpPr>
        <p:spPr>
          <a:xfrm>
            <a:off x="251520" y="2132856"/>
            <a:ext cx="8208912" cy="3416320"/>
          </a:xfrm>
          <a:prstGeom prst="rect">
            <a:avLst/>
          </a:prstGeom>
        </p:spPr>
        <p:txBody>
          <a:bodyPr wrap="square">
            <a:spAutoFit/>
          </a:bodyPr>
          <a:lstStyle/>
          <a:p>
            <a:r>
              <a:rPr lang="de-DE" b="1" dirty="0" smtClean="0"/>
              <a:t>BASS 13-63 Nr.3 (</a:t>
            </a:r>
            <a:r>
              <a:rPr lang="de-DE" b="1" dirty="0" err="1" smtClean="0"/>
              <a:t>RdErl</a:t>
            </a:r>
            <a:r>
              <a:rPr lang="de-DE" b="1" dirty="0" smtClean="0"/>
              <a:t>. des MSW vom 21.12.2009)</a:t>
            </a:r>
          </a:p>
          <a:p>
            <a:r>
              <a:rPr lang="de-DE" b="1" dirty="0" smtClean="0"/>
              <a:t>Unterricht für Schülerinnen und  Schüler mit Zuwanderungsgeschichte, insbesondere im Bereich der Sprachen</a:t>
            </a:r>
          </a:p>
          <a:p>
            <a:endParaRPr lang="de-DE" dirty="0" smtClean="0"/>
          </a:p>
          <a:p>
            <a:pPr>
              <a:buFont typeface="Arial" pitchFamily="34" charset="0"/>
              <a:buChar char="•"/>
            </a:pPr>
            <a:r>
              <a:rPr lang="de-DE" dirty="0" smtClean="0"/>
              <a:t> Priorität: Erlernen der deutschen Sprache</a:t>
            </a:r>
          </a:p>
          <a:p>
            <a:pPr>
              <a:buFont typeface="Arial" pitchFamily="34" charset="0"/>
              <a:buChar char="•"/>
            </a:pPr>
            <a:r>
              <a:rPr lang="de-DE" dirty="0" smtClean="0"/>
              <a:t> Bedeutung des Herkunftssprachenunterrichts</a:t>
            </a:r>
          </a:p>
          <a:p>
            <a:pPr>
              <a:buFont typeface="Arial" pitchFamily="34" charset="0"/>
              <a:buChar char="•"/>
            </a:pPr>
            <a:r>
              <a:rPr lang="de-DE" dirty="0" smtClean="0"/>
              <a:t> Vorrang des gemeinsamen Unterrichts in Regelklassen</a:t>
            </a:r>
          </a:p>
          <a:p>
            <a:pPr>
              <a:buFont typeface="Arial" pitchFamily="34" charset="0"/>
              <a:buChar char="•"/>
            </a:pPr>
            <a:r>
              <a:rPr lang="de-DE" dirty="0" smtClean="0"/>
              <a:t> Zusätzliche Organisationsmodelle:  Zeitweilige äußere Differenzierung</a:t>
            </a:r>
          </a:p>
          <a:p>
            <a:pPr>
              <a:buFont typeface="Arial" pitchFamily="34" charset="0"/>
              <a:buChar char="•"/>
            </a:pPr>
            <a:r>
              <a:rPr lang="de-DE" dirty="0" smtClean="0"/>
              <a:t> Bei Bedarf: Einrichtung einer Vorbereitungsklasse</a:t>
            </a:r>
          </a:p>
          <a:p>
            <a:pPr>
              <a:buFont typeface="Arial" pitchFamily="34" charset="0"/>
              <a:buChar char="•"/>
            </a:pPr>
            <a:endParaRPr lang="de-DE" dirty="0" smtClean="0"/>
          </a:p>
          <a:p>
            <a:pPr>
              <a:buFont typeface="Arial" pitchFamily="34" charset="0"/>
              <a:buChar char="•"/>
            </a:pPr>
            <a:endParaRPr lang="de-DE" dirty="0" smtClean="0"/>
          </a:p>
          <a:p>
            <a:pPr>
              <a:buFont typeface="Arial" pitchFamily="34" charset="0"/>
              <a:buChar char="•"/>
            </a:pPr>
            <a:endParaRPr lang="de-D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sp>
        <p:nvSpPr>
          <p:cNvPr id="5" name="Rechteck 4"/>
          <p:cNvSpPr/>
          <p:nvPr/>
        </p:nvSpPr>
        <p:spPr>
          <a:xfrm>
            <a:off x="827584" y="2060848"/>
            <a:ext cx="7992888" cy="2308324"/>
          </a:xfrm>
          <a:prstGeom prst="rect">
            <a:avLst/>
          </a:prstGeom>
        </p:spPr>
        <p:txBody>
          <a:bodyPr wrap="square">
            <a:spAutoFit/>
          </a:bodyPr>
          <a:lstStyle/>
          <a:p>
            <a:r>
              <a:rPr lang="de-DE" b="1" dirty="0" smtClean="0"/>
              <a:t>Beschluss der Kultusministerkonferenz vom 05.12.2013</a:t>
            </a:r>
          </a:p>
          <a:p>
            <a:endParaRPr lang="de-DE" b="1" dirty="0" smtClean="0"/>
          </a:p>
          <a:p>
            <a:pPr>
              <a:buFont typeface="Arial" pitchFamily="34" charset="0"/>
              <a:buChar char="•"/>
            </a:pPr>
            <a:r>
              <a:rPr lang="de-DE" dirty="0" smtClean="0"/>
              <a:t> Vielfalt zugleich als Normalität und Potenzial für alle</a:t>
            </a:r>
          </a:p>
          <a:p>
            <a:pPr>
              <a:buFont typeface="Arial" pitchFamily="34" charset="0"/>
              <a:buChar char="•"/>
            </a:pPr>
            <a:r>
              <a:rPr lang="de-DE" dirty="0" smtClean="0"/>
              <a:t> Individuelle Unterstützung und schnellstmögliche Integration</a:t>
            </a:r>
          </a:p>
          <a:p>
            <a:pPr>
              <a:buFont typeface="Arial" pitchFamily="34" charset="0"/>
              <a:buChar char="•"/>
            </a:pPr>
            <a:r>
              <a:rPr lang="de-DE" dirty="0" smtClean="0"/>
              <a:t> Wertschätzung und Anerkennung der Mehrsprachigkeit</a:t>
            </a:r>
          </a:p>
          <a:p>
            <a:pPr>
              <a:buFont typeface="Arial" pitchFamily="34" charset="0"/>
              <a:buChar char="•"/>
            </a:pPr>
            <a:r>
              <a:rPr lang="de-DE" dirty="0" smtClean="0"/>
              <a:t> Überwindung  institutioneller Diskriminierung</a:t>
            </a:r>
          </a:p>
          <a:p>
            <a:pPr>
              <a:buFont typeface="Arial" pitchFamily="34" charset="0"/>
              <a:buChar char="•"/>
            </a:pPr>
            <a:r>
              <a:rPr lang="de-DE" dirty="0" smtClean="0"/>
              <a:t> Geregeltes Aufnahmesystem</a:t>
            </a:r>
          </a:p>
          <a:p>
            <a:pPr>
              <a:buFont typeface="Arial" pitchFamily="34" charset="0"/>
              <a:buChar char="•"/>
            </a:pPr>
            <a:r>
              <a:rPr lang="de-DE" dirty="0" smtClean="0"/>
              <a:t> Recht auf Bildung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sp>
        <p:nvSpPr>
          <p:cNvPr id="5" name="Rechteck 4"/>
          <p:cNvSpPr/>
          <p:nvPr/>
        </p:nvSpPr>
        <p:spPr>
          <a:xfrm>
            <a:off x="251520" y="2690336"/>
            <a:ext cx="8424936" cy="923330"/>
          </a:xfrm>
          <a:prstGeom prst="rect">
            <a:avLst/>
          </a:prstGeom>
        </p:spPr>
        <p:txBody>
          <a:bodyPr wrap="square">
            <a:spAutoFit/>
          </a:bodyPr>
          <a:lstStyle/>
          <a:p>
            <a:r>
              <a:rPr lang="de-DE" b="1" dirty="0" smtClean="0"/>
              <a:t>Bildungs- und Teilhabepaket / SGB II des Bundes, § 28 und 29 in Verbindung mit § 6 BKGG (Bundeskindergeldgesetz)</a:t>
            </a:r>
          </a:p>
          <a:p>
            <a:pPr>
              <a:buFont typeface="Arial" pitchFamily="34" charset="0"/>
              <a:buChar char="•"/>
            </a:pPr>
            <a:r>
              <a:rPr lang="de-DE" b="1" dirty="0" smtClean="0"/>
              <a:t> </a:t>
            </a:r>
            <a:r>
              <a:rPr lang="de-DE" dirty="0" smtClean="0"/>
              <a:t>Lernförderung für </a:t>
            </a:r>
            <a:r>
              <a:rPr lang="de-DE" dirty="0" err="1" smtClean="0"/>
              <a:t>SuS</a:t>
            </a:r>
            <a:r>
              <a:rPr lang="de-DE" dirty="0" smtClean="0"/>
              <a:t> zur zusätzlichen Unterstützung beim Lernen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85720" y="274638"/>
            <a:ext cx="8401080" cy="1154098"/>
          </a:xfrm>
        </p:spPr>
        <p:txBody>
          <a:bodyPr>
            <a:noAutofit/>
          </a:bodyPr>
          <a:lstStyle/>
          <a:p>
            <a:pPr algn="l"/>
            <a:r>
              <a:rPr lang="de-DE" sz="3200" b="1" dirty="0"/>
              <a:t>Grundschule Im Reitwinkel</a:t>
            </a:r>
            <a:r>
              <a:rPr lang="de-DE" sz="3200" dirty="0"/>
              <a:t/>
            </a:r>
            <a:br>
              <a:rPr lang="de-DE" sz="3200" dirty="0"/>
            </a:br>
            <a:r>
              <a:rPr lang="de-DE" sz="1800" dirty="0"/>
              <a:t>Schulverbund, Städt. Gemeinschaftsgrundschule mit Kath. </a:t>
            </a:r>
            <a:r>
              <a:rPr lang="de-DE" sz="1800" dirty="0" smtClean="0"/>
              <a:t>Teilstandort</a:t>
            </a:r>
            <a:endParaRPr lang="de-DE" sz="1800" dirty="0"/>
          </a:p>
        </p:txBody>
      </p:sp>
      <p:pic>
        <p:nvPicPr>
          <p:cNvPr id="10" name="Grafik 9" descr="schule_zeichnung"/>
          <p:cNvPicPr/>
          <p:nvPr/>
        </p:nvPicPr>
        <p:blipFill>
          <a:blip r:embed="rId2" cstate="print"/>
          <a:srcRect/>
          <a:stretch>
            <a:fillRect/>
          </a:stretch>
        </p:blipFill>
        <p:spPr bwMode="auto">
          <a:xfrm>
            <a:off x="7072330" y="357167"/>
            <a:ext cx="1183639" cy="857256"/>
          </a:xfrm>
          <a:prstGeom prst="rect">
            <a:avLst/>
          </a:prstGeom>
          <a:noFill/>
          <a:ln w="9525">
            <a:noFill/>
            <a:miter lim="800000"/>
            <a:headEnd/>
            <a:tailEnd/>
          </a:ln>
        </p:spPr>
      </p:pic>
      <p:graphicFrame>
        <p:nvGraphicFramePr>
          <p:cNvPr id="6" name="Diagramm 5"/>
          <p:cNvGraphicFramePr/>
          <p:nvPr/>
        </p:nvGraphicFramePr>
        <p:xfrm>
          <a:off x="768485" y="1581831"/>
          <a:ext cx="6987707" cy="4688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hteck 6"/>
          <p:cNvSpPr/>
          <p:nvPr/>
        </p:nvSpPr>
        <p:spPr>
          <a:xfrm>
            <a:off x="683568" y="1484784"/>
            <a:ext cx="7632848" cy="461665"/>
          </a:xfrm>
          <a:prstGeom prst="rect">
            <a:avLst/>
          </a:prstGeom>
        </p:spPr>
        <p:txBody>
          <a:bodyPr wrap="square">
            <a:spAutoFit/>
          </a:bodyPr>
          <a:lstStyle/>
          <a:p>
            <a:r>
              <a:rPr lang="de-DE" sz="2400" dirty="0" smtClean="0">
                <a:solidFill>
                  <a:schemeClr val="tx2">
                    <a:lumMod val="75000"/>
                  </a:schemeClr>
                </a:solidFill>
              </a:rPr>
              <a:t>Anforderung an die Stadt Recklinghausen als Schulträger</a:t>
            </a:r>
            <a:endParaRPr lang="de-DE" sz="2400"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Bildschirmpräsentation (4:3)</PresentationFormat>
  <Paragraphs>187</Paragraphs>
  <Slides>28</Slides>
  <Notes>17</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Larissa-Design</vt:lpstr>
      <vt:lpstr>Grundschule Im Reitwinkel Schulverbund, Städt. Gemeinschaftsgrundschule mit Kath. Teilstandort  Feldstr. 13a  45661 Recklinghausen Tel.: 02361-64088   Fax: 02361-657504 email@reitwinkel.schulen-re.de      www.grundschule-im–reitwinkel.de</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Folie 13</vt:lpstr>
      <vt:lpstr>Die Bausteine des Konzeptes</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Grundschule Im Reitwinkel Schulverbund, Städt. Gemeinschaftsgrundschule mit Kath. Teilstandort</vt:lpstr>
      <vt:lpstr>Vielen Dank für ihre Aufmerksamkeit!  Wir freuen uns nun auf ihre Rückfragen.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Grundschule Im Reitwinkel Schulverbund, Städt. Gemeinschaftsgrundschule mit Kath. Teilstandort</dc:title>
  <dc:creator>ahaumann</dc:creator>
  <cp:lastModifiedBy>ahaumann</cp:lastModifiedBy>
  <cp:revision>107</cp:revision>
  <dcterms:created xsi:type="dcterms:W3CDTF">2011-10-14T07:58:16Z</dcterms:created>
  <dcterms:modified xsi:type="dcterms:W3CDTF">2015-09-29T14:41:06Z</dcterms:modified>
</cp:coreProperties>
</file>