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3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75A9C-596C-4FE8-B285-3EEA2916C4C9}" type="datetimeFigureOut">
              <a:rPr lang="de-DE" smtClean="0"/>
              <a:pPr/>
              <a:t>25.10.2015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891C-1F11-41A7-9272-115A69D263E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15201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8891C-1F11-41A7-9272-115A69D263E8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8891C-1F11-41A7-9272-115A69D263E8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8891C-1F11-41A7-9272-115A69D263E8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htec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htec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htec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htec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Abgerundetes Rechtec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Abgerundetes Rechtec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htec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htec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htec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htec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25.10.2015</a:t>
            </a:fld>
            <a:endParaRPr lang="de-DE" dirty="0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0" y="6639272"/>
            <a:ext cx="4176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© Jutta Henrichs, Theodor Goldschmidt Realschule Essen, 2014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25.10.2015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25.10.2015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A50D42-C9CD-4801-B293-61D1F53EC57E}" type="datetimeFigureOut">
              <a:rPr lang="de-DE" smtClean="0"/>
              <a:pPr/>
              <a:t>25.10.2015</a:t>
            </a:fld>
            <a:endParaRPr lang="de-DE" dirty="0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25.10.2015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25.10.2015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25.10.2015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dirty="0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25.10.2015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htec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htec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htec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htec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Abgerundetes Rechtec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Abgerundetes Rechtec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htec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htec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htec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htec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htec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25.10.2015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0" name="Textfeld 19"/>
          <p:cNvSpPr txBox="1"/>
          <p:nvPr userDrawn="1"/>
        </p:nvSpPr>
        <p:spPr>
          <a:xfrm>
            <a:off x="0" y="6639272"/>
            <a:ext cx="41764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© Jutta Henrichs, Theodor Goldschmidt Realschule Essen, 2014</a:t>
            </a:r>
            <a:endParaRPr lang="de-D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238895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de-DE" sz="5000" dirty="0" smtClean="0">
                <a:latin typeface="Arial Black" panose="020B0A04020102020204" pitchFamily="34" charset="0"/>
              </a:rPr>
              <a:t>Theodor Goldschmidt Realschule Essen</a:t>
            </a:r>
            <a:endParaRPr lang="de-DE" sz="5000" dirty="0">
              <a:latin typeface="Arial Black" panose="020B0A040201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496" y="4077072"/>
            <a:ext cx="4824536" cy="2592288"/>
          </a:xfrm>
        </p:spPr>
        <p:txBody>
          <a:bodyPr>
            <a:noAutofit/>
          </a:bodyPr>
          <a:lstStyle/>
          <a:p>
            <a:pPr algn="l"/>
            <a:r>
              <a:rPr lang="de-DE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Klassen:    </a:t>
            </a:r>
          </a:p>
          <a:p>
            <a:pPr algn="l"/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17 davon 2 Auffangklassen (AK)		   </a:t>
            </a:r>
          </a:p>
          <a:p>
            <a:pPr algn="l"/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Schülerinnen und Schüler:</a:t>
            </a:r>
          </a:p>
          <a:p>
            <a:pPr algn="l"/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430 davon ca. 15% im  Erstförderzeitraum	</a:t>
            </a:r>
          </a:p>
          <a:p>
            <a:pPr algn="l"/>
            <a:endParaRPr lang="de-D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Lehrerinnen und Lehrer:    </a:t>
            </a:r>
          </a:p>
          <a:p>
            <a:pPr algn="l"/>
            <a:r>
              <a:rPr lang="de-D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28 davon 5 mit Zuwanderungsgeschichte</a:t>
            </a:r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http://img.webme.com/pic/t/tgrsessen/tgrgebae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609020"/>
            <a:ext cx="4368486" cy="3276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920" y="1268760"/>
            <a:ext cx="9121080" cy="720080"/>
          </a:xfrm>
        </p:spPr>
        <p:txBody>
          <a:bodyPr>
            <a:normAutofit/>
          </a:bodyPr>
          <a:lstStyle/>
          <a:p>
            <a:pPr algn="ctr"/>
            <a:r>
              <a:rPr lang="de-DE" sz="3500" b="1" dirty="0" smtClean="0">
                <a:solidFill>
                  <a:srgbClr val="0000FF"/>
                </a:solidFill>
              </a:rPr>
              <a:t>Anschlussförderung</a:t>
            </a:r>
            <a:endParaRPr lang="de-DE" sz="3500" b="1" dirty="0">
              <a:solidFill>
                <a:srgbClr val="0000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3024336"/>
          </a:xfrm>
        </p:spPr>
        <p:txBody>
          <a:bodyPr/>
          <a:lstStyle/>
          <a:p>
            <a:r>
              <a:rPr lang="de-DE" sz="2500" dirty="0" smtClean="0"/>
              <a:t>Fachsprachenförderung für Schüler/-innen in den Regelklas-sen im Erstförderzeitraum</a:t>
            </a:r>
          </a:p>
          <a:p>
            <a:endParaRPr lang="de-DE" sz="2500" dirty="0" smtClean="0"/>
          </a:p>
          <a:p>
            <a:r>
              <a:rPr lang="de-DE" sz="2500" dirty="0" smtClean="0"/>
              <a:t>zusätzlich durchschnittlich 4 Wochenstunden</a:t>
            </a:r>
          </a:p>
          <a:p>
            <a:endParaRPr lang="de-DE" sz="2500" dirty="0" smtClean="0"/>
          </a:p>
          <a:p>
            <a:r>
              <a:rPr lang="de-DE" sz="2500" dirty="0" smtClean="0"/>
              <a:t>Je nach Ressourcen erteilen Fachlehrer/-innen und speziell ausgebildete DaZ-Lehrer/-innen den Unterricht.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82080"/>
            <a:ext cx="9144000" cy="1210816"/>
          </a:xfrm>
        </p:spPr>
        <p:txBody>
          <a:bodyPr>
            <a:noAutofit/>
          </a:bodyPr>
          <a:lstStyle/>
          <a:p>
            <a:pPr algn="ctr"/>
            <a:r>
              <a:rPr lang="de-DE" sz="3500" b="1" dirty="0" smtClean="0">
                <a:solidFill>
                  <a:srgbClr val="0000FF"/>
                </a:solidFill>
              </a:rPr>
              <a:t>Was passiert, wenn Integration nicht möglich?</a:t>
            </a:r>
            <a:endParaRPr lang="de-DE" sz="3500" b="1" dirty="0">
              <a:solidFill>
                <a:srgbClr val="0000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3771864"/>
          </a:xfrm>
        </p:spPr>
        <p:txBody>
          <a:bodyPr>
            <a:normAutofit/>
          </a:bodyPr>
          <a:lstStyle/>
          <a:p>
            <a:r>
              <a:rPr lang="de-DE" sz="2500" dirty="0" smtClean="0"/>
              <a:t>ggf. Zeugnisanerkennungsverfahren</a:t>
            </a:r>
          </a:p>
          <a:p>
            <a:endParaRPr lang="de-DE" sz="2500" dirty="0" smtClean="0"/>
          </a:p>
          <a:p>
            <a:r>
              <a:rPr lang="de-DE" sz="2500" dirty="0"/>
              <a:t>b</a:t>
            </a:r>
            <a:r>
              <a:rPr lang="de-DE" sz="2500" dirty="0" smtClean="0"/>
              <a:t>ei älteren Schüler/-innen Anmeldung am Berufskolleg im Februar </a:t>
            </a:r>
          </a:p>
          <a:p>
            <a:endParaRPr lang="de-DE" sz="2500" dirty="0" smtClean="0"/>
          </a:p>
          <a:p>
            <a:r>
              <a:rPr lang="de-DE" sz="2500" dirty="0"/>
              <a:t>i</a:t>
            </a:r>
            <a:r>
              <a:rPr lang="de-DE" sz="2500" dirty="0" smtClean="0"/>
              <a:t>n Absprache mit Schüler/-innen und Eltern erfolgt ein Schulformwechsel</a:t>
            </a:r>
          </a:p>
          <a:p>
            <a:endParaRPr lang="de-DE" sz="2500" dirty="0" smtClean="0"/>
          </a:p>
          <a:p>
            <a:r>
              <a:rPr lang="de-DE" sz="2500" dirty="0" smtClean="0"/>
              <a:t>Kontakt zur aufnehmenden Schule wird hergestellt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87016"/>
            <a:ext cx="9144000" cy="557808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500" b="1" dirty="0" smtClean="0">
                <a:solidFill>
                  <a:srgbClr val="0000FF"/>
                </a:solidFill>
              </a:rPr>
              <a:t>Übergangsquoten</a:t>
            </a:r>
            <a:endParaRPr lang="de-DE" sz="3500" b="1" dirty="0">
              <a:solidFill>
                <a:srgbClr val="0000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30517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sz="2500" b="1" u="sng" dirty="0" smtClean="0"/>
              <a:t>Schuljahr 2014/2015: </a:t>
            </a:r>
          </a:p>
          <a:p>
            <a:pPr>
              <a:buNone/>
            </a:pPr>
            <a:endParaRPr lang="de-DE" sz="2500" b="1" dirty="0" smtClean="0"/>
          </a:p>
          <a:p>
            <a:r>
              <a:rPr lang="de-DE" sz="2500" dirty="0" smtClean="0"/>
              <a:t>2 Schüler/-innen </a:t>
            </a:r>
            <a:r>
              <a:rPr lang="de-DE" sz="2500" dirty="0" smtClean="0">
                <a:sym typeface="Wingdings" panose="05000000000000000000" pitchFamily="2" charset="2"/>
              </a:rPr>
              <a:t>gingen zum </a:t>
            </a:r>
            <a:r>
              <a:rPr lang="de-DE" sz="2500" dirty="0" smtClean="0">
                <a:sym typeface="Symbol"/>
              </a:rPr>
              <a:t>Berufskolleg</a:t>
            </a:r>
          </a:p>
          <a:p>
            <a:endParaRPr lang="de-DE" sz="2500" dirty="0" smtClean="0">
              <a:sym typeface="Symbol"/>
            </a:endParaRPr>
          </a:p>
          <a:p>
            <a:r>
              <a:rPr lang="de-DE" sz="2500" dirty="0" smtClean="0">
                <a:sym typeface="Symbol"/>
              </a:rPr>
              <a:t>2 </a:t>
            </a:r>
            <a:r>
              <a:rPr lang="de-DE" sz="2500" dirty="0" err="1" smtClean="0">
                <a:sym typeface="Symbol"/>
              </a:rPr>
              <a:t>SuS</a:t>
            </a:r>
            <a:r>
              <a:rPr lang="de-DE" sz="2500" dirty="0" smtClean="0">
                <a:sym typeface="Symbol"/>
              </a:rPr>
              <a:t> wechselten zur Hauptschule in die Klassen 6 und 7</a:t>
            </a:r>
          </a:p>
          <a:p>
            <a:endParaRPr lang="de-DE" sz="2500" dirty="0" smtClean="0">
              <a:sym typeface="Symbol"/>
            </a:endParaRPr>
          </a:p>
          <a:p>
            <a:r>
              <a:rPr lang="de-DE" sz="2500" dirty="0" smtClean="0">
                <a:sym typeface="Symbol"/>
              </a:rPr>
              <a:t>13 </a:t>
            </a:r>
            <a:r>
              <a:rPr lang="de-DE" sz="2500" dirty="0" err="1" smtClean="0">
                <a:sym typeface="Symbol"/>
              </a:rPr>
              <a:t>SuS</a:t>
            </a:r>
            <a:r>
              <a:rPr lang="de-DE" sz="2500" dirty="0" smtClean="0">
                <a:sym typeface="Symbol"/>
              </a:rPr>
              <a:t> wechselten in die altersgemäße Regelklasse</a:t>
            </a:r>
          </a:p>
          <a:p>
            <a:endParaRPr lang="de-DE" sz="2500" dirty="0" smtClean="0">
              <a:sym typeface="Symbol"/>
            </a:endParaRPr>
          </a:p>
          <a:p>
            <a:r>
              <a:rPr lang="de-DE" sz="2400" dirty="0" smtClean="0">
                <a:sym typeface="Symbol"/>
              </a:rPr>
              <a:t>Die anderen </a:t>
            </a:r>
            <a:r>
              <a:rPr lang="de-DE" sz="2400" dirty="0" err="1" smtClean="0">
                <a:sym typeface="Symbol"/>
              </a:rPr>
              <a:t>SuS</a:t>
            </a:r>
            <a:r>
              <a:rPr lang="de-DE" sz="2400" dirty="0" smtClean="0">
                <a:sym typeface="Symbol"/>
              </a:rPr>
              <a:t> sind in den beiden </a:t>
            </a:r>
            <a:r>
              <a:rPr lang="de-DE" sz="2400" dirty="0" err="1" smtClean="0">
                <a:sym typeface="Symbol"/>
              </a:rPr>
              <a:t>Aks</a:t>
            </a:r>
            <a:r>
              <a:rPr lang="de-DE" sz="2400" dirty="0" smtClean="0">
                <a:sym typeface="Symbol"/>
              </a:rPr>
              <a:t> verblieben</a:t>
            </a:r>
          </a:p>
          <a:p>
            <a:endParaRPr lang="de-DE" dirty="0" smtClean="0">
              <a:sym typeface="Symbol"/>
            </a:endParaRPr>
          </a:p>
          <a:p>
            <a:endParaRPr lang="de-DE" dirty="0" smtClean="0">
              <a:sym typeface="Symbol"/>
            </a:endParaRPr>
          </a:p>
          <a:p>
            <a:endParaRPr lang="de-DE" dirty="0" smtClean="0">
              <a:sym typeface="Symbol"/>
            </a:endParaRPr>
          </a:p>
          <a:p>
            <a:endParaRPr lang="de-DE" dirty="0" smtClean="0">
              <a:sym typeface="Symbol"/>
            </a:endParaRPr>
          </a:p>
          <a:p>
            <a:endParaRPr lang="de-DE" dirty="0" smtClean="0">
              <a:sym typeface="Symbol"/>
            </a:endParaRPr>
          </a:p>
          <a:p>
            <a:endParaRPr lang="de-DE" dirty="0" smtClean="0">
              <a:sym typeface="Symbol"/>
            </a:endParaRPr>
          </a:p>
          <a:p>
            <a:endParaRPr lang="de-DE" dirty="0" smtClean="0">
              <a:sym typeface="Symbol"/>
            </a:endParaRPr>
          </a:p>
          <a:p>
            <a:endParaRPr lang="de-DE" dirty="0" smtClean="0">
              <a:sym typeface="Symbol"/>
            </a:endParaRPr>
          </a:p>
          <a:p>
            <a:endParaRPr lang="de-DE" dirty="0" smtClean="0">
              <a:sym typeface="Symbol"/>
            </a:endParaRPr>
          </a:p>
          <a:p>
            <a:endParaRPr lang="de-DE" dirty="0" smtClean="0">
              <a:sym typeface="Symbol"/>
            </a:endParaRP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b="1" dirty="0" smtClean="0">
                <a:solidFill>
                  <a:srgbClr val="0000FF"/>
                </a:solidFill>
              </a:rPr>
              <a:t>Veränderte</a:t>
            </a:r>
            <a:r>
              <a:rPr lang="de-DE" b="1" dirty="0" smtClean="0">
                <a:solidFill>
                  <a:srgbClr val="0000FF"/>
                </a:solidFill>
              </a:rPr>
              <a:t> Rahmenbedingungen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Stellenzuweisungen an die Schulen wurden gekürzt</a:t>
            </a:r>
          </a:p>
          <a:p>
            <a:endParaRPr lang="de-DE" dirty="0" smtClean="0"/>
          </a:p>
          <a:p>
            <a:r>
              <a:rPr lang="de-DE" dirty="0" smtClean="0"/>
              <a:t>Schülerzahlen in den </a:t>
            </a:r>
            <a:r>
              <a:rPr lang="de-DE" dirty="0" err="1" smtClean="0"/>
              <a:t>Seiteneinsteigergruppen</a:t>
            </a:r>
            <a:r>
              <a:rPr lang="de-DE" dirty="0" smtClean="0"/>
              <a:t> /-</a:t>
            </a:r>
            <a:r>
              <a:rPr lang="de-DE" dirty="0" err="1" smtClean="0"/>
              <a:t>klassen</a:t>
            </a:r>
            <a:r>
              <a:rPr lang="de-DE" dirty="0" smtClean="0"/>
              <a:t> wurden erhöht</a:t>
            </a:r>
          </a:p>
          <a:p>
            <a:endParaRPr lang="de-DE" dirty="0" smtClean="0"/>
          </a:p>
          <a:p>
            <a:r>
              <a:rPr lang="de-DE" dirty="0" smtClean="0"/>
              <a:t> zahlreiche Fortbildungs- und Informationsangebote für Lehrer/-innen </a:t>
            </a:r>
          </a:p>
          <a:p>
            <a:endParaRPr lang="de-DE" dirty="0" smtClean="0"/>
          </a:p>
          <a:p>
            <a:r>
              <a:rPr lang="de-DE" dirty="0" smtClean="0"/>
              <a:t>neue Modelle </a:t>
            </a:r>
            <a:r>
              <a:rPr lang="de-DE" smtClean="0"/>
              <a:t>werden diskutiert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0" y="1287016"/>
            <a:ext cx="9144000" cy="1565920"/>
          </a:xfrm>
        </p:spPr>
        <p:txBody>
          <a:bodyPr>
            <a:noAutofit/>
          </a:bodyPr>
          <a:lstStyle/>
          <a:p>
            <a:pPr algn="ctr"/>
            <a:r>
              <a:rPr lang="de-DE" sz="3500" b="1" dirty="0" smtClean="0">
                <a:solidFill>
                  <a:srgbClr val="0000FF"/>
                </a:solidFill>
              </a:rPr>
              <a:t>Individuelle Förderung neuzugewanderter Schüler/-innen </a:t>
            </a:r>
            <a:br>
              <a:rPr lang="de-DE" sz="3500" b="1" dirty="0" smtClean="0">
                <a:solidFill>
                  <a:srgbClr val="0000FF"/>
                </a:solidFill>
              </a:rPr>
            </a:br>
            <a:r>
              <a:rPr lang="de-DE" sz="3500" b="1" dirty="0" smtClean="0">
                <a:solidFill>
                  <a:srgbClr val="0000FF"/>
                </a:solidFill>
              </a:rPr>
              <a:t>(mehr als 20 Jahre Erfahrung)</a:t>
            </a:r>
            <a:endParaRPr lang="de-DE" sz="3500" b="1" dirty="0">
              <a:solidFill>
                <a:srgbClr val="0000F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2376264"/>
          </a:xfrm>
        </p:spPr>
        <p:txBody>
          <a:bodyPr>
            <a:normAutofit/>
          </a:bodyPr>
          <a:lstStyle/>
          <a:p>
            <a:r>
              <a:rPr lang="de-DE" sz="2500" dirty="0" smtClean="0"/>
              <a:t>seit dem Jahr 1994 Auffangklassen (AK)</a:t>
            </a:r>
          </a:p>
          <a:p>
            <a:endParaRPr lang="de-DE" sz="2500" dirty="0" smtClean="0"/>
          </a:p>
          <a:p>
            <a:r>
              <a:rPr lang="de-DE" sz="2500" dirty="0" smtClean="0"/>
              <a:t>Grundlagen des Konzepts sind</a:t>
            </a:r>
          </a:p>
          <a:p>
            <a:pPr lvl="1"/>
            <a:r>
              <a:rPr lang="de-DE" sz="2500" dirty="0" smtClean="0">
                <a:solidFill>
                  <a:schemeClr val="tx1"/>
                </a:solidFill>
              </a:rPr>
              <a:t>Erlass </a:t>
            </a:r>
          </a:p>
          <a:p>
            <a:pPr lvl="1"/>
            <a:r>
              <a:rPr lang="de-DE" sz="2500" dirty="0" smtClean="0">
                <a:solidFill>
                  <a:schemeClr val="tx1"/>
                </a:solidFill>
              </a:rPr>
              <a:t>Entscheidungen der Schulkonferenz</a:t>
            </a:r>
            <a:endParaRPr lang="de-DE" sz="2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-1" y="1287016"/>
            <a:ext cx="9143999" cy="629816"/>
          </a:xfrm>
        </p:spPr>
        <p:txBody>
          <a:bodyPr>
            <a:normAutofit/>
          </a:bodyPr>
          <a:lstStyle/>
          <a:p>
            <a:pPr algn="ctr"/>
            <a:r>
              <a:rPr lang="de-DE" sz="3500" b="1" dirty="0" smtClean="0">
                <a:solidFill>
                  <a:srgbClr val="0000FF"/>
                </a:solidFill>
              </a:rPr>
              <a:t>2 Auffangklassen seit 2012</a:t>
            </a:r>
            <a:endParaRPr lang="de-DE" sz="3500" b="1" dirty="0">
              <a:solidFill>
                <a:srgbClr val="0000FF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0" y="1988841"/>
            <a:ext cx="4572000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2500" u="sng" dirty="0" smtClean="0"/>
              <a:t>AK I</a:t>
            </a:r>
          </a:p>
          <a:p>
            <a:pPr algn="ctr">
              <a:buNone/>
            </a:pPr>
            <a:r>
              <a:rPr lang="de-DE" sz="2500" dirty="0" smtClean="0"/>
              <a:t>(Klassen 5-7)</a:t>
            </a:r>
            <a:endParaRPr lang="de-DE" sz="2500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4571999" y="1988841"/>
            <a:ext cx="4571999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de-DE" sz="2500" u="sng" dirty="0" smtClean="0"/>
              <a:t>AK II</a:t>
            </a:r>
          </a:p>
          <a:p>
            <a:pPr algn="ctr">
              <a:buNone/>
            </a:pPr>
            <a:r>
              <a:rPr lang="de-DE" sz="2500" dirty="0" smtClean="0"/>
              <a:t>(Klassen 7-9)</a:t>
            </a:r>
            <a:endParaRPr lang="de-DE" sz="25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429000"/>
            <a:ext cx="2160240" cy="3243603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3621" y="2924944"/>
            <a:ext cx="2594883" cy="172819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5692" y="4725144"/>
            <a:ext cx="1390763" cy="208823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2899006"/>
            <a:ext cx="2175355" cy="326629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3" y="3429000"/>
            <a:ext cx="2160240" cy="3243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1287016"/>
            <a:ext cx="9144000" cy="629816"/>
          </a:xfrm>
        </p:spPr>
        <p:txBody>
          <a:bodyPr>
            <a:noAutofit/>
          </a:bodyPr>
          <a:lstStyle/>
          <a:p>
            <a:pPr algn="ctr"/>
            <a:r>
              <a:rPr lang="de-DE" sz="3500" b="1" dirty="0" smtClean="0">
                <a:solidFill>
                  <a:srgbClr val="0000FF"/>
                </a:solidFill>
              </a:rPr>
              <a:t>Vorteile</a:t>
            </a:r>
            <a:endParaRPr lang="de-DE" sz="3500" b="1" dirty="0">
              <a:solidFill>
                <a:srgbClr val="0000FF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3816424"/>
          </a:xfrm>
        </p:spPr>
        <p:txBody>
          <a:bodyPr>
            <a:normAutofit/>
          </a:bodyPr>
          <a:lstStyle/>
          <a:p>
            <a:r>
              <a:rPr lang="de-DE" sz="2500" dirty="0" smtClean="0"/>
              <a:t>„Auffangen“ traumatisierter Schüler/-innen</a:t>
            </a:r>
          </a:p>
          <a:p>
            <a:endParaRPr lang="de-DE" sz="2500" dirty="0" smtClean="0"/>
          </a:p>
          <a:p>
            <a:r>
              <a:rPr lang="de-DE" sz="2500" dirty="0"/>
              <a:t>s</a:t>
            </a:r>
            <a:r>
              <a:rPr lang="de-DE" sz="2500" dirty="0" smtClean="0"/>
              <a:t>oziale Einbindung der Schüler/-innen und Eltern in die Schulgemeinschaft </a:t>
            </a:r>
          </a:p>
          <a:p>
            <a:endParaRPr lang="de-DE" sz="2500" dirty="0" smtClean="0"/>
          </a:p>
          <a:p>
            <a:r>
              <a:rPr lang="de-DE" sz="2500" dirty="0"/>
              <a:t>k</a:t>
            </a:r>
            <a:r>
              <a:rPr lang="de-DE" sz="2500" dirty="0" smtClean="0"/>
              <a:t>lare Aufgabenverteilung und Zuständigkeiten in der Schule durch Klassenlehrer-/-innenprinzip</a:t>
            </a:r>
          </a:p>
          <a:p>
            <a:endParaRPr lang="de-DE" sz="2500" dirty="0" smtClean="0"/>
          </a:p>
          <a:p>
            <a:r>
              <a:rPr lang="de-DE" sz="2500" dirty="0" smtClean="0"/>
              <a:t>fachsprachliche Förderung in allen Fächern</a:t>
            </a:r>
            <a:endParaRPr lang="de-DE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87016"/>
            <a:ext cx="9144000" cy="701824"/>
          </a:xfrm>
        </p:spPr>
        <p:txBody>
          <a:bodyPr>
            <a:normAutofit/>
          </a:bodyPr>
          <a:lstStyle/>
          <a:p>
            <a:pPr algn="ctr"/>
            <a:r>
              <a:rPr lang="de-DE" sz="3500" b="1" dirty="0" smtClean="0">
                <a:solidFill>
                  <a:srgbClr val="0000FF"/>
                </a:solidFill>
              </a:rPr>
              <a:t>Ziel</a:t>
            </a:r>
            <a:endParaRPr lang="de-DE" sz="3500" b="1" dirty="0">
              <a:solidFill>
                <a:srgbClr val="0000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2979776"/>
          </a:xfrm>
        </p:spPr>
        <p:txBody>
          <a:bodyPr/>
          <a:lstStyle/>
          <a:p>
            <a:r>
              <a:rPr lang="de-DE" sz="2500" dirty="0" smtClean="0"/>
              <a:t>Integration entsprechend individueller Kompetenzen und Vorkenntnissen</a:t>
            </a:r>
          </a:p>
          <a:p>
            <a:endParaRPr lang="de-DE" sz="2500" dirty="0" smtClean="0"/>
          </a:p>
          <a:p>
            <a:r>
              <a:rPr lang="de-DE" sz="2500" dirty="0"/>
              <a:t>s</a:t>
            </a:r>
            <a:r>
              <a:rPr lang="de-DE" sz="2500" dirty="0" smtClean="0"/>
              <a:t>chrittweise und so schnell wie möglich</a:t>
            </a:r>
          </a:p>
          <a:p>
            <a:endParaRPr lang="de-DE" sz="2500" dirty="0" smtClean="0"/>
          </a:p>
          <a:p>
            <a:r>
              <a:rPr lang="de-DE" sz="2500" dirty="0" smtClean="0"/>
              <a:t>Verbleib in der AK so lange wie nötig (lt. Erlass maximal 2 Jahre)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87016"/>
            <a:ext cx="9144000" cy="629816"/>
          </a:xfrm>
        </p:spPr>
        <p:txBody>
          <a:bodyPr>
            <a:normAutofit/>
          </a:bodyPr>
          <a:lstStyle/>
          <a:p>
            <a:pPr algn="ctr"/>
            <a:r>
              <a:rPr lang="de-DE" sz="3500" b="1" dirty="0" smtClean="0">
                <a:solidFill>
                  <a:srgbClr val="0000FF"/>
                </a:solidFill>
              </a:rPr>
              <a:t>Organisatorische Umsetzung</a:t>
            </a:r>
            <a:endParaRPr lang="de-DE" sz="3500" b="1" dirty="0">
              <a:solidFill>
                <a:srgbClr val="0000FF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58" t="12398" r="19862"/>
          <a:stretch/>
        </p:blipFill>
        <p:spPr>
          <a:xfrm>
            <a:off x="2195736" y="1974057"/>
            <a:ext cx="4725888" cy="4627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87016"/>
            <a:ext cx="9144000" cy="701824"/>
          </a:xfrm>
        </p:spPr>
        <p:txBody>
          <a:bodyPr>
            <a:normAutofit/>
          </a:bodyPr>
          <a:lstStyle/>
          <a:p>
            <a:pPr algn="ctr"/>
            <a:r>
              <a:rPr lang="de-DE" sz="3500" b="1" dirty="0" smtClean="0">
                <a:solidFill>
                  <a:srgbClr val="0000FF"/>
                </a:solidFill>
              </a:rPr>
              <a:t>Individuelle Stundenpläne</a:t>
            </a:r>
            <a:endParaRPr lang="de-DE" sz="3500" b="1" dirty="0">
              <a:solidFill>
                <a:srgbClr val="0000FF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7104" y="1916832"/>
            <a:ext cx="2793048" cy="186017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056" y="3861048"/>
            <a:ext cx="4223928" cy="281313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861048"/>
            <a:ext cx="4223928" cy="281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85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773832"/>
          </a:xfrm>
        </p:spPr>
        <p:txBody>
          <a:bodyPr>
            <a:normAutofit/>
          </a:bodyPr>
          <a:lstStyle/>
          <a:p>
            <a:pPr algn="ctr"/>
            <a:r>
              <a:rPr lang="de-DE" sz="3500" b="1" dirty="0" smtClean="0">
                <a:solidFill>
                  <a:srgbClr val="0000FF"/>
                </a:solidFill>
              </a:rPr>
              <a:t>Organisation individueller Lernfortschritte</a:t>
            </a:r>
            <a:endParaRPr lang="de-DE" sz="3500" b="1" dirty="0">
              <a:solidFill>
                <a:srgbClr val="0000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38210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500" dirty="0" smtClean="0"/>
              <a:t>Vier Konferenzen pro Schuljahr durch Einbindung in schuli-schen Terminplan (keine zusätzlichen Termine):</a:t>
            </a:r>
          </a:p>
          <a:p>
            <a:pPr marL="180975" indent="0">
              <a:buNone/>
            </a:pPr>
            <a:endParaRPr lang="de-DE" sz="2500" dirty="0" smtClean="0"/>
          </a:p>
          <a:p>
            <a:pPr marL="624078" indent="-514350">
              <a:buFont typeface="+mj-lt"/>
              <a:buAutoNum type="arabicPeriod"/>
            </a:pPr>
            <a:r>
              <a:rPr lang="de-DE" sz="2500" dirty="0" smtClean="0"/>
              <a:t>nach ca. 10 Wochen</a:t>
            </a:r>
          </a:p>
          <a:p>
            <a:pPr marL="624078" indent="-514350">
              <a:buFont typeface="+mj-lt"/>
              <a:buAutoNum type="arabicPeriod"/>
            </a:pPr>
            <a:r>
              <a:rPr lang="de-DE" sz="2500" dirty="0" smtClean="0"/>
              <a:t>Zeugniskonferenz 1. Halbjahr</a:t>
            </a:r>
          </a:p>
          <a:p>
            <a:pPr marL="624078" indent="-514350">
              <a:buFont typeface="+mj-lt"/>
              <a:buAutoNum type="arabicPeriod"/>
            </a:pPr>
            <a:r>
              <a:rPr lang="de-DE" sz="2500" dirty="0" smtClean="0"/>
              <a:t>„Blaue Briefe“- Konferenz</a:t>
            </a:r>
          </a:p>
          <a:p>
            <a:pPr marL="624078" indent="-514350">
              <a:buFont typeface="+mj-lt"/>
              <a:buAutoNum type="arabicPeriod"/>
            </a:pPr>
            <a:r>
              <a:rPr lang="de-DE" sz="2500" dirty="0" smtClean="0"/>
              <a:t>Zeugniskonferenz 2. Halbjahr</a:t>
            </a:r>
          </a:p>
          <a:p>
            <a:pPr marL="109728" indent="0">
              <a:buNone/>
            </a:pPr>
            <a:endParaRPr lang="de-DE" sz="2500" dirty="0" smtClean="0"/>
          </a:p>
          <a:p>
            <a:pPr marL="624078" indent="-514350"/>
            <a:r>
              <a:rPr lang="de-DE" sz="2500" dirty="0" smtClean="0"/>
              <a:t>Ein Übergang in die Regelklasse ist zu jedem Zeitpunkt möglich.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629816"/>
          </a:xfrm>
        </p:spPr>
        <p:txBody>
          <a:bodyPr>
            <a:normAutofit/>
          </a:bodyPr>
          <a:lstStyle/>
          <a:p>
            <a:pPr algn="ctr"/>
            <a:r>
              <a:rPr lang="de-DE" sz="3500" b="1" dirty="0" smtClean="0">
                <a:solidFill>
                  <a:srgbClr val="0000FF"/>
                </a:solidFill>
              </a:rPr>
              <a:t>Elternarbeit</a:t>
            </a:r>
            <a:endParaRPr lang="de-DE" sz="3500" b="1" dirty="0">
              <a:solidFill>
                <a:srgbClr val="0000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2708920"/>
            <a:ext cx="9144000" cy="2979776"/>
          </a:xfrm>
        </p:spPr>
        <p:txBody>
          <a:bodyPr/>
          <a:lstStyle/>
          <a:p>
            <a:r>
              <a:rPr lang="de-DE" sz="2500" dirty="0" smtClean="0"/>
              <a:t>SuS und Eltern kennen den schulischen Jahresplan</a:t>
            </a:r>
          </a:p>
          <a:p>
            <a:endParaRPr lang="de-DE" sz="2500" dirty="0" smtClean="0"/>
          </a:p>
          <a:p>
            <a:r>
              <a:rPr lang="de-DE" sz="2500" dirty="0" smtClean="0"/>
              <a:t>Klassenlehrerinnen führen Elterngespräche nach jeder Kon-ferenz</a:t>
            </a:r>
          </a:p>
          <a:p>
            <a:endParaRPr lang="de-DE" sz="2500" dirty="0" smtClean="0"/>
          </a:p>
          <a:p>
            <a:r>
              <a:rPr lang="de-DE" sz="2500" dirty="0" smtClean="0"/>
              <a:t>Erfolgsquote: alle Eltern nehmen die Einladungen zu den Gesprächen 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hea">
  <a:themeElements>
    <a:clrScheme name="Rhea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329</Words>
  <Application>Microsoft Office PowerPoint</Application>
  <PresentationFormat>Bildschirmpräsentation (4:3)</PresentationFormat>
  <Paragraphs>95</Paragraphs>
  <Slides>13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Rhea</vt:lpstr>
      <vt:lpstr>Theodor Goldschmidt Realschule Essen</vt:lpstr>
      <vt:lpstr>Individuelle Förderung neuzugewanderter Schüler/-innen  (mehr als 20 Jahre Erfahrung)</vt:lpstr>
      <vt:lpstr>2 Auffangklassen seit 2012</vt:lpstr>
      <vt:lpstr>Vorteile</vt:lpstr>
      <vt:lpstr>Ziel</vt:lpstr>
      <vt:lpstr>Organisatorische Umsetzung</vt:lpstr>
      <vt:lpstr>Individuelle Stundenpläne</vt:lpstr>
      <vt:lpstr>Organisation individueller Lernfortschritte</vt:lpstr>
      <vt:lpstr>Elternarbeit</vt:lpstr>
      <vt:lpstr>Anschlussförderung</vt:lpstr>
      <vt:lpstr>Was passiert, wenn Integration nicht möglich?</vt:lpstr>
      <vt:lpstr>Übergangsquoten</vt:lpstr>
      <vt:lpstr>Veränderte Rahmenbedingungen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Theodor Goldschmidt Realschule Essen</dc:title>
  <dc:creator>Matthias</dc:creator>
  <cp:lastModifiedBy>jutta</cp:lastModifiedBy>
  <cp:revision>29</cp:revision>
  <dcterms:created xsi:type="dcterms:W3CDTF">2014-08-25T12:07:56Z</dcterms:created>
  <dcterms:modified xsi:type="dcterms:W3CDTF">2015-10-25T10:43:13Z</dcterms:modified>
</cp:coreProperties>
</file>