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5"/>
  </p:notesMasterIdLst>
  <p:handoutMasterIdLst>
    <p:handoutMasterId r:id="rId36"/>
  </p:handoutMasterIdLst>
  <p:sldIdLst>
    <p:sldId id="256" r:id="rId2"/>
    <p:sldId id="257" r:id="rId3"/>
    <p:sldId id="293" r:id="rId4"/>
    <p:sldId id="288" r:id="rId5"/>
    <p:sldId id="286" r:id="rId6"/>
    <p:sldId id="282" r:id="rId7"/>
    <p:sldId id="283" r:id="rId8"/>
    <p:sldId id="284" r:id="rId9"/>
    <p:sldId id="285" r:id="rId10"/>
    <p:sldId id="287" r:id="rId11"/>
    <p:sldId id="258" r:id="rId12"/>
    <p:sldId id="259" r:id="rId13"/>
    <p:sldId id="261" r:id="rId14"/>
    <p:sldId id="262" r:id="rId15"/>
    <p:sldId id="263" r:id="rId16"/>
    <p:sldId id="264" r:id="rId17"/>
    <p:sldId id="265" r:id="rId18"/>
    <p:sldId id="266" r:id="rId19"/>
    <p:sldId id="267" r:id="rId20"/>
    <p:sldId id="268" r:id="rId21"/>
    <p:sldId id="269" r:id="rId22"/>
    <p:sldId id="270" r:id="rId23"/>
    <p:sldId id="271" r:id="rId24"/>
    <p:sldId id="292" r:id="rId25"/>
    <p:sldId id="290" r:id="rId26"/>
    <p:sldId id="291" r:id="rId27"/>
    <p:sldId id="272" r:id="rId28"/>
    <p:sldId id="273" r:id="rId29"/>
    <p:sldId id="274" r:id="rId30"/>
    <p:sldId id="275" r:id="rId31"/>
    <p:sldId id="289" r:id="rId32"/>
    <p:sldId id="280" r:id="rId33"/>
    <p:sldId id="281" r:id="rId3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5F5F5F"/>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8" y="-5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167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167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167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ADD7809-4DC0-44C1-A99C-762D87F033DC}"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870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870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70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870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870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A2A7B1-F842-4919-8BDB-7DF507D75E7A}"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itchFamily="34" charset="0"/>
        <a:ea typeface="+mn-ea"/>
        <a:cs typeface="+mn-cs"/>
      </a:defRPr>
    </a:lvl1pPr>
    <a:lvl2pPr marL="457200" algn="l" rtl="0" fontAlgn="base">
      <a:spcBef>
        <a:spcPct val="30000"/>
      </a:spcBef>
      <a:spcAft>
        <a:spcPct val="0"/>
      </a:spcAft>
      <a:defRPr kumimoji="1" sz="1200" kern="1200">
        <a:solidFill>
          <a:schemeClr val="tx1"/>
        </a:solidFill>
        <a:latin typeface="Arial" pitchFamily="34" charset="0"/>
        <a:ea typeface="+mn-ea"/>
        <a:cs typeface="+mn-cs"/>
      </a:defRPr>
    </a:lvl2pPr>
    <a:lvl3pPr marL="914400" algn="l" rtl="0" fontAlgn="base">
      <a:spcBef>
        <a:spcPct val="30000"/>
      </a:spcBef>
      <a:spcAft>
        <a:spcPct val="0"/>
      </a:spcAft>
      <a:defRPr kumimoji="1" sz="1200" kern="1200">
        <a:solidFill>
          <a:schemeClr val="tx1"/>
        </a:solidFill>
        <a:latin typeface="Arial" pitchFamily="34" charset="0"/>
        <a:ea typeface="+mn-ea"/>
        <a:cs typeface="+mn-cs"/>
      </a:defRPr>
    </a:lvl3pPr>
    <a:lvl4pPr marL="1371600" algn="l" rtl="0" fontAlgn="base">
      <a:spcBef>
        <a:spcPct val="30000"/>
      </a:spcBef>
      <a:spcAft>
        <a:spcPct val="0"/>
      </a:spcAft>
      <a:defRPr kumimoji="1" sz="1200" kern="1200">
        <a:solidFill>
          <a:schemeClr val="tx1"/>
        </a:solidFill>
        <a:latin typeface="Arial" pitchFamily="34" charset="0"/>
        <a:ea typeface="+mn-ea"/>
        <a:cs typeface="+mn-cs"/>
      </a:defRPr>
    </a:lvl4pPr>
    <a:lvl5pPr marL="1828800" algn="l" rtl="0" fontAlgn="base">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3A27D2-74A2-4DC7-AEDF-84A808348912}" type="slidenum">
              <a:rPr lang="de-DE"/>
              <a:pPr/>
              <a:t>1</a:t>
            </a:fld>
            <a:endParaRPr lang="de-DE"/>
          </a:p>
        </p:txBody>
      </p:sp>
      <p:sp>
        <p:nvSpPr>
          <p:cNvPr id="135170" name="Rectangle 2"/>
          <p:cNvSpPr>
            <a:spLocks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BF56CA-B6F3-48FF-81CF-A9BB3F41A24F}" type="slidenum">
              <a:rPr lang="de-DE"/>
              <a:pPr/>
              <a:t>10</a:t>
            </a:fld>
            <a:endParaRPr lang="de-DE"/>
          </a:p>
        </p:txBody>
      </p:sp>
      <p:sp>
        <p:nvSpPr>
          <p:cNvPr id="144386" name="Rectangle 2"/>
          <p:cNvSpPr>
            <a:spLocks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2986C5-1E8A-4D08-A553-BB973BDD13B7}" type="slidenum">
              <a:rPr lang="de-DE"/>
              <a:pPr/>
              <a:t>11</a:t>
            </a:fld>
            <a:endParaRPr lang="de-DE"/>
          </a:p>
        </p:txBody>
      </p:sp>
      <p:sp>
        <p:nvSpPr>
          <p:cNvPr id="145410" name="Rectangle 2"/>
          <p:cNvSpPr>
            <a:spLocks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AF605F-8AF4-4C6C-88AF-D8219050319B}" type="slidenum">
              <a:rPr lang="de-DE"/>
              <a:pPr/>
              <a:t>12</a:t>
            </a:fld>
            <a:endParaRPr lang="de-DE"/>
          </a:p>
        </p:txBody>
      </p:sp>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16059D-30EF-458D-92E9-79BE1AADBBA9}" type="slidenum">
              <a:rPr lang="de-DE"/>
              <a:pPr/>
              <a:t>13</a:t>
            </a:fld>
            <a:endParaRPr lang="de-DE"/>
          </a:p>
        </p:txBody>
      </p:sp>
      <p:sp>
        <p:nvSpPr>
          <p:cNvPr id="147458" name="Rectangle 2"/>
          <p:cNvSpPr>
            <a:spLocks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E3A714-068D-4A6E-9F15-B04148EFAD1A}" type="slidenum">
              <a:rPr lang="de-DE"/>
              <a:pPr/>
              <a:t>14</a:t>
            </a:fld>
            <a:endParaRPr lang="de-DE"/>
          </a:p>
        </p:txBody>
      </p:sp>
      <p:sp>
        <p:nvSpPr>
          <p:cNvPr id="148482" name="Rectangle 2"/>
          <p:cNvSpPr>
            <a:spLocks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30F56-19F0-4188-BE41-004BD41A5E87}" type="slidenum">
              <a:rPr lang="de-DE"/>
              <a:pPr/>
              <a:t>15</a:t>
            </a:fld>
            <a:endParaRPr lang="de-DE"/>
          </a:p>
        </p:txBody>
      </p:sp>
      <p:sp>
        <p:nvSpPr>
          <p:cNvPr id="149506" name="Rectangle 2"/>
          <p:cNvSpPr>
            <a:spLocks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0C81FD-4939-47A9-9503-69DA46F4D9EA}" type="slidenum">
              <a:rPr lang="de-DE"/>
              <a:pPr/>
              <a:t>16</a:t>
            </a:fld>
            <a:endParaRPr lang="de-DE"/>
          </a:p>
        </p:txBody>
      </p:sp>
      <p:sp>
        <p:nvSpPr>
          <p:cNvPr id="150530" name="Rectangle 2"/>
          <p:cNvSpPr>
            <a:spLocks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6408B-454E-42B5-82DE-B3004D02690B}" type="slidenum">
              <a:rPr lang="de-DE"/>
              <a:pPr/>
              <a:t>17</a:t>
            </a:fld>
            <a:endParaRPr lang="de-DE"/>
          </a:p>
        </p:txBody>
      </p:sp>
      <p:sp>
        <p:nvSpPr>
          <p:cNvPr id="151554" name="Rectangle 2"/>
          <p:cNvSpPr>
            <a:spLocks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D9DC31-FFA1-44F4-B225-ACD432AAE843}" type="slidenum">
              <a:rPr lang="de-DE"/>
              <a:pPr/>
              <a:t>18</a:t>
            </a:fld>
            <a:endParaRPr lang="de-DE"/>
          </a:p>
        </p:txBody>
      </p:sp>
      <p:sp>
        <p:nvSpPr>
          <p:cNvPr id="152578" name="Rectangle 2"/>
          <p:cNvSpPr>
            <a:spLocks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A9D54E-CE56-45CD-9DE1-C303AD087AC0}" type="slidenum">
              <a:rPr lang="de-DE"/>
              <a:pPr/>
              <a:t>19</a:t>
            </a:fld>
            <a:endParaRPr lang="de-DE"/>
          </a:p>
        </p:txBody>
      </p:sp>
      <p:sp>
        <p:nvSpPr>
          <p:cNvPr id="153602" name="Rectangle 2"/>
          <p:cNvSpPr>
            <a:spLocks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DB66CF-6EEC-443F-AD0E-AA50DE734DC8}" type="slidenum">
              <a:rPr lang="de-DE"/>
              <a:pPr/>
              <a:t>2</a:t>
            </a:fld>
            <a:endParaRPr lang="de-DE"/>
          </a:p>
        </p:txBody>
      </p:sp>
      <p:sp>
        <p:nvSpPr>
          <p:cNvPr id="136194" name="Rectangle 2"/>
          <p:cNvSpPr>
            <a:spLocks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D73C8-865D-490C-8D97-F8EAC8A5393E}" type="slidenum">
              <a:rPr lang="de-DE"/>
              <a:pPr/>
              <a:t>20</a:t>
            </a:fld>
            <a:endParaRPr lang="de-DE"/>
          </a:p>
        </p:txBody>
      </p:sp>
      <p:sp>
        <p:nvSpPr>
          <p:cNvPr id="154626" name="Rectangle 2"/>
          <p:cNvSpPr>
            <a:spLocks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24D748-4B01-40B7-AFDE-A3ED865815F4}" type="slidenum">
              <a:rPr lang="de-DE"/>
              <a:pPr/>
              <a:t>21</a:t>
            </a:fld>
            <a:endParaRPr lang="de-DE"/>
          </a:p>
        </p:txBody>
      </p:sp>
      <p:sp>
        <p:nvSpPr>
          <p:cNvPr id="155650" name="Rectangle 2"/>
          <p:cNvSpPr>
            <a:spLocks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3D447E-5251-43F7-A154-FEAE34680AA1}" type="slidenum">
              <a:rPr lang="de-DE"/>
              <a:pPr/>
              <a:t>22</a:t>
            </a:fld>
            <a:endParaRPr lang="de-DE"/>
          </a:p>
        </p:txBody>
      </p:sp>
      <p:sp>
        <p:nvSpPr>
          <p:cNvPr id="156674" name="Rectangle 2"/>
          <p:cNvSpPr>
            <a:spLocks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CCB259-026D-4378-BA35-863CCE8DBC7E}" type="slidenum">
              <a:rPr lang="de-DE"/>
              <a:pPr/>
              <a:t>23</a:t>
            </a:fld>
            <a:endParaRPr lang="de-DE"/>
          </a:p>
        </p:txBody>
      </p:sp>
      <p:sp>
        <p:nvSpPr>
          <p:cNvPr id="157698" name="Rectangle 2"/>
          <p:cNvSpPr>
            <a:spLocks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E5B6F-C974-4D03-AF90-CDDEC26F771E}" type="slidenum">
              <a:rPr lang="de-DE"/>
              <a:pPr/>
              <a:t>24</a:t>
            </a:fld>
            <a:endParaRPr lang="de-DE"/>
          </a:p>
        </p:txBody>
      </p:sp>
      <p:sp>
        <p:nvSpPr>
          <p:cNvPr id="158722" name="Rectangle 2"/>
          <p:cNvSpPr>
            <a:spLocks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89C931-D212-4526-8F7B-950DA9316655}" type="slidenum">
              <a:rPr lang="de-DE"/>
              <a:pPr/>
              <a:t>25</a:t>
            </a:fld>
            <a:endParaRPr lang="de-DE"/>
          </a:p>
        </p:txBody>
      </p:sp>
      <p:sp>
        <p:nvSpPr>
          <p:cNvPr id="159746" name="Rectangle 2"/>
          <p:cNvSpPr>
            <a:spLocks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E1AEFE-FAA8-44C9-AC8B-0A82820954D5}" type="slidenum">
              <a:rPr lang="de-DE"/>
              <a:pPr/>
              <a:t>26</a:t>
            </a:fld>
            <a:endParaRPr lang="de-DE"/>
          </a:p>
        </p:txBody>
      </p:sp>
      <p:sp>
        <p:nvSpPr>
          <p:cNvPr id="160770" name="Rectangle 2"/>
          <p:cNvSpPr>
            <a:spLocks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63502A-09B2-4E27-B043-A4D9BC2E13A2}" type="slidenum">
              <a:rPr lang="de-DE"/>
              <a:pPr/>
              <a:t>27</a:t>
            </a:fld>
            <a:endParaRPr lang="de-DE"/>
          </a:p>
        </p:txBody>
      </p:sp>
      <p:sp>
        <p:nvSpPr>
          <p:cNvPr id="161794" name="Rectangle 2"/>
          <p:cNvSpPr>
            <a:spLocks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50216-9E96-4F10-8619-0B83CB99AA51}" type="slidenum">
              <a:rPr lang="de-DE"/>
              <a:pPr/>
              <a:t>28</a:t>
            </a:fld>
            <a:endParaRPr lang="de-DE"/>
          </a:p>
        </p:txBody>
      </p:sp>
      <p:sp>
        <p:nvSpPr>
          <p:cNvPr id="162818" name="Rectangle 2"/>
          <p:cNvSpPr>
            <a:spLocks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12CA38-CCC6-451B-BEF9-F231C9E97DB7}" type="slidenum">
              <a:rPr lang="de-DE"/>
              <a:pPr/>
              <a:t>29</a:t>
            </a:fld>
            <a:endParaRPr lang="de-DE"/>
          </a:p>
        </p:txBody>
      </p:sp>
      <p:sp>
        <p:nvSpPr>
          <p:cNvPr id="163842" name="Rectangle 2"/>
          <p:cNvSpPr>
            <a:spLocks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33E730-43CF-4121-8B6E-85C92DA34881}" type="slidenum">
              <a:rPr lang="de-DE"/>
              <a:pPr/>
              <a:t>3</a:t>
            </a:fld>
            <a:endParaRPr lang="de-DE"/>
          </a:p>
        </p:txBody>
      </p:sp>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8141F3-3659-44C7-81D5-936D2773A189}" type="slidenum">
              <a:rPr lang="de-DE"/>
              <a:pPr/>
              <a:t>30</a:t>
            </a:fld>
            <a:endParaRPr lang="de-DE"/>
          </a:p>
        </p:txBody>
      </p:sp>
      <p:sp>
        <p:nvSpPr>
          <p:cNvPr id="164866" name="Rectangle 2"/>
          <p:cNvSpPr>
            <a:spLocks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985A45-E2A7-4387-A9E0-CD1375F7A997}" type="slidenum">
              <a:rPr lang="de-DE"/>
              <a:pPr/>
              <a:t>31</a:t>
            </a:fld>
            <a:endParaRPr lang="de-DE"/>
          </a:p>
        </p:txBody>
      </p:sp>
      <p:sp>
        <p:nvSpPr>
          <p:cNvPr id="165890" name="Rectangle 2"/>
          <p:cNvSpPr>
            <a:spLocks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1698D-91C1-42B7-A878-B2FE4E559645}" type="slidenum">
              <a:rPr lang="de-DE"/>
              <a:pPr/>
              <a:t>32</a:t>
            </a:fld>
            <a:endParaRPr lang="de-DE"/>
          </a:p>
        </p:txBody>
      </p:sp>
      <p:sp>
        <p:nvSpPr>
          <p:cNvPr id="166914" name="Rectangle 2"/>
          <p:cNvSpPr>
            <a:spLocks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DAE770-ACA9-4133-9EF1-262EA0F410B1}" type="slidenum">
              <a:rPr lang="de-DE"/>
              <a:pPr/>
              <a:t>33</a:t>
            </a:fld>
            <a:endParaRPr lang="de-DE"/>
          </a:p>
        </p:txBody>
      </p:sp>
      <p:sp>
        <p:nvSpPr>
          <p:cNvPr id="167938" name="Rectangle 2"/>
          <p:cNvSpPr>
            <a:spLocks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F91927-D78D-4053-B252-B0F47AB8E983}" type="slidenum">
              <a:rPr lang="de-DE"/>
              <a:pPr/>
              <a:t>4</a:t>
            </a:fld>
            <a:endParaRPr lang="de-DE"/>
          </a:p>
        </p:txBody>
      </p:sp>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FBEB51-D8FB-4022-A49A-F1B3FB62F257}" type="slidenum">
              <a:rPr lang="de-DE"/>
              <a:pPr/>
              <a:t>5</a:t>
            </a:fld>
            <a:endParaRPr lang="de-DE"/>
          </a:p>
        </p:txBody>
      </p:sp>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DD9C6C-62C6-47DF-86C7-6F6429612CBE}" type="slidenum">
              <a:rPr lang="de-DE"/>
              <a:pPr/>
              <a:t>6</a:t>
            </a:fld>
            <a:endParaRPr lang="de-DE"/>
          </a:p>
        </p:txBody>
      </p:sp>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6449BD-D3BF-46AD-A608-6556801EE3EB}" type="slidenum">
              <a:rPr lang="de-DE"/>
              <a:pPr/>
              <a:t>7</a:t>
            </a:fld>
            <a:endParaRPr lang="de-DE"/>
          </a:p>
        </p:txBody>
      </p:sp>
      <p:sp>
        <p:nvSpPr>
          <p:cNvPr id="141314" name="Rectangle 2"/>
          <p:cNvSpPr>
            <a:spLocks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22CBC-89CA-4CF8-AF49-0772E8F5DFFF}" type="slidenum">
              <a:rPr lang="de-DE"/>
              <a:pPr/>
              <a:t>8</a:t>
            </a:fld>
            <a:endParaRPr lang="de-DE"/>
          </a:p>
        </p:txBody>
      </p:sp>
      <p:sp>
        <p:nvSpPr>
          <p:cNvPr id="142338" name="Rectangle 2"/>
          <p:cNvSpPr>
            <a:spLocks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3B8E6-C220-44CD-BF75-10ABFC54BF5C}" type="slidenum">
              <a:rPr lang="de-DE"/>
              <a:pPr/>
              <a:t>9</a:t>
            </a:fld>
            <a:endParaRPr lang="de-DE"/>
          </a:p>
        </p:txBody>
      </p:sp>
      <p:sp>
        <p:nvSpPr>
          <p:cNvPr id="143362" name="Rectangle 2"/>
          <p:cNvSpPr>
            <a:spLocks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54347" name="Group 75"/>
          <p:cNvGrpSpPr>
            <a:grpSpLocks/>
          </p:cNvGrpSpPr>
          <p:nvPr/>
        </p:nvGrpSpPr>
        <p:grpSpPr bwMode="auto">
          <a:xfrm>
            <a:off x="-3175" y="0"/>
            <a:ext cx="9147175" cy="6867525"/>
            <a:chOff x="-2" y="0"/>
            <a:chExt cx="5762" cy="4326"/>
          </a:xfrm>
        </p:grpSpPr>
        <p:grpSp>
          <p:nvGrpSpPr>
            <p:cNvPr id="54343" name="Group 71"/>
            <p:cNvGrpSpPr>
              <a:grpSpLocks/>
            </p:cNvGrpSpPr>
            <p:nvPr userDrawn="1"/>
          </p:nvGrpSpPr>
          <p:grpSpPr bwMode="auto">
            <a:xfrm>
              <a:off x="-2" y="0"/>
              <a:ext cx="5712" cy="4326"/>
              <a:chOff x="-2" y="0"/>
              <a:chExt cx="5712" cy="4326"/>
            </a:xfrm>
          </p:grpSpPr>
          <p:sp>
            <p:nvSpPr>
              <p:cNvPr id="54275" name="Rectangle 3"/>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76" name="Rectangle 4"/>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77" name="Rectangle 5"/>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78" name="Rectangle 6"/>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79" name="Rectangle 7"/>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0" name="Rectangle 8"/>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1" name="Rectangle 9"/>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2" name="Rectangle 10"/>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3" name="Rectangle 11"/>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4" name="Rectangle 12"/>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5" name="Rectangle 13"/>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6" name="Rectangle 14"/>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7" name="Rectangle 15"/>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8" name="Rectangle 16"/>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89" name="Rectangle 17"/>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0" name="Rectangle 18"/>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1" name="Rectangle 19"/>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2" name="Rectangle 20"/>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3" name="Rectangle 21"/>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4" name="Rectangle 22"/>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5" name="Rectangle 23"/>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6" name="Rectangle 24"/>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7" name="Rectangle 25"/>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8" name="Rectangle 26"/>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299" name="Rectangle 27"/>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0" name="Rectangle 28"/>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1" name="Rectangle 29"/>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2" name="Rectangle 30"/>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3" name="Rectangle 31"/>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4" name="Rectangle 32"/>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5" name="Rectangle 33"/>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6" name="Rectangle 34"/>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7" name="Rectangle 35"/>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8" name="Rectangle 36"/>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09" name="Rectangle 37"/>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0" name="Rectangle 38"/>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1" name="Rectangle 39"/>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2" name="Rectangle 40"/>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3" name="Rectangle 41"/>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4" name="Rectangle 42"/>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5" name="Rectangle 43"/>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6" name="Rectangle 44"/>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7" name="Rectangle 45"/>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8" name="Rectangle 46"/>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19" name="Rectangle 47"/>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0" name="Rectangle 48"/>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1" name="Rectangle 49"/>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2" name="Rectangle 50"/>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3" name="Rectangle 51"/>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4" name="Rectangle 52"/>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5" name="Rectangle 53"/>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6" name="Rectangle 54"/>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7" name="Rectangle 55"/>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8" name="Rectangle 56"/>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29" name="Rectangle 57"/>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30" name="Rectangle 58"/>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31" name="Rectangle 59"/>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32" name="Rectangle 60"/>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33" name="Rectangle 61"/>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4334" name="Rectangle 62"/>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de-DE"/>
              </a:p>
            </p:txBody>
          </p:sp>
        </p:grpSp>
        <p:sp>
          <p:nvSpPr>
            <p:cNvPr id="54335" name="Rectangle 63"/>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de-DE"/>
            </a:p>
          </p:txBody>
        </p:sp>
        <p:sp>
          <p:nvSpPr>
            <p:cNvPr id="54336" name="Rectangle 64"/>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endParaRPr lang="de-DE"/>
            </a:p>
          </p:txBody>
        </p:sp>
      </p:grpSp>
      <p:sp>
        <p:nvSpPr>
          <p:cNvPr id="54337" name="Rectangle 65"/>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endParaRPr kumimoji="1" lang="de-DE"/>
          </a:p>
        </p:txBody>
      </p:sp>
      <p:sp>
        <p:nvSpPr>
          <p:cNvPr id="54338" name="Rectangle 66"/>
          <p:cNvSpPr>
            <a:spLocks noGrp="1" noChangeArrowheads="1"/>
          </p:cNvSpPr>
          <p:nvPr>
            <p:ph type="ctrTitle" sz="quarter"/>
          </p:nvPr>
        </p:nvSpPr>
        <p:spPr>
          <a:xfrm>
            <a:off x="779463" y="1462088"/>
            <a:ext cx="7678737" cy="1066800"/>
          </a:xfrm>
        </p:spPr>
        <p:txBody>
          <a:bodyPr/>
          <a:lstStyle>
            <a:lvl1pPr algn="r">
              <a:defRPr/>
            </a:lvl1pPr>
          </a:lstStyle>
          <a:p>
            <a:r>
              <a:rPr lang="de-DE"/>
              <a:t>Klicken Sie, um das Titelformat zu bearbeiten</a:t>
            </a:r>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de-DE"/>
              <a:t>Klicken Sie, um das Format des Untertitelmasters zu bearbeiten</a:t>
            </a:r>
          </a:p>
        </p:txBody>
      </p:sp>
      <p:sp>
        <p:nvSpPr>
          <p:cNvPr id="54340" name="Rectangle 68"/>
          <p:cNvSpPr>
            <a:spLocks noGrp="1" noChangeArrowheads="1"/>
          </p:cNvSpPr>
          <p:nvPr>
            <p:ph type="dt" sz="quarter" idx="2"/>
          </p:nvPr>
        </p:nvSpPr>
        <p:spPr bwMode="auto">
          <a:xfrm>
            <a:off x="6858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lvl1pPr>
          </a:lstStyle>
          <a:p>
            <a:endParaRPr lang="de-DE"/>
          </a:p>
        </p:txBody>
      </p:sp>
      <p:sp>
        <p:nvSpPr>
          <p:cNvPr id="54341" name="Rectangle 69"/>
          <p:cNvSpPr>
            <a:spLocks noGrp="1" noChangeArrowheads="1"/>
          </p:cNvSpPr>
          <p:nvPr>
            <p:ph type="ftr" sz="quarter" idx="3"/>
          </p:nvPr>
        </p:nvSpPr>
        <p:spPr>
          <a:xfrm>
            <a:off x="3124200" y="6248400"/>
            <a:ext cx="2895600" cy="457200"/>
          </a:xfrm>
        </p:spPr>
        <p:txBody>
          <a:bodyPr/>
          <a:lstStyle>
            <a:lvl1pPr>
              <a:defRPr/>
            </a:lvl1pPr>
          </a:lstStyle>
          <a:p>
            <a:endParaRPr lang="de-DE"/>
          </a:p>
        </p:txBody>
      </p:sp>
      <p:sp>
        <p:nvSpPr>
          <p:cNvPr id="54342" name="Rectangle 70"/>
          <p:cNvSpPr>
            <a:spLocks noGrp="1" noChangeArrowheads="1"/>
          </p:cNvSpPr>
          <p:nvPr>
            <p:ph type="sldNum" sz="quarter" idx="4"/>
          </p:nvPr>
        </p:nvSpPr>
        <p:spPr>
          <a:xfrm>
            <a:off x="6553200" y="6248400"/>
            <a:ext cx="1905000" cy="457200"/>
          </a:xfrm>
        </p:spPr>
        <p:txBody>
          <a:bodyPr/>
          <a:lstStyle>
            <a:lvl1pPr>
              <a:defRPr/>
            </a:lvl1pPr>
          </a:lstStyle>
          <a:p>
            <a:fld id="{71A104EE-E91E-4768-A1B2-A3D5365F1FF8}" type="slidenum">
              <a:rPr lang="de-DE"/>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318C3BD2-BF00-4334-A790-72E0942E08EF}"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996113" y="868363"/>
            <a:ext cx="2027237" cy="5227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912813" y="868363"/>
            <a:ext cx="5930900" cy="52276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FB35423D-2CA8-419A-8E92-C9F1E64A3E9E}"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E480EC34-B5DB-4F8F-80A6-BA775978F53C}"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7DD10374-59C0-4F9D-8797-94F34733FCA3}"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DE0E422F-C440-4550-9575-68C687F30F5B}"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endParaRPr lang="de-DE"/>
          </a:p>
        </p:txBody>
      </p:sp>
      <p:sp>
        <p:nvSpPr>
          <p:cNvPr id="8" name="Foliennummernplatzhalter 7"/>
          <p:cNvSpPr>
            <a:spLocks noGrp="1"/>
          </p:cNvSpPr>
          <p:nvPr>
            <p:ph type="sldNum" sz="quarter" idx="11"/>
          </p:nvPr>
        </p:nvSpPr>
        <p:spPr/>
        <p:txBody>
          <a:bodyPr/>
          <a:lstStyle>
            <a:lvl1pPr>
              <a:defRPr/>
            </a:lvl1pPr>
          </a:lstStyle>
          <a:p>
            <a:fld id="{E4E31885-7F2C-4C04-B9D2-52DD05C4539D}"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endParaRPr lang="de-DE"/>
          </a:p>
        </p:txBody>
      </p:sp>
      <p:sp>
        <p:nvSpPr>
          <p:cNvPr id="4" name="Foliennummernplatzhalter 3"/>
          <p:cNvSpPr>
            <a:spLocks noGrp="1"/>
          </p:cNvSpPr>
          <p:nvPr>
            <p:ph type="sldNum" sz="quarter" idx="11"/>
          </p:nvPr>
        </p:nvSpPr>
        <p:spPr/>
        <p:txBody>
          <a:bodyPr/>
          <a:lstStyle>
            <a:lvl1pPr>
              <a:defRPr/>
            </a:lvl1pPr>
          </a:lstStyle>
          <a:p>
            <a:fld id="{62C3015A-80E4-4F32-B390-4FFBAB1E0C86}"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endParaRPr lang="de-DE"/>
          </a:p>
        </p:txBody>
      </p:sp>
      <p:sp>
        <p:nvSpPr>
          <p:cNvPr id="3" name="Foliennummernplatzhalter 2"/>
          <p:cNvSpPr>
            <a:spLocks noGrp="1"/>
          </p:cNvSpPr>
          <p:nvPr>
            <p:ph type="sldNum" sz="quarter" idx="11"/>
          </p:nvPr>
        </p:nvSpPr>
        <p:spPr/>
        <p:txBody>
          <a:bodyPr/>
          <a:lstStyle>
            <a:lvl1pPr>
              <a:defRPr/>
            </a:lvl1pPr>
          </a:lstStyle>
          <a:p>
            <a:fld id="{6E762002-7DE4-479A-B821-7A7F6919FDF7}"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6D9B0CFB-CD6B-49C3-8FC3-0C9F269ACFC6}"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2C959968-0023-47D5-98AC-3B759082513E}"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319" name="Group 71"/>
          <p:cNvGrpSpPr>
            <a:grpSpLocks/>
          </p:cNvGrpSpPr>
          <p:nvPr/>
        </p:nvGrpSpPr>
        <p:grpSpPr bwMode="auto">
          <a:xfrm>
            <a:off x="0" y="0"/>
            <a:ext cx="9147175" cy="6867525"/>
            <a:chOff x="0" y="0"/>
            <a:chExt cx="5762" cy="4326"/>
          </a:xfrm>
        </p:grpSpPr>
        <p:sp>
          <p:nvSpPr>
            <p:cNvPr id="53251"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2"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3"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4"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5"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6"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7"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8"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59"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0"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1"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2"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3"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4"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5"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6"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7"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8"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69"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0"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1"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2"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3"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4"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5"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6"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7"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8"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79"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0"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1"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2"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3"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4"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5"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6"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7"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8"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89"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0"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1"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2"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3"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4"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5"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6"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7"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8"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299"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0"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1"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2"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3"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4"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5"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6"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7"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8"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09"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10"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endParaRPr lang="de-DE"/>
            </a:p>
          </p:txBody>
        </p:sp>
        <p:sp>
          <p:nvSpPr>
            <p:cNvPr id="53311"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endParaRPr lang="de-DE"/>
            </a:p>
          </p:txBody>
        </p:sp>
        <p:sp>
          <p:nvSpPr>
            <p:cNvPr id="53312"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endParaRPr lang="de-DE"/>
            </a:p>
          </p:txBody>
        </p:sp>
      </p:grpSp>
      <p:sp>
        <p:nvSpPr>
          <p:cNvPr id="53313" name="Rectangle 65"/>
          <p:cNvSpPr>
            <a:spLocks noGrp="1" noChangeArrowheads="1"/>
          </p:cNvSpPr>
          <p:nvPr>
            <p:ph type="title"/>
          </p:nvPr>
        </p:nvSpPr>
        <p:spPr bwMode="auto">
          <a:xfrm>
            <a:off x="914400" y="868363"/>
            <a:ext cx="5486400" cy="5794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de-DE" smtClean="0"/>
              <a:t> </a:t>
            </a:r>
          </a:p>
        </p:txBody>
      </p:sp>
      <p:sp>
        <p:nvSpPr>
          <p:cNvPr id="53314"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3316"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de-DE"/>
          </a:p>
        </p:txBody>
      </p:sp>
      <p:sp>
        <p:nvSpPr>
          <p:cNvPr id="53317"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2EE63F92-9BD9-4978-8803-8E50C531935A}" type="slidenum">
              <a:rPr lang="de-DE"/>
              <a:pPr/>
              <a:t>‹Nr.›</a:t>
            </a:fld>
            <a:endParaRPr lang="de-DE"/>
          </a:p>
        </p:txBody>
      </p:sp>
      <p:pic>
        <p:nvPicPr>
          <p:cNvPr id="53320" name="Picture 72"/>
          <p:cNvPicPr>
            <a:picLocks noChangeAspect="1" noChangeArrowheads="1"/>
          </p:cNvPicPr>
          <p:nvPr userDrawn="1"/>
        </p:nvPicPr>
        <p:blipFill>
          <a:blip r:embed="rId13" cstate="print"/>
          <a:srcRect/>
          <a:stretch>
            <a:fillRect/>
          </a:stretch>
        </p:blipFill>
        <p:spPr bwMode="auto">
          <a:xfrm>
            <a:off x="6934200" y="0"/>
            <a:ext cx="2209800" cy="19431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a:solidFill>
            <a:schemeClr val="tx1"/>
          </a:solidFill>
          <a:latin typeface="+mj-lt"/>
          <a:ea typeface="+mj-ea"/>
          <a:cs typeface="+mj-cs"/>
        </a:defRPr>
      </a:lvl1pPr>
      <a:lvl2pPr algn="l" rtl="0" fontAlgn="base">
        <a:spcBef>
          <a:spcPct val="0"/>
        </a:spcBef>
        <a:spcAft>
          <a:spcPct val="0"/>
        </a:spcAft>
        <a:defRPr sz="3200">
          <a:solidFill>
            <a:schemeClr val="tx1"/>
          </a:solidFill>
          <a:latin typeface="Verdana" pitchFamily="34" charset="0"/>
        </a:defRPr>
      </a:lvl2pPr>
      <a:lvl3pPr algn="l" rtl="0" fontAlgn="base">
        <a:spcBef>
          <a:spcPct val="0"/>
        </a:spcBef>
        <a:spcAft>
          <a:spcPct val="0"/>
        </a:spcAft>
        <a:defRPr sz="3200">
          <a:solidFill>
            <a:schemeClr val="tx1"/>
          </a:solidFill>
          <a:latin typeface="Verdana" pitchFamily="34" charset="0"/>
        </a:defRPr>
      </a:lvl3pPr>
      <a:lvl4pPr algn="l" rtl="0" fontAlgn="base">
        <a:spcBef>
          <a:spcPct val="0"/>
        </a:spcBef>
        <a:spcAft>
          <a:spcPct val="0"/>
        </a:spcAft>
        <a:defRPr sz="3200">
          <a:solidFill>
            <a:schemeClr val="tx1"/>
          </a:solidFill>
          <a:latin typeface="Verdana" pitchFamily="34" charset="0"/>
        </a:defRPr>
      </a:lvl4pPr>
      <a:lvl5pPr algn="l" rtl="0" fontAlgn="base">
        <a:spcBef>
          <a:spcPct val="0"/>
        </a:spcBef>
        <a:spcAft>
          <a:spcPct val="0"/>
        </a:spcAft>
        <a:defRPr sz="3200">
          <a:solidFill>
            <a:schemeClr val="tx1"/>
          </a:solidFill>
          <a:latin typeface="Verdana" pitchFamily="34" charset="0"/>
        </a:defRPr>
      </a:lvl5pPr>
      <a:lvl6pPr marL="457200" algn="l" rtl="0" fontAlgn="base">
        <a:spcBef>
          <a:spcPct val="0"/>
        </a:spcBef>
        <a:spcAft>
          <a:spcPct val="0"/>
        </a:spcAft>
        <a:defRPr sz="3200">
          <a:solidFill>
            <a:schemeClr val="tx1"/>
          </a:solidFill>
          <a:latin typeface="Verdana" pitchFamily="34" charset="0"/>
        </a:defRPr>
      </a:lvl6pPr>
      <a:lvl7pPr marL="914400" algn="l" rtl="0" fontAlgn="base">
        <a:spcBef>
          <a:spcPct val="0"/>
        </a:spcBef>
        <a:spcAft>
          <a:spcPct val="0"/>
        </a:spcAft>
        <a:defRPr sz="3200">
          <a:solidFill>
            <a:schemeClr val="tx1"/>
          </a:solidFill>
          <a:latin typeface="Verdana" pitchFamily="34" charset="0"/>
        </a:defRPr>
      </a:lvl7pPr>
      <a:lvl8pPr marL="1371600" algn="l" rtl="0" fontAlgn="base">
        <a:spcBef>
          <a:spcPct val="0"/>
        </a:spcBef>
        <a:spcAft>
          <a:spcPct val="0"/>
        </a:spcAft>
        <a:defRPr sz="3200">
          <a:solidFill>
            <a:schemeClr val="tx1"/>
          </a:solidFill>
          <a:latin typeface="Verdana" pitchFamily="34" charset="0"/>
        </a:defRPr>
      </a:lvl8pPr>
      <a:lvl9pPr marL="1828800" algn="l" rtl="0" fontAlgn="base">
        <a:spcBef>
          <a:spcPct val="0"/>
        </a:spcBef>
        <a:spcAft>
          <a:spcPct val="0"/>
        </a:spcAft>
        <a:defRPr sz="3200">
          <a:solidFill>
            <a:schemeClr val="tx1"/>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ss.nibis.de/" TargetMode="External"/><Relationship Id="rId7"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www.learn-line.nrw.de/angebote/gesundids/medio/praxis/lehrgesund/in_sieland.htm" TargetMode="External"/><Relationship Id="rId5" Type="http://schemas.openxmlformats.org/officeDocument/2006/relationships/hyperlink" Target="http://www.fb1.uni-lueneburg.de/psychologie/dl/sieland/2002GRIMM.doc" TargetMode="External"/><Relationship Id="rId4" Type="http://schemas.openxmlformats.org/officeDocument/2006/relationships/hyperlink" Target="http://www.lehrerforum.uni-lueneburg.d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0"/>
          <p:cNvSpPr>
            <a:spLocks noGrp="1" noChangeArrowheads="1"/>
          </p:cNvSpPr>
          <p:nvPr>
            <p:ph type="sldNum" sz="quarter" idx="4"/>
          </p:nvPr>
        </p:nvSpPr>
        <p:spPr/>
        <p:txBody>
          <a:bodyPr/>
          <a:lstStyle/>
          <a:p>
            <a:fld id="{F8894B8A-AD39-46C4-93BC-B60FDB8B82E1}" type="slidenum">
              <a:rPr lang="de-DE"/>
              <a:pPr/>
              <a:t>1</a:t>
            </a:fld>
            <a:endParaRPr lang="de-DE"/>
          </a:p>
        </p:txBody>
      </p:sp>
      <p:sp>
        <p:nvSpPr>
          <p:cNvPr id="86018" name="Rectangle 2"/>
          <p:cNvSpPr>
            <a:spLocks noGrp="1" noChangeArrowheads="1"/>
          </p:cNvSpPr>
          <p:nvPr>
            <p:ph type="ctrTitle"/>
          </p:nvPr>
        </p:nvSpPr>
        <p:spPr/>
        <p:txBody>
          <a:bodyPr/>
          <a:lstStyle/>
          <a:p>
            <a:r>
              <a:rPr lang="de-DE"/>
              <a:t>KESS – ein Modell zur Selbstentwicklung</a:t>
            </a:r>
          </a:p>
        </p:txBody>
      </p:sp>
      <p:sp>
        <p:nvSpPr>
          <p:cNvPr id="86019" name="Rectangle 3"/>
          <p:cNvSpPr>
            <a:spLocks noGrp="1" noChangeArrowheads="1"/>
          </p:cNvSpPr>
          <p:nvPr>
            <p:ph type="subTitle" idx="1"/>
          </p:nvPr>
        </p:nvSpPr>
        <p:spPr/>
        <p:txBody>
          <a:bodyPr/>
          <a:lstStyle/>
          <a:p>
            <a:r>
              <a:rPr lang="de-DE" sz="2400"/>
              <a:t>für Lehrerinnen und Lehrer</a:t>
            </a:r>
          </a:p>
          <a:p>
            <a:endParaRPr lang="de-DE" sz="2400"/>
          </a:p>
        </p:txBody>
      </p:sp>
      <p:sp>
        <p:nvSpPr>
          <p:cNvPr id="86020" name="Line 4"/>
          <p:cNvSpPr>
            <a:spLocks noChangeShapeType="1"/>
          </p:cNvSpPr>
          <p:nvPr/>
        </p:nvSpPr>
        <p:spPr bwMode="auto">
          <a:xfrm>
            <a:off x="2209800" y="2667000"/>
            <a:ext cx="6934200" cy="0"/>
          </a:xfrm>
          <a:prstGeom prst="line">
            <a:avLst/>
          </a:prstGeom>
          <a:noFill/>
          <a:ln w="76200">
            <a:solidFill>
              <a:schemeClr val="tx1"/>
            </a:solidFill>
            <a:miter lim="800000"/>
            <a:headEnd/>
            <a:tailEnd/>
          </a:ln>
          <a:effectLst/>
        </p:spPr>
        <p:txBody>
          <a:bodyPr wrap="none"/>
          <a:lstStyle/>
          <a:p>
            <a:endParaRPr lang="de-DE"/>
          </a:p>
        </p:txBody>
      </p:sp>
      <p:sp>
        <p:nvSpPr>
          <p:cNvPr id="86021" name="Text Box 5"/>
          <p:cNvSpPr txBox="1">
            <a:spLocks noChangeArrowheads="1"/>
          </p:cNvSpPr>
          <p:nvPr/>
        </p:nvSpPr>
        <p:spPr bwMode="auto">
          <a:xfrm>
            <a:off x="1447800" y="5638800"/>
            <a:ext cx="7162800" cy="968375"/>
          </a:xfrm>
          <a:prstGeom prst="rect">
            <a:avLst/>
          </a:prstGeom>
          <a:noFill/>
          <a:ln w="9525">
            <a:noFill/>
            <a:miter lim="800000"/>
            <a:headEnd/>
            <a:tailEnd/>
          </a:ln>
          <a:effectLst/>
        </p:spPr>
        <p:txBody>
          <a:bodyPr>
            <a:spAutoFit/>
          </a:bodyPr>
          <a:lstStyle/>
          <a:p>
            <a:pPr>
              <a:lnSpc>
                <a:spcPct val="120000"/>
              </a:lnSpc>
              <a:spcBef>
                <a:spcPct val="120000"/>
              </a:spcBef>
              <a:spcAft>
                <a:spcPct val="120000"/>
              </a:spcAft>
            </a:pPr>
            <a:r>
              <a:rPr lang="de-DE" sz="1200"/>
              <a:t>Für die Warendorfer Fortbildung von Walter Schmalenstroer überarbeitete Version einer Präsentation des  Niedersächsischen Landesinstituts für Schulentwicklung und Bildung (NLI) und der Universität Lüneburg unter Einbeziehung eines Vortrags von Prof. Sieland zum Thema „Lehrerbildung als diagnosegeleitete Personalentwicklung“ (2003)</a:t>
            </a:r>
          </a:p>
        </p:txBody>
      </p:sp>
      <p:sp>
        <p:nvSpPr>
          <p:cNvPr id="86022" name="Text Box 6"/>
          <p:cNvSpPr txBox="1">
            <a:spLocks noChangeArrowheads="1"/>
          </p:cNvSpPr>
          <p:nvPr/>
        </p:nvSpPr>
        <p:spPr bwMode="auto">
          <a:xfrm>
            <a:off x="4114800" y="3810000"/>
            <a:ext cx="3886200" cy="457200"/>
          </a:xfrm>
          <a:prstGeom prst="rect">
            <a:avLst/>
          </a:prstGeom>
          <a:noFill/>
          <a:ln w="9525">
            <a:noFill/>
            <a:miter lim="800000"/>
            <a:headEnd/>
            <a:tailEnd/>
          </a:ln>
          <a:effectLst/>
        </p:spPr>
        <p:txBody>
          <a:bodyPr>
            <a:spAutoFit/>
          </a:bodyPr>
          <a:lstStyle/>
          <a:p>
            <a:pPr>
              <a:spcBef>
                <a:spcPct val="50000"/>
              </a:spcBef>
            </a:pPr>
            <a:r>
              <a:rPr lang="de-DE"/>
              <a:t>Warendorf 4.12.2003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8593EF6E-50D8-407B-A13A-A946CDBA0E7D}" type="slidenum">
              <a:rPr lang="de-DE"/>
              <a:pPr/>
              <a:t>10</a:t>
            </a:fld>
            <a:endParaRPr lang="de-DE"/>
          </a:p>
        </p:txBody>
      </p:sp>
      <p:sp>
        <p:nvSpPr>
          <p:cNvPr id="122882" name="Rectangle 1026"/>
          <p:cNvSpPr>
            <a:spLocks noGrp="1" noChangeArrowheads="1"/>
          </p:cNvSpPr>
          <p:nvPr>
            <p:ph type="title"/>
          </p:nvPr>
        </p:nvSpPr>
        <p:spPr>
          <a:xfrm>
            <a:off x="914400" y="381000"/>
            <a:ext cx="5486400" cy="1066800"/>
          </a:xfrm>
        </p:spPr>
        <p:txBody>
          <a:bodyPr/>
          <a:lstStyle/>
          <a:p>
            <a:r>
              <a:rPr lang="de-DE"/>
              <a:t>Lehrergesundheit:</a:t>
            </a:r>
            <a:br>
              <a:rPr lang="de-DE"/>
            </a:br>
            <a:r>
              <a:rPr lang="de-DE"/>
              <a:t>Selbstentwicklung hilft</a:t>
            </a:r>
          </a:p>
        </p:txBody>
      </p:sp>
      <p:sp>
        <p:nvSpPr>
          <p:cNvPr id="122883" name="Rectangle 1027"/>
          <p:cNvSpPr>
            <a:spLocks noGrp="1" noChangeArrowheads="1"/>
          </p:cNvSpPr>
          <p:nvPr>
            <p:ph type="body" idx="1"/>
          </p:nvPr>
        </p:nvSpPr>
        <p:spPr>
          <a:xfrm>
            <a:off x="762000" y="1905000"/>
            <a:ext cx="8261350" cy="3962400"/>
          </a:xfrm>
        </p:spPr>
        <p:txBody>
          <a:bodyPr/>
          <a:lstStyle/>
          <a:p>
            <a:r>
              <a:rPr lang="de-DE" sz="2400" b="1"/>
              <a:t>Selbstentwicklung fördern durch</a:t>
            </a:r>
          </a:p>
          <a:p>
            <a:pPr lvl="2"/>
            <a:r>
              <a:rPr lang="de-DE" sz="2000" b="1"/>
              <a:t>   Selbsteinschätzung</a:t>
            </a:r>
          </a:p>
          <a:p>
            <a:pPr lvl="2"/>
            <a:endParaRPr lang="de-DE" sz="2000" b="1"/>
          </a:p>
          <a:p>
            <a:pPr lvl="2"/>
            <a:r>
              <a:rPr lang="de-DE" sz="2000" b="1"/>
              <a:t>   Feedback kritischer Freunde</a:t>
            </a:r>
          </a:p>
          <a:p>
            <a:pPr lvl="2"/>
            <a:endParaRPr lang="de-DE" sz="2000" b="1"/>
          </a:p>
          <a:p>
            <a:pPr lvl="2"/>
            <a:r>
              <a:rPr lang="de-DE" sz="2000" b="1"/>
              <a:t>   Tests und Fragebogen usw</a:t>
            </a:r>
          </a:p>
          <a:p>
            <a:pPr lvl="2"/>
            <a:endParaRPr lang="de-DE" sz="2000" b="1"/>
          </a:p>
          <a:p>
            <a:pPr lvl="2"/>
            <a:r>
              <a:rPr lang="de-DE" sz="2000" b="1"/>
              <a:t>   Erkenntnis des Entwicklungsbedarfs</a:t>
            </a:r>
          </a:p>
          <a:p>
            <a:pPr lvl="2"/>
            <a:r>
              <a:rPr lang="de-DE" sz="4000" b="1"/>
              <a:t> KESS</a:t>
            </a:r>
            <a:endParaRPr lang="de-DE" sz="2000" b="1"/>
          </a:p>
          <a:p>
            <a:endParaRPr lang="de-DE" sz="2000"/>
          </a:p>
        </p:txBody>
      </p:sp>
      <p:sp>
        <p:nvSpPr>
          <p:cNvPr id="122884" name="Text Box 1028"/>
          <p:cNvSpPr txBox="1">
            <a:spLocks noChangeArrowheads="1"/>
          </p:cNvSpPr>
          <p:nvPr/>
        </p:nvSpPr>
        <p:spPr bwMode="auto">
          <a:xfrm>
            <a:off x="762000" y="5715000"/>
            <a:ext cx="7391400" cy="822325"/>
          </a:xfrm>
          <a:prstGeom prst="rect">
            <a:avLst/>
          </a:prstGeom>
          <a:noFill/>
          <a:ln w="9525">
            <a:noFill/>
            <a:miter lim="800000"/>
            <a:headEnd/>
            <a:tailEnd/>
          </a:ln>
          <a:effectLst/>
        </p:spPr>
        <p:txBody>
          <a:bodyPr>
            <a:spAutoFit/>
          </a:bodyPr>
          <a:lstStyle/>
          <a:p>
            <a:pPr>
              <a:spcBef>
                <a:spcPct val="50000"/>
              </a:spcBef>
            </a:pPr>
            <a:r>
              <a:rPr lang="de-DE" i="1">
                <a:latin typeface="Arial" pitchFamily="34" charset="0"/>
              </a:rPr>
              <a:t>Auch eine Tausend-Meilen-Reise beginnt mit einem einzelnen Schritt.</a:t>
            </a:r>
          </a:p>
        </p:txBody>
      </p:sp>
      <p:sp>
        <p:nvSpPr>
          <p:cNvPr id="122885" name="Line 1029"/>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22886" name="Picture 1030"/>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0E00FB39-F2FB-47DB-993C-D2B5FFA7500A}" type="slidenum">
              <a:rPr lang="de-DE"/>
              <a:pPr/>
              <a:t>11</a:t>
            </a:fld>
            <a:endParaRPr lang="de-DE"/>
          </a:p>
        </p:txBody>
      </p:sp>
      <p:sp>
        <p:nvSpPr>
          <p:cNvPr id="89090" name="Rectangle 2"/>
          <p:cNvSpPr>
            <a:spLocks noGrp="1" noChangeArrowheads="1"/>
          </p:cNvSpPr>
          <p:nvPr>
            <p:ph type="title"/>
          </p:nvPr>
        </p:nvSpPr>
        <p:spPr>
          <a:xfrm>
            <a:off x="914400" y="868363"/>
            <a:ext cx="5105400" cy="579437"/>
          </a:xfrm>
        </p:spPr>
        <p:txBody>
          <a:bodyPr/>
          <a:lstStyle/>
          <a:p>
            <a:r>
              <a:rPr lang="de-DE"/>
              <a:t>Was ist KESS?</a:t>
            </a:r>
          </a:p>
        </p:txBody>
      </p:sp>
      <p:sp>
        <p:nvSpPr>
          <p:cNvPr id="89091" name="Rectangle 3"/>
          <p:cNvSpPr>
            <a:spLocks noGrp="1" noChangeArrowheads="1"/>
          </p:cNvSpPr>
          <p:nvPr>
            <p:ph type="body" idx="1"/>
          </p:nvPr>
        </p:nvSpPr>
        <p:spPr>
          <a:xfrm>
            <a:off x="914400" y="1905000"/>
            <a:ext cx="8108950" cy="4724400"/>
          </a:xfrm>
        </p:spPr>
        <p:txBody>
          <a:bodyPr/>
          <a:lstStyle/>
          <a:p>
            <a:pPr>
              <a:buFont typeface="Wingdings" pitchFamily="2" charset="2"/>
              <a:buNone/>
            </a:pPr>
            <a:r>
              <a:rPr lang="de-DE" sz="2400" b="1" u="sng">
                <a:effectLst>
                  <a:outerShdw blurRad="38100" dist="38100" dir="2700000" algn="tl">
                    <a:srgbClr val="FFFFFF"/>
                  </a:outerShdw>
                </a:effectLst>
              </a:rPr>
              <a:t>K</a:t>
            </a:r>
            <a:r>
              <a:rPr lang="de-DE" sz="2400"/>
              <a:t>ooperative</a:t>
            </a:r>
          </a:p>
          <a:p>
            <a:pPr>
              <a:buFont typeface="Wingdings" pitchFamily="2" charset="2"/>
              <a:buNone/>
            </a:pPr>
            <a:r>
              <a:rPr lang="de-DE" sz="2400" b="1" u="sng">
                <a:effectLst>
                  <a:outerShdw blurRad="38100" dist="38100" dir="2700000" algn="tl">
                    <a:srgbClr val="FFFFFF"/>
                  </a:outerShdw>
                </a:effectLst>
              </a:rPr>
              <a:t>E</a:t>
            </a:r>
            <a:r>
              <a:rPr lang="de-DE" sz="2400"/>
              <a:t>ntwicklungs-</a:t>
            </a:r>
          </a:p>
          <a:p>
            <a:pPr>
              <a:buFont typeface="Wingdings" pitchFamily="2" charset="2"/>
              <a:buNone/>
            </a:pPr>
            <a:r>
              <a:rPr lang="de-DE" sz="2400" b="1" u="sng">
                <a:effectLst>
                  <a:outerShdw blurRad="38100" dist="38100" dir="2700000" algn="tl">
                    <a:srgbClr val="FFFFFF"/>
                  </a:outerShdw>
                </a:effectLst>
              </a:rPr>
              <a:t>S</a:t>
            </a:r>
            <a:r>
              <a:rPr lang="de-DE" sz="2400"/>
              <a:t>teuerung durch</a:t>
            </a:r>
          </a:p>
          <a:p>
            <a:pPr>
              <a:buFont typeface="Wingdings" pitchFamily="2" charset="2"/>
              <a:buNone/>
            </a:pPr>
            <a:r>
              <a:rPr lang="de-DE" sz="2400" b="1" u="sng">
                <a:effectLst>
                  <a:outerShdw blurRad="38100" dist="38100" dir="2700000" algn="tl">
                    <a:srgbClr val="FFFFFF"/>
                  </a:outerShdw>
                </a:effectLst>
              </a:rPr>
              <a:t>S</a:t>
            </a:r>
            <a:r>
              <a:rPr lang="de-DE" sz="2400"/>
              <a:t>elbstmanagement</a:t>
            </a:r>
          </a:p>
          <a:p>
            <a:pPr>
              <a:buFont typeface="Wingdings" pitchFamily="2" charset="2"/>
              <a:buNone/>
            </a:pPr>
            <a:endParaRPr lang="de-DE" sz="1400"/>
          </a:p>
          <a:p>
            <a:pPr>
              <a:buFont typeface="Wingdings" pitchFamily="2" charset="2"/>
              <a:buNone/>
            </a:pPr>
            <a:r>
              <a:rPr lang="de-DE" sz="1400"/>
              <a:t>- Drei Kolleg/innen nehmen sich individuelle oder gemeinsame Projekte vor und unterstützen sich gegenseitig mit ihren Erfahrungen und Ideen. </a:t>
            </a:r>
          </a:p>
          <a:p>
            <a:pPr>
              <a:buFont typeface="Wingdings" pitchFamily="2" charset="2"/>
              <a:buNone/>
            </a:pPr>
            <a:r>
              <a:rPr lang="de-DE" sz="1400"/>
              <a:t>- Sie arbeiten für vier bis sechs Monate, an realistischen Zielen, die in dieser Zeit erreichbar sind und üben Geduld und Ausdauer mit sich und anderen.</a:t>
            </a:r>
          </a:p>
          <a:p>
            <a:pPr>
              <a:buFont typeface="Wingdings" pitchFamily="2" charset="2"/>
              <a:buNone/>
            </a:pPr>
            <a:endParaRPr lang="de-DE" sz="1400"/>
          </a:p>
          <a:p>
            <a:pPr>
              <a:buFont typeface="Wingdings" pitchFamily="2" charset="2"/>
              <a:buNone/>
            </a:pPr>
            <a:r>
              <a:rPr lang="de-DE" sz="1400" i="1"/>
              <a:t>Wer etwas wirklich will, muss ein Experiment wagen, um zu erfahren, was er kann!</a:t>
            </a:r>
          </a:p>
        </p:txBody>
      </p:sp>
      <p:sp>
        <p:nvSpPr>
          <p:cNvPr id="89092"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89093"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B5A7B05A-A354-45C0-941F-6A49B5AC726A}" type="slidenum">
              <a:rPr lang="de-DE"/>
              <a:pPr/>
              <a:t>12</a:t>
            </a:fld>
            <a:endParaRPr lang="de-DE"/>
          </a:p>
        </p:txBody>
      </p:sp>
      <p:sp>
        <p:nvSpPr>
          <p:cNvPr id="90114" name="Rectangle 2"/>
          <p:cNvSpPr>
            <a:spLocks noGrp="1" noChangeArrowheads="1"/>
          </p:cNvSpPr>
          <p:nvPr>
            <p:ph type="title"/>
          </p:nvPr>
        </p:nvSpPr>
        <p:spPr>
          <a:xfrm>
            <a:off x="914400" y="868363"/>
            <a:ext cx="5257800" cy="579437"/>
          </a:xfrm>
        </p:spPr>
        <p:txBody>
          <a:bodyPr/>
          <a:lstStyle/>
          <a:p>
            <a:r>
              <a:rPr lang="de-DE"/>
              <a:t>Was ist KESS?</a:t>
            </a:r>
          </a:p>
        </p:txBody>
      </p:sp>
      <p:sp>
        <p:nvSpPr>
          <p:cNvPr id="90115" name="Rectangle 3"/>
          <p:cNvSpPr>
            <a:spLocks noGrp="1" noChangeArrowheads="1"/>
          </p:cNvSpPr>
          <p:nvPr>
            <p:ph type="body" idx="1"/>
          </p:nvPr>
        </p:nvSpPr>
        <p:spPr/>
        <p:txBody>
          <a:bodyPr/>
          <a:lstStyle/>
          <a:p>
            <a:pPr>
              <a:buFont typeface="Wingdings" pitchFamily="2" charset="2"/>
              <a:buNone/>
            </a:pPr>
            <a:r>
              <a:rPr lang="de-DE" sz="2000"/>
              <a:t>Ziel: Gemeinsam mit Kolleginnen und Kollegen</a:t>
            </a:r>
          </a:p>
          <a:p>
            <a:r>
              <a:rPr lang="de-DE" sz="2000"/>
              <a:t>den Berufsalltag in den Blick nehmen, die Praxis überprüfen</a:t>
            </a:r>
          </a:p>
          <a:p>
            <a:r>
              <a:rPr lang="de-DE" sz="2000"/>
              <a:t>Stärken und Ressourcen aufspüren und ausbauen</a:t>
            </a:r>
          </a:p>
          <a:p>
            <a:r>
              <a:rPr lang="de-DE" sz="2000"/>
              <a:t>eine Perspektive des Gelingens stärken</a:t>
            </a:r>
          </a:p>
          <a:p>
            <a:r>
              <a:rPr lang="de-DE" sz="2000"/>
              <a:t>belastende Faktoren ermitteln, mit-teilen und schrittweise verändern und verringern</a:t>
            </a:r>
          </a:p>
          <a:p>
            <a:r>
              <a:rPr lang="de-DE" sz="2000"/>
              <a:t>Kommunikation und Kooperation verbessern</a:t>
            </a:r>
          </a:p>
          <a:p>
            <a:r>
              <a:rPr lang="de-DE" sz="2000"/>
              <a:t>für begrenzte Zeit gezieltes Lernen unter Alltagsbelastungen trainieren</a:t>
            </a:r>
          </a:p>
        </p:txBody>
      </p:sp>
      <p:sp>
        <p:nvSpPr>
          <p:cNvPr id="90116"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0117"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ABFD5C0C-6475-415E-BCCF-F78F860D08D9}" type="slidenum">
              <a:rPr lang="de-DE"/>
              <a:pPr/>
              <a:t>13</a:t>
            </a:fld>
            <a:endParaRPr lang="de-DE"/>
          </a:p>
        </p:txBody>
      </p:sp>
      <p:sp>
        <p:nvSpPr>
          <p:cNvPr id="92162" name="Rectangle 2"/>
          <p:cNvSpPr>
            <a:spLocks noGrp="1" noChangeArrowheads="1"/>
          </p:cNvSpPr>
          <p:nvPr>
            <p:ph type="title"/>
          </p:nvPr>
        </p:nvSpPr>
        <p:spPr>
          <a:xfrm>
            <a:off x="914400" y="625475"/>
            <a:ext cx="5257800" cy="822325"/>
          </a:xfrm>
        </p:spPr>
        <p:txBody>
          <a:bodyPr/>
          <a:lstStyle/>
          <a:p>
            <a:r>
              <a:rPr lang="de-DE" sz="2400"/>
              <a:t>Eigene und gemeinsame Verantwortung: Kooperation</a:t>
            </a:r>
          </a:p>
        </p:txBody>
      </p:sp>
      <p:sp>
        <p:nvSpPr>
          <p:cNvPr id="92163" name="Rectangle 3"/>
          <p:cNvSpPr>
            <a:spLocks noGrp="1" noChangeArrowheads="1"/>
          </p:cNvSpPr>
          <p:nvPr>
            <p:ph type="body" idx="1"/>
          </p:nvPr>
        </p:nvSpPr>
        <p:spPr/>
        <p:txBody>
          <a:bodyPr/>
          <a:lstStyle/>
          <a:p>
            <a:pPr>
              <a:buFont typeface="Wingdings" pitchFamily="2" charset="2"/>
              <a:buNone/>
            </a:pPr>
            <a:r>
              <a:rPr lang="de-DE" sz="1200"/>
              <a:t>	</a:t>
            </a:r>
            <a:r>
              <a:rPr lang="de-DE"/>
              <a:t>Jeder arbeitet selbstverantwortlich an seinen Aufgaben, </a:t>
            </a:r>
          </a:p>
          <a:p>
            <a:pPr>
              <a:buFont typeface="Wingdings" pitchFamily="2" charset="2"/>
              <a:buNone/>
            </a:pPr>
            <a:r>
              <a:rPr lang="de-DE"/>
              <a:t>	doch manche Probleme löst man gemeinsam besser.</a:t>
            </a:r>
          </a:p>
          <a:p>
            <a:endParaRPr lang="de-DE"/>
          </a:p>
          <a:p>
            <a:pPr>
              <a:buFont typeface="Wingdings" pitchFamily="2" charset="2"/>
              <a:buNone/>
            </a:pPr>
            <a:r>
              <a:rPr lang="de-DE"/>
              <a:t>	</a:t>
            </a:r>
            <a:r>
              <a:rPr lang="de-DE" u="sng"/>
              <a:t>Auf die Balance kommt es an!</a:t>
            </a:r>
          </a:p>
          <a:p>
            <a:endParaRPr lang="de-DE" u="sng"/>
          </a:p>
          <a:p>
            <a:pPr>
              <a:buFont typeface="Wingdings" pitchFamily="2" charset="2"/>
              <a:buNone/>
            </a:pPr>
            <a:r>
              <a:rPr lang="de-DE"/>
              <a:t>	Sie gelingt, wenn jede / jeder eigene und gemeinsame Verantwortung lebt und sich fragt: „Was wäre gut für mich?“</a:t>
            </a:r>
          </a:p>
          <a:p>
            <a:endParaRPr lang="de-DE"/>
          </a:p>
          <a:p>
            <a:r>
              <a:rPr lang="de-DE"/>
              <a:t>„Ist es besser für mich, eher alleine zu arbeiten </a:t>
            </a:r>
          </a:p>
          <a:p>
            <a:pPr>
              <a:buFont typeface="Wingdings" pitchFamily="2" charset="2"/>
              <a:buNone/>
            </a:pPr>
            <a:r>
              <a:rPr lang="de-DE"/>
              <a:t>	oder</a:t>
            </a:r>
          </a:p>
          <a:p>
            <a:r>
              <a:rPr lang="de-DE"/>
              <a:t>mehr mit (den passenden) Kolleg/innen zusammen zu arbeiten?“</a:t>
            </a:r>
          </a:p>
        </p:txBody>
      </p:sp>
      <p:sp>
        <p:nvSpPr>
          <p:cNvPr id="92164"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2165"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FFBDD382-0B0E-4C4B-A643-1600C09B7059}" type="slidenum">
              <a:rPr lang="de-DE"/>
              <a:pPr/>
              <a:t>14</a:t>
            </a:fld>
            <a:endParaRPr lang="de-DE"/>
          </a:p>
        </p:txBody>
      </p:sp>
      <p:sp>
        <p:nvSpPr>
          <p:cNvPr id="93187" name="Rectangle 3"/>
          <p:cNvSpPr>
            <a:spLocks noGrp="1" noChangeArrowheads="1"/>
          </p:cNvSpPr>
          <p:nvPr>
            <p:ph type="body" idx="1"/>
          </p:nvPr>
        </p:nvSpPr>
        <p:spPr/>
        <p:txBody>
          <a:bodyPr/>
          <a:lstStyle/>
          <a:p>
            <a:pPr>
              <a:buFont typeface="Wingdings" pitchFamily="2" charset="2"/>
              <a:buNone/>
            </a:pPr>
            <a:r>
              <a:rPr lang="de-DE" sz="1200"/>
              <a:t>	</a:t>
            </a:r>
            <a:r>
              <a:rPr lang="de-DE"/>
              <a:t>Die Projektarbeit zeigt den KESS-Mitgliedern, dass es vorangeht.</a:t>
            </a:r>
          </a:p>
          <a:p>
            <a:endParaRPr lang="de-DE"/>
          </a:p>
          <a:p>
            <a:pPr>
              <a:buFont typeface="Wingdings" pitchFamily="2" charset="2"/>
              <a:buNone/>
            </a:pPr>
            <a:r>
              <a:rPr lang="de-DE"/>
              <a:t>	KESS-Teamarbeit vermittelt</a:t>
            </a:r>
          </a:p>
          <a:p>
            <a:endParaRPr lang="de-DE"/>
          </a:p>
          <a:p>
            <a:r>
              <a:rPr lang="de-DE"/>
              <a:t> persönliche Selbstwirksamkeitserfahrungen: Ich habe in begrenzter Zeit auf einem selbst  gewählten Gebiet etwas erreicht.</a:t>
            </a:r>
          </a:p>
          <a:p>
            <a:r>
              <a:rPr lang="de-DE"/>
              <a:t> soziale Selbstwirksamkeitserfahrungen: Gemeinsam sind wir stärker, andere kommen auch nicht schneller vom Fleck.</a:t>
            </a:r>
          </a:p>
          <a:p>
            <a:r>
              <a:rPr lang="de-DE"/>
              <a:t> Geduld und Ausdauer im Umgang mit sich und anderen</a:t>
            </a:r>
          </a:p>
        </p:txBody>
      </p:sp>
      <p:sp>
        <p:nvSpPr>
          <p:cNvPr id="93188" name="Text Box 4"/>
          <p:cNvSpPr txBox="1">
            <a:spLocks noChangeArrowheads="1"/>
          </p:cNvSpPr>
          <p:nvPr/>
        </p:nvSpPr>
        <p:spPr bwMode="auto">
          <a:xfrm>
            <a:off x="1295400" y="6248400"/>
            <a:ext cx="5791200" cy="457200"/>
          </a:xfrm>
          <a:prstGeom prst="rect">
            <a:avLst/>
          </a:prstGeom>
          <a:noFill/>
          <a:ln w="9525">
            <a:noFill/>
            <a:miter lim="800000"/>
            <a:headEnd/>
            <a:tailEnd/>
          </a:ln>
          <a:effectLst/>
        </p:spPr>
        <p:txBody>
          <a:bodyPr>
            <a:spAutoFit/>
          </a:bodyPr>
          <a:lstStyle/>
          <a:p>
            <a:pPr>
              <a:spcBef>
                <a:spcPct val="50000"/>
              </a:spcBef>
            </a:pPr>
            <a:r>
              <a:rPr lang="de-DE" i="1"/>
              <a:t>Einer für alle, alle für einen!</a:t>
            </a:r>
          </a:p>
        </p:txBody>
      </p:sp>
      <p:sp>
        <p:nvSpPr>
          <p:cNvPr id="93189" name="Rectangle 5"/>
          <p:cNvSpPr>
            <a:spLocks noChangeArrowheads="1"/>
          </p:cNvSpPr>
          <p:nvPr/>
        </p:nvSpPr>
        <p:spPr bwMode="auto">
          <a:xfrm>
            <a:off x="1219200" y="609600"/>
            <a:ext cx="5334000" cy="946150"/>
          </a:xfrm>
          <a:prstGeom prst="rect">
            <a:avLst/>
          </a:prstGeom>
          <a:noFill/>
          <a:ln w="9525">
            <a:noFill/>
            <a:miter lim="800000"/>
            <a:headEnd/>
            <a:tailEnd/>
          </a:ln>
          <a:effectLst/>
        </p:spPr>
        <p:txBody>
          <a:bodyPr>
            <a:spAutoFit/>
          </a:bodyPr>
          <a:lstStyle/>
          <a:p>
            <a:r>
              <a:rPr lang="de-DE" sz="2800"/>
              <a:t>Eigene und gemeinsame Verantwortung: Kooperation</a:t>
            </a:r>
          </a:p>
        </p:txBody>
      </p:sp>
      <p:sp>
        <p:nvSpPr>
          <p:cNvPr id="93190" name="Line 6"/>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3191" name="Picture 7"/>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4782A1DC-A531-4B33-8549-BB5E20398ABC}" type="slidenum">
              <a:rPr lang="de-DE"/>
              <a:pPr/>
              <a:t>15</a:t>
            </a:fld>
            <a:endParaRPr lang="de-DE"/>
          </a:p>
        </p:txBody>
      </p:sp>
      <p:sp>
        <p:nvSpPr>
          <p:cNvPr id="94210" name="Rectangle 2"/>
          <p:cNvSpPr>
            <a:spLocks noGrp="1" noChangeArrowheads="1"/>
          </p:cNvSpPr>
          <p:nvPr>
            <p:ph type="title"/>
          </p:nvPr>
        </p:nvSpPr>
        <p:spPr>
          <a:xfrm>
            <a:off x="914400" y="501650"/>
            <a:ext cx="5715000" cy="946150"/>
          </a:xfrm>
        </p:spPr>
        <p:txBody>
          <a:bodyPr/>
          <a:lstStyle/>
          <a:p>
            <a:r>
              <a:rPr lang="de-DE" sz="2800"/>
              <a:t>Entwicklung: </a:t>
            </a:r>
            <a:br>
              <a:rPr lang="de-DE" sz="2800"/>
            </a:br>
            <a:r>
              <a:rPr lang="de-DE" sz="2800"/>
              <a:t>Erfahrung und Problemlösung</a:t>
            </a:r>
          </a:p>
        </p:txBody>
      </p:sp>
      <p:sp>
        <p:nvSpPr>
          <p:cNvPr id="94211" name="Rectangle 3"/>
          <p:cNvSpPr>
            <a:spLocks noGrp="1" noChangeArrowheads="1"/>
          </p:cNvSpPr>
          <p:nvPr>
            <p:ph type="body" idx="1"/>
          </p:nvPr>
        </p:nvSpPr>
        <p:spPr/>
        <p:txBody>
          <a:bodyPr/>
          <a:lstStyle/>
          <a:p>
            <a:pPr>
              <a:buFont typeface="Wingdings" pitchFamily="2" charset="2"/>
              <a:buNone/>
            </a:pPr>
            <a:r>
              <a:rPr lang="de-DE" b="1"/>
              <a:t>Analyse von Erfahrungen durch </a:t>
            </a:r>
          </a:p>
          <a:p>
            <a:r>
              <a:rPr lang="de-DE"/>
              <a:t>offene Problemdarlegung,  jenseits aller Rollenzwänge</a:t>
            </a:r>
          </a:p>
          <a:p>
            <a:r>
              <a:rPr lang="de-DE"/>
              <a:t>Erfahrungsaustausch zur emotionalen Unterstützung und Problemverarbeitung</a:t>
            </a:r>
          </a:p>
          <a:p>
            <a:r>
              <a:rPr lang="de-DE"/>
              <a:t>Erweiterung der individuellen Perspektive durch aktives Zuhören</a:t>
            </a:r>
          </a:p>
          <a:p>
            <a:endParaRPr lang="de-DE"/>
          </a:p>
          <a:p>
            <a:pPr>
              <a:buFont typeface="Wingdings" pitchFamily="2" charset="2"/>
              <a:buNone/>
            </a:pPr>
            <a:r>
              <a:rPr lang="de-DE" b="1"/>
              <a:t>Stärkung der Problemlösekompetenz durch</a:t>
            </a:r>
          </a:p>
          <a:p>
            <a:r>
              <a:rPr lang="de-DE"/>
              <a:t>gemeinsame Arbeit zur Planung und Festlegung von individuellen Zielsetzungen</a:t>
            </a:r>
          </a:p>
          <a:p>
            <a:r>
              <a:rPr lang="de-DE"/>
              <a:t>gemeinsame Überprüfung der Effekte der individuellen Entwicklungsarbeit</a:t>
            </a:r>
          </a:p>
        </p:txBody>
      </p:sp>
      <p:sp>
        <p:nvSpPr>
          <p:cNvPr id="94212"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4213"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E4D99AED-7A83-4E2A-A500-A6545665BCE4}" type="slidenum">
              <a:rPr lang="de-DE"/>
              <a:pPr/>
              <a:t>16</a:t>
            </a:fld>
            <a:endParaRPr lang="de-DE"/>
          </a:p>
        </p:txBody>
      </p:sp>
      <p:sp>
        <p:nvSpPr>
          <p:cNvPr id="95234" name="Rectangle 2"/>
          <p:cNvSpPr>
            <a:spLocks noGrp="1" noChangeArrowheads="1"/>
          </p:cNvSpPr>
          <p:nvPr>
            <p:ph type="title"/>
          </p:nvPr>
        </p:nvSpPr>
        <p:spPr>
          <a:xfrm>
            <a:off x="914400" y="928688"/>
            <a:ext cx="5638800" cy="519112"/>
          </a:xfrm>
        </p:spPr>
        <p:txBody>
          <a:bodyPr/>
          <a:lstStyle/>
          <a:p>
            <a:r>
              <a:rPr lang="de-DE" sz="2800"/>
              <a:t>Selbstmanagement</a:t>
            </a:r>
          </a:p>
        </p:txBody>
      </p:sp>
      <p:sp>
        <p:nvSpPr>
          <p:cNvPr id="95235" name="Rectangle 3"/>
          <p:cNvSpPr>
            <a:spLocks noGrp="1" noChangeArrowheads="1"/>
          </p:cNvSpPr>
          <p:nvPr>
            <p:ph type="body" idx="1"/>
          </p:nvPr>
        </p:nvSpPr>
        <p:spPr/>
        <p:txBody>
          <a:bodyPr/>
          <a:lstStyle/>
          <a:p>
            <a:pPr>
              <a:buFont typeface="Wingdings" pitchFamily="2" charset="2"/>
              <a:buNone/>
            </a:pPr>
            <a:r>
              <a:rPr lang="de-DE" b="1"/>
              <a:t>Förderung von Selbstmanagementstrategien durch</a:t>
            </a:r>
          </a:p>
          <a:p>
            <a:r>
              <a:rPr lang="de-DE"/>
              <a:t>Anleitung zur Selbstreflexion über selbst gewählte Themen und/oder Ereignisse</a:t>
            </a:r>
          </a:p>
          <a:p>
            <a:r>
              <a:rPr lang="de-DE"/>
              <a:t>Motivierung durch realistische Ziele im Berufs- und Privatleben</a:t>
            </a:r>
          </a:p>
          <a:p>
            <a:r>
              <a:rPr lang="de-DE"/>
              <a:t>Entwicklung einer “Kultur des Scheiterns und Aushaltens” mit kollegialer Unterstützung</a:t>
            </a:r>
          </a:p>
          <a:p>
            <a:endParaRPr lang="de-DE"/>
          </a:p>
          <a:p>
            <a:pPr>
              <a:buFont typeface="Wingdings" pitchFamily="2" charset="2"/>
              <a:buNone/>
            </a:pPr>
            <a:r>
              <a:rPr lang="de-DE" b="1"/>
              <a:t>Förderung einer systematischen Entwicklungssteuerung im Team durch</a:t>
            </a:r>
          </a:p>
          <a:p>
            <a:r>
              <a:rPr lang="de-DE"/>
              <a:t>Hilfe durch gezielte Kurse (OPUS)</a:t>
            </a:r>
          </a:p>
          <a:p>
            <a:r>
              <a:rPr lang="de-DE"/>
              <a:t>Begleitung durch die Universität Lüneburg </a:t>
            </a:r>
          </a:p>
          <a:p>
            <a:r>
              <a:rPr lang="de-DE"/>
              <a:t>schriftliche, jederzeit verfügbare Informationen</a:t>
            </a:r>
          </a:p>
        </p:txBody>
      </p:sp>
      <p:sp>
        <p:nvSpPr>
          <p:cNvPr id="95236"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5237"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A16D27E9-5D42-457A-A34D-38A84F6F2DA7}" type="slidenum">
              <a:rPr lang="de-DE"/>
              <a:pPr/>
              <a:t>17</a:t>
            </a:fld>
            <a:endParaRPr lang="de-DE"/>
          </a:p>
        </p:txBody>
      </p:sp>
      <p:sp>
        <p:nvSpPr>
          <p:cNvPr id="96258" name="Rectangle 2"/>
          <p:cNvSpPr>
            <a:spLocks noGrp="1" noChangeArrowheads="1"/>
          </p:cNvSpPr>
          <p:nvPr>
            <p:ph type="title"/>
          </p:nvPr>
        </p:nvSpPr>
        <p:spPr>
          <a:xfrm>
            <a:off x="914400" y="381000"/>
            <a:ext cx="5791200" cy="1066800"/>
          </a:xfrm>
        </p:spPr>
        <p:txBody>
          <a:bodyPr/>
          <a:lstStyle/>
          <a:p>
            <a:r>
              <a:rPr lang="de-DE"/>
              <a:t>Entwicklungssteuerung: Ziele entwickeln</a:t>
            </a:r>
          </a:p>
        </p:txBody>
      </p:sp>
      <p:sp>
        <p:nvSpPr>
          <p:cNvPr id="96259" name="Rectangle 3"/>
          <p:cNvSpPr>
            <a:spLocks noGrp="1" noChangeArrowheads="1"/>
          </p:cNvSpPr>
          <p:nvPr>
            <p:ph type="body" idx="1"/>
          </p:nvPr>
        </p:nvSpPr>
        <p:spPr/>
        <p:txBody>
          <a:bodyPr/>
          <a:lstStyle/>
          <a:p>
            <a:pPr>
              <a:buFont typeface="Wingdings" pitchFamily="2" charset="2"/>
              <a:buNone/>
            </a:pPr>
            <a:r>
              <a:rPr lang="de-DE" sz="1600" b="1"/>
              <a:t>Neue Ziele im Beruf?</a:t>
            </a:r>
          </a:p>
          <a:p>
            <a:r>
              <a:rPr lang="de-DE" sz="1600"/>
              <a:t> Gelingensmomente im Unterricht bewusst machen</a:t>
            </a:r>
          </a:p>
          <a:p>
            <a:r>
              <a:rPr lang="de-DE" sz="1600"/>
              <a:t> neue Lehr-Lern-Methoden erproben</a:t>
            </a:r>
          </a:p>
          <a:p>
            <a:r>
              <a:rPr lang="de-DE" sz="1600"/>
              <a:t> Kooperation zwischen Schüler/innen oder Kolleg/innen stärken</a:t>
            </a:r>
          </a:p>
          <a:p>
            <a:r>
              <a:rPr lang="de-DE" sz="1600"/>
              <a:t> Gesundheitsförderung im Unterricht erproben u. v. m.</a:t>
            </a:r>
          </a:p>
          <a:p>
            <a:endParaRPr lang="de-DE" sz="1600"/>
          </a:p>
          <a:p>
            <a:pPr>
              <a:buFont typeface="Wingdings" pitchFamily="2" charset="2"/>
              <a:buNone/>
            </a:pPr>
            <a:r>
              <a:rPr lang="de-DE" sz="1600" b="1"/>
              <a:t>Neue Ziele im Privatleben?</a:t>
            </a:r>
          </a:p>
          <a:p>
            <a:r>
              <a:rPr lang="de-DE" sz="1600"/>
              <a:t> mehr Erholungsphasen einlegen, bewusster „abschalten“ lernen</a:t>
            </a:r>
          </a:p>
          <a:p>
            <a:r>
              <a:rPr lang="de-DE" sz="1600"/>
              <a:t> eigenes Gesundheitshandeln aktivieren u. v. m.</a:t>
            </a:r>
          </a:p>
          <a:p>
            <a:endParaRPr lang="de-DE" sz="1600"/>
          </a:p>
          <a:p>
            <a:pPr>
              <a:buFont typeface="Wingdings" pitchFamily="2" charset="2"/>
              <a:buNone/>
            </a:pPr>
            <a:r>
              <a:rPr lang="de-DE" sz="1600" b="1"/>
              <a:t>Neue, gemeinsame Ziele mit Kolleginnen und Kollegen?</a:t>
            </a:r>
          </a:p>
          <a:p>
            <a:r>
              <a:rPr lang="de-DE" sz="1600"/>
              <a:t> Lehrerzimmer neu gestalten</a:t>
            </a:r>
          </a:p>
          <a:p>
            <a:r>
              <a:rPr lang="de-DE" sz="1600"/>
              <a:t> Sponsoren für ein Projekt (z. B. Schultheater-AG) gewinnen</a:t>
            </a:r>
          </a:p>
          <a:p>
            <a:r>
              <a:rPr lang="de-DE" sz="1600"/>
              <a:t> Kommunikationsstrukturen verbessern u. v. m.</a:t>
            </a:r>
          </a:p>
        </p:txBody>
      </p:sp>
      <p:sp>
        <p:nvSpPr>
          <p:cNvPr id="96260"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6261"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72782AD5-D8A9-41AF-AECA-DEBD10B0C154}" type="slidenum">
              <a:rPr lang="de-DE"/>
              <a:pPr/>
              <a:t>18</a:t>
            </a:fld>
            <a:endParaRPr lang="de-DE"/>
          </a:p>
        </p:txBody>
      </p:sp>
      <p:sp>
        <p:nvSpPr>
          <p:cNvPr id="97282" name="Rectangle 2"/>
          <p:cNvSpPr>
            <a:spLocks noGrp="1" noChangeArrowheads="1"/>
          </p:cNvSpPr>
          <p:nvPr>
            <p:ph type="title"/>
          </p:nvPr>
        </p:nvSpPr>
        <p:spPr>
          <a:xfrm>
            <a:off x="914400" y="928688"/>
            <a:ext cx="5105400" cy="519112"/>
          </a:xfrm>
        </p:spPr>
        <p:txBody>
          <a:bodyPr/>
          <a:lstStyle/>
          <a:p>
            <a:r>
              <a:rPr lang="de-DE" sz="2800"/>
              <a:t>Praktische Realisation</a:t>
            </a:r>
          </a:p>
        </p:txBody>
      </p:sp>
      <p:sp>
        <p:nvSpPr>
          <p:cNvPr id="97283" name="Rectangle 3"/>
          <p:cNvSpPr>
            <a:spLocks noGrp="1" noChangeArrowheads="1"/>
          </p:cNvSpPr>
          <p:nvPr>
            <p:ph type="body" idx="1"/>
          </p:nvPr>
        </p:nvSpPr>
        <p:spPr>
          <a:xfrm>
            <a:off x="912813" y="1905000"/>
            <a:ext cx="3887787" cy="4724400"/>
          </a:xfrm>
        </p:spPr>
        <p:txBody>
          <a:bodyPr/>
          <a:lstStyle/>
          <a:p>
            <a:r>
              <a:rPr lang="de-DE"/>
              <a:t>Je drei Kollegen/innen aus derselben oder einer benachbarten Schulen bilden ein Team.</a:t>
            </a:r>
          </a:p>
          <a:p>
            <a:endParaRPr lang="de-DE"/>
          </a:p>
          <a:p>
            <a:r>
              <a:rPr lang="de-DE"/>
              <a:t>Das KESS-Team trifft sich regelmäßig alle zwei Wochen über vier bis sechs Monate für jeweils 90 Minuten.</a:t>
            </a:r>
          </a:p>
          <a:p>
            <a:endParaRPr lang="de-DE"/>
          </a:p>
          <a:p>
            <a:r>
              <a:rPr lang="de-DE"/>
              <a:t>Jedes Teammitglied übernimmt in jeder der Teamsitzungen nacheinander drei verschiedene Rollen:</a:t>
            </a:r>
          </a:p>
        </p:txBody>
      </p:sp>
      <p:sp>
        <p:nvSpPr>
          <p:cNvPr id="97285" name="Line 5"/>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7287" name="Picture 7"/>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pic>
        <p:nvPicPr>
          <p:cNvPr id="97290" name="Picture 10"/>
          <p:cNvPicPr>
            <a:picLocks noChangeAspect="1" noChangeArrowheads="1"/>
          </p:cNvPicPr>
          <p:nvPr/>
        </p:nvPicPr>
        <p:blipFill>
          <a:blip r:embed="rId4" cstate="print"/>
          <a:srcRect/>
          <a:stretch>
            <a:fillRect/>
          </a:stretch>
        </p:blipFill>
        <p:spPr bwMode="auto">
          <a:xfrm>
            <a:off x="4724400" y="3352800"/>
            <a:ext cx="3856038" cy="261302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EB61744E-9096-4192-920C-C8BC9F8F2179}" type="slidenum">
              <a:rPr lang="de-DE"/>
              <a:pPr/>
              <a:t>19</a:t>
            </a:fld>
            <a:endParaRPr lang="de-DE"/>
          </a:p>
        </p:txBody>
      </p:sp>
      <p:sp>
        <p:nvSpPr>
          <p:cNvPr id="99330" name="Rectangle 2"/>
          <p:cNvSpPr>
            <a:spLocks noGrp="1" noChangeArrowheads="1"/>
          </p:cNvSpPr>
          <p:nvPr>
            <p:ph type="title"/>
          </p:nvPr>
        </p:nvSpPr>
        <p:spPr>
          <a:xfrm>
            <a:off x="914400" y="928688"/>
            <a:ext cx="5867400" cy="519112"/>
          </a:xfrm>
        </p:spPr>
        <p:txBody>
          <a:bodyPr/>
          <a:lstStyle/>
          <a:p>
            <a:r>
              <a:rPr lang="de-DE" sz="2800"/>
              <a:t>Praxis: Rollen im KESS-Team:</a:t>
            </a:r>
          </a:p>
        </p:txBody>
      </p:sp>
      <p:sp>
        <p:nvSpPr>
          <p:cNvPr id="99331" name="Rectangle 3"/>
          <p:cNvSpPr>
            <a:spLocks noGrp="1" noChangeArrowheads="1"/>
          </p:cNvSpPr>
          <p:nvPr>
            <p:ph type="body" idx="1"/>
          </p:nvPr>
        </p:nvSpPr>
        <p:spPr/>
        <p:txBody>
          <a:bodyPr/>
          <a:lstStyle/>
          <a:p>
            <a:pPr>
              <a:lnSpc>
                <a:spcPct val="90000"/>
              </a:lnSpc>
            </a:pPr>
            <a:r>
              <a:rPr lang="de-DE"/>
              <a:t>DER/DIE SELBSTENTWICKLER/IN </a:t>
            </a:r>
          </a:p>
          <a:p>
            <a:pPr>
              <a:lnSpc>
                <a:spcPct val="90000"/>
              </a:lnSpc>
              <a:buFont typeface="Wingdings" pitchFamily="2" charset="2"/>
              <a:buNone/>
            </a:pPr>
            <a:r>
              <a:rPr lang="de-DE"/>
              <a:t>	hat etwa 30 Minuten Zeit, selbst gewählte Entwicklungsthemen oder auch gerade Erlebtes zu reflektieren und nächste Schritte zu planen.</a:t>
            </a:r>
          </a:p>
          <a:p>
            <a:pPr>
              <a:lnSpc>
                <a:spcPct val="90000"/>
              </a:lnSpc>
            </a:pPr>
            <a:endParaRPr lang="de-DE"/>
          </a:p>
          <a:p>
            <a:pPr>
              <a:lnSpc>
                <a:spcPct val="90000"/>
              </a:lnSpc>
            </a:pPr>
            <a:r>
              <a:rPr lang="de-DE"/>
              <a:t>DER/DIE KOLLEGIALE BEOBACHTER(IN) (Supervisor/in)</a:t>
            </a:r>
          </a:p>
          <a:p>
            <a:pPr>
              <a:lnSpc>
                <a:spcPct val="90000"/>
              </a:lnSpc>
              <a:buFont typeface="Wingdings" pitchFamily="2" charset="2"/>
              <a:buNone/>
            </a:pPr>
            <a:r>
              <a:rPr lang="de-DE"/>
              <a:t>	registriert Bemerkenswertes zum Beratungs- und Entwicklungsprozess und achtet auf die Einhaltung vereinbarter Regeln.</a:t>
            </a:r>
          </a:p>
          <a:p>
            <a:pPr>
              <a:lnSpc>
                <a:spcPct val="90000"/>
              </a:lnSpc>
            </a:pPr>
            <a:endParaRPr lang="de-DE"/>
          </a:p>
          <a:p>
            <a:pPr>
              <a:lnSpc>
                <a:spcPct val="90000"/>
              </a:lnSpc>
            </a:pPr>
            <a:r>
              <a:rPr lang="de-DE"/>
              <a:t>DER/DIE GEWÄHLTE KOLLEGIALE BERATER/IN</a:t>
            </a:r>
          </a:p>
          <a:p>
            <a:pPr>
              <a:lnSpc>
                <a:spcPct val="90000"/>
              </a:lnSpc>
              <a:buFont typeface="Wingdings" pitchFamily="2" charset="2"/>
              <a:buNone/>
            </a:pPr>
            <a:r>
              <a:rPr lang="de-DE"/>
              <a:t>	unterstützt die Selbstreflexion, prüft die Ziele und Planungen auf Erreichbarkeit und Nebenwirkungen und ermutigt bei Rückschlägen</a:t>
            </a:r>
          </a:p>
        </p:txBody>
      </p:sp>
      <p:sp>
        <p:nvSpPr>
          <p:cNvPr id="99332"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99333"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4"/>
          <p:cNvSpPr>
            <a:spLocks noGrp="1"/>
          </p:cNvSpPr>
          <p:nvPr>
            <p:ph type="sldNum" sz="quarter" idx="11"/>
          </p:nvPr>
        </p:nvSpPr>
        <p:spPr/>
        <p:txBody>
          <a:bodyPr/>
          <a:lstStyle/>
          <a:p>
            <a:fld id="{90506BC6-E83F-4109-BC37-BC52D71DDECF}" type="slidenum">
              <a:rPr lang="de-DE"/>
              <a:pPr/>
              <a:t>2</a:t>
            </a:fld>
            <a:endParaRPr lang="de-DE"/>
          </a:p>
        </p:txBody>
      </p:sp>
      <p:sp>
        <p:nvSpPr>
          <p:cNvPr id="88066" name="Rectangle 2"/>
          <p:cNvSpPr>
            <a:spLocks noGrp="1" noChangeArrowheads="1"/>
          </p:cNvSpPr>
          <p:nvPr>
            <p:ph type="title"/>
          </p:nvPr>
        </p:nvSpPr>
        <p:spPr/>
        <p:txBody>
          <a:bodyPr/>
          <a:lstStyle/>
          <a:p>
            <a:r>
              <a:rPr lang="de-DE"/>
              <a:t>KESS</a:t>
            </a:r>
          </a:p>
        </p:txBody>
      </p:sp>
      <p:sp>
        <p:nvSpPr>
          <p:cNvPr id="88067" name="Rectangle 3"/>
          <p:cNvSpPr>
            <a:spLocks noGrp="1" noChangeArrowheads="1"/>
          </p:cNvSpPr>
          <p:nvPr>
            <p:ph type="body" idx="1"/>
          </p:nvPr>
        </p:nvSpPr>
        <p:spPr>
          <a:xfrm>
            <a:off x="912813" y="1905000"/>
            <a:ext cx="8110537" cy="1600200"/>
          </a:xfrm>
        </p:spPr>
        <p:txBody>
          <a:bodyPr/>
          <a:lstStyle/>
          <a:p>
            <a:r>
              <a:rPr lang="de-DE"/>
              <a:t>KESS – ursprünglich ein Projekt des Niedersächsischen Landesinstituts für Schulentwicklung und Bildung (NLI) und der Universität Lüneburg zur Förderung von Motivation, Berufszufriedenheit und Gesundheit von Lehrkräften</a:t>
            </a:r>
          </a:p>
          <a:p>
            <a:r>
              <a:rPr lang="de-DE"/>
              <a:t>KESS – nun ein neues Projekt von </a:t>
            </a:r>
          </a:p>
          <a:p>
            <a:pPr>
              <a:buFont typeface="Wingdings" pitchFamily="2" charset="2"/>
              <a:buNone/>
            </a:pPr>
            <a:endParaRPr lang="de-DE"/>
          </a:p>
        </p:txBody>
      </p:sp>
      <p:pic>
        <p:nvPicPr>
          <p:cNvPr id="88069" name="Picture 5" descr="D:\OPUS\OPUS_NRW.jpg"/>
          <p:cNvPicPr>
            <a:picLocks noChangeAspect="1" noChangeArrowheads="1"/>
          </p:cNvPicPr>
          <p:nvPr/>
        </p:nvPicPr>
        <p:blipFill>
          <a:blip r:embed="rId3" cstate="print"/>
          <a:srcRect/>
          <a:stretch>
            <a:fillRect/>
          </a:stretch>
        </p:blipFill>
        <p:spPr bwMode="auto">
          <a:xfrm>
            <a:off x="5562600" y="4953000"/>
            <a:ext cx="3225800" cy="1155700"/>
          </a:xfrm>
          <a:prstGeom prst="rect">
            <a:avLst/>
          </a:prstGeom>
          <a:noFill/>
        </p:spPr>
      </p:pic>
      <p:sp>
        <p:nvSpPr>
          <p:cNvPr id="88070" name="Text Box 6"/>
          <p:cNvSpPr txBox="1">
            <a:spLocks noChangeArrowheads="1"/>
          </p:cNvSpPr>
          <p:nvPr/>
        </p:nvSpPr>
        <p:spPr bwMode="auto">
          <a:xfrm>
            <a:off x="990600" y="4953000"/>
            <a:ext cx="7391400" cy="366713"/>
          </a:xfrm>
          <a:prstGeom prst="rect">
            <a:avLst/>
          </a:prstGeom>
          <a:noFill/>
          <a:ln w="9525">
            <a:noFill/>
            <a:miter lim="800000"/>
            <a:headEnd/>
            <a:tailEnd/>
          </a:ln>
          <a:effectLst/>
        </p:spPr>
        <p:txBody>
          <a:bodyPr>
            <a:spAutoFit/>
          </a:bodyPr>
          <a:lstStyle/>
          <a:p>
            <a:pPr>
              <a:spcBef>
                <a:spcPct val="20000"/>
              </a:spcBef>
              <a:buClr>
                <a:schemeClr val="folHlink"/>
              </a:buClr>
              <a:buSzPct val="75000"/>
              <a:buFont typeface="Wingdings" pitchFamily="2" charset="2"/>
              <a:buChar char="n"/>
            </a:pPr>
            <a:r>
              <a:rPr lang="de-DE" sz="1800"/>
              <a:t>  im Netzwerk von </a:t>
            </a:r>
          </a:p>
        </p:txBody>
      </p:sp>
      <p:pic>
        <p:nvPicPr>
          <p:cNvPr id="88071" name="Picture 7" descr="D:\OPUS\OPUS-WAF-klein.jpeg"/>
          <p:cNvPicPr>
            <a:picLocks noChangeAspect="1" noChangeArrowheads="1"/>
          </p:cNvPicPr>
          <p:nvPr/>
        </p:nvPicPr>
        <p:blipFill>
          <a:blip r:embed="rId4" cstate="print">
            <a:grayscl/>
          </a:blip>
          <a:srcRect/>
          <a:stretch>
            <a:fillRect/>
          </a:stretch>
        </p:blipFill>
        <p:spPr bwMode="auto">
          <a:xfrm>
            <a:off x="5638800" y="3200400"/>
            <a:ext cx="2667000" cy="1498600"/>
          </a:xfrm>
          <a:prstGeom prst="rect">
            <a:avLst/>
          </a:prstGeom>
          <a:noFill/>
        </p:spPr>
      </p:pic>
      <p:sp>
        <p:nvSpPr>
          <p:cNvPr id="88087" name="Line 23"/>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88088" name="Picture 24"/>
          <p:cNvPicPr>
            <a:picLocks noChangeAspect="1" noChangeArrowheads="1"/>
          </p:cNvPicPr>
          <p:nvPr/>
        </p:nvPicPr>
        <p:blipFill>
          <a:blip r:embed="rId5" cstate="print"/>
          <a:srcRect/>
          <a:stretch>
            <a:fillRect/>
          </a:stretch>
        </p:blipFill>
        <p:spPr bwMode="auto">
          <a:xfrm>
            <a:off x="6934200" y="0"/>
            <a:ext cx="2209800" cy="1943100"/>
          </a:xfrm>
          <a:prstGeom prst="rect">
            <a:avLst/>
          </a:prstGeom>
          <a:noFill/>
          <a:ln w="9525">
            <a:noFill/>
            <a:miter lim="800000"/>
            <a:headEnd/>
            <a:tailEnd/>
          </a:ln>
          <a:effectLst/>
        </p:spPr>
      </p:pic>
      <p:pic>
        <p:nvPicPr>
          <p:cNvPr id="88089" name="Picture 25"/>
          <p:cNvPicPr>
            <a:picLocks noChangeAspect="1" noChangeArrowheads="1"/>
          </p:cNvPicPr>
          <p:nvPr/>
        </p:nvPicPr>
        <p:blipFill>
          <a:blip r:embed="rId6"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B5DC88BF-4C6F-44CE-87E6-B99B962F3AA0}" type="slidenum">
              <a:rPr lang="de-DE"/>
              <a:pPr/>
              <a:t>20</a:t>
            </a:fld>
            <a:endParaRPr lang="de-DE"/>
          </a:p>
        </p:txBody>
      </p:sp>
      <p:sp>
        <p:nvSpPr>
          <p:cNvPr id="100354" name="Rectangle 2"/>
          <p:cNvSpPr>
            <a:spLocks noGrp="1" noChangeArrowheads="1"/>
          </p:cNvSpPr>
          <p:nvPr>
            <p:ph type="title"/>
          </p:nvPr>
        </p:nvSpPr>
        <p:spPr>
          <a:xfrm>
            <a:off x="914400" y="928688"/>
            <a:ext cx="5943600" cy="519112"/>
          </a:xfrm>
        </p:spPr>
        <p:txBody>
          <a:bodyPr/>
          <a:lstStyle/>
          <a:p>
            <a:r>
              <a:rPr lang="de-DE" sz="2800"/>
              <a:t>Praxis: Rollen und Chancen</a:t>
            </a:r>
          </a:p>
        </p:txBody>
      </p:sp>
      <p:sp>
        <p:nvSpPr>
          <p:cNvPr id="100355" name="Rectangle 3"/>
          <p:cNvSpPr>
            <a:spLocks noGrp="1" noChangeArrowheads="1"/>
          </p:cNvSpPr>
          <p:nvPr>
            <p:ph type="body" idx="1"/>
          </p:nvPr>
        </p:nvSpPr>
        <p:spPr/>
        <p:txBody>
          <a:bodyPr/>
          <a:lstStyle/>
          <a:p>
            <a:pPr>
              <a:lnSpc>
                <a:spcPct val="90000"/>
              </a:lnSpc>
              <a:buFont typeface="Wingdings" pitchFamily="2" charset="2"/>
              <a:buNone/>
            </a:pPr>
            <a:r>
              <a:rPr lang="de-DE"/>
              <a:t>Jedes Teammitglied übernimmt in jeder der Teamsitzungen nacheinander drei verschiedene Rollen. </a:t>
            </a:r>
          </a:p>
          <a:p>
            <a:pPr>
              <a:lnSpc>
                <a:spcPct val="90000"/>
              </a:lnSpc>
              <a:buFont typeface="Wingdings" pitchFamily="2" charset="2"/>
              <a:buNone/>
            </a:pPr>
            <a:r>
              <a:rPr lang="de-DE"/>
              <a:t>Durch den Rollenwechsel hat jedes Mitglied drei Lernchancen:</a:t>
            </a:r>
          </a:p>
          <a:p>
            <a:pPr>
              <a:lnSpc>
                <a:spcPct val="90000"/>
              </a:lnSpc>
            </a:pPr>
            <a:endParaRPr lang="de-DE"/>
          </a:p>
          <a:p>
            <a:pPr>
              <a:lnSpc>
                <a:spcPct val="90000"/>
              </a:lnSpc>
            </a:pPr>
            <a:r>
              <a:rPr lang="de-DE"/>
              <a:t>1. Der/die Selbstentwickler/in lernt, warum er/sie Ziele  erreicht bzw. nicht erreicht.</a:t>
            </a:r>
          </a:p>
          <a:p>
            <a:pPr>
              <a:lnSpc>
                <a:spcPct val="90000"/>
              </a:lnSpc>
            </a:pPr>
            <a:r>
              <a:rPr lang="de-DE"/>
              <a:t>2. Der/die Berater/in lernt, welche günstigen oder ungünstigen Strategien „sein“/“ihre“ Selbstentwickler/in anwendet oder nicht akzeptiert.</a:t>
            </a:r>
          </a:p>
          <a:p>
            <a:pPr>
              <a:lnSpc>
                <a:spcPct val="90000"/>
              </a:lnSpc>
            </a:pPr>
            <a:r>
              <a:rPr lang="de-DE"/>
              <a:t>3. Der/die Beobachter/in (Supervisor/in) lernt darüber hinaus, welche Beratungsstrategien bei wem auf fruchtbaren (oder eben unfruchtbaren) Boden fallen.</a:t>
            </a:r>
          </a:p>
          <a:p>
            <a:pPr>
              <a:lnSpc>
                <a:spcPct val="90000"/>
              </a:lnSpc>
            </a:pPr>
            <a:endParaRPr lang="de-DE"/>
          </a:p>
          <a:p>
            <a:pPr>
              <a:lnSpc>
                <a:spcPct val="90000"/>
              </a:lnSpc>
              <a:buFont typeface="Wingdings" pitchFamily="2" charset="2"/>
              <a:buNone/>
            </a:pPr>
            <a:r>
              <a:rPr lang="de-DE" i="1"/>
              <a:t>Der Kopf ist rund, damit das Denken die Richtung wechseln kann!</a:t>
            </a:r>
          </a:p>
        </p:txBody>
      </p:sp>
      <p:sp>
        <p:nvSpPr>
          <p:cNvPr id="100356"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0357"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65E51660-353D-4AE1-AFC7-C996D6915EAD}" type="slidenum">
              <a:rPr lang="de-DE"/>
              <a:pPr/>
              <a:t>21</a:t>
            </a:fld>
            <a:endParaRPr lang="de-DE"/>
          </a:p>
        </p:txBody>
      </p:sp>
      <p:sp>
        <p:nvSpPr>
          <p:cNvPr id="101378" name="Rectangle 2"/>
          <p:cNvSpPr>
            <a:spLocks noGrp="1" noChangeArrowheads="1"/>
          </p:cNvSpPr>
          <p:nvPr>
            <p:ph type="title"/>
          </p:nvPr>
        </p:nvSpPr>
        <p:spPr>
          <a:xfrm>
            <a:off x="914400" y="928688"/>
            <a:ext cx="4800600" cy="519112"/>
          </a:xfrm>
        </p:spPr>
        <p:txBody>
          <a:bodyPr/>
          <a:lstStyle/>
          <a:p>
            <a:r>
              <a:rPr lang="de-DE" sz="2800"/>
              <a:t>Praxis: Selbstentwickler</a:t>
            </a:r>
          </a:p>
        </p:txBody>
      </p:sp>
      <p:sp>
        <p:nvSpPr>
          <p:cNvPr id="101379" name="Rectangle 3"/>
          <p:cNvSpPr>
            <a:spLocks noGrp="1" noChangeArrowheads="1"/>
          </p:cNvSpPr>
          <p:nvPr>
            <p:ph type="body" idx="1"/>
          </p:nvPr>
        </p:nvSpPr>
        <p:spPr>
          <a:xfrm>
            <a:off x="912813" y="1905000"/>
            <a:ext cx="8110537" cy="3886200"/>
          </a:xfrm>
        </p:spPr>
        <p:txBody>
          <a:bodyPr/>
          <a:lstStyle/>
          <a:p>
            <a:pPr>
              <a:buFont typeface="Wingdings" pitchFamily="2" charset="2"/>
              <a:buNone/>
            </a:pPr>
            <a:r>
              <a:rPr lang="de-DE"/>
              <a:t>Die Selbstentwicklerin / der Selbstentwickler soll:</a:t>
            </a:r>
          </a:p>
          <a:p>
            <a:r>
              <a:rPr lang="de-DE"/>
              <a:t> ein persönliches Veränderungsziel auswählen und in kleinen Schritten erreichen (privat oder beruflich)</a:t>
            </a:r>
          </a:p>
          <a:p>
            <a:r>
              <a:rPr lang="de-DE"/>
              <a:t> offen über den Veränderungswunsch und mögliche Probleme sprechen</a:t>
            </a:r>
          </a:p>
          <a:p>
            <a:r>
              <a:rPr lang="de-DE"/>
              <a:t> die eigenen Erfahrungen reflektieren und Veränderungsschritte planen</a:t>
            </a:r>
          </a:p>
          <a:p>
            <a:r>
              <a:rPr lang="de-DE"/>
              <a:t> andere Sichtweisen durchdenken, die eigene Wertorientierung hinterfragen</a:t>
            </a:r>
          </a:p>
          <a:p>
            <a:r>
              <a:rPr lang="de-DE"/>
              <a:t> Nichtveränderbares als gegeben hinnehmen, Überforderungen vermeiden</a:t>
            </a:r>
          </a:p>
          <a:p>
            <a:r>
              <a:rPr lang="de-DE"/>
              <a:t> emotionale Unterstützung suchen</a:t>
            </a:r>
          </a:p>
        </p:txBody>
      </p:sp>
      <p:sp>
        <p:nvSpPr>
          <p:cNvPr id="101380" name="Text Box 4"/>
          <p:cNvSpPr txBox="1">
            <a:spLocks noChangeArrowheads="1"/>
          </p:cNvSpPr>
          <p:nvPr/>
        </p:nvSpPr>
        <p:spPr bwMode="auto">
          <a:xfrm>
            <a:off x="533400" y="5638800"/>
            <a:ext cx="8153400" cy="1735138"/>
          </a:xfrm>
          <a:prstGeom prst="rect">
            <a:avLst/>
          </a:prstGeom>
          <a:noFill/>
          <a:ln w="9525">
            <a:noFill/>
            <a:miter lim="800000"/>
            <a:headEnd/>
            <a:tailEnd/>
          </a:ln>
          <a:effectLst/>
        </p:spPr>
        <p:txBody>
          <a:bodyPr>
            <a:spAutoFit/>
          </a:bodyPr>
          <a:lstStyle/>
          <a:p>
            <a:pPr>
              <a:spcBef>
                <a:spcPct val="50000"/>
              </a:spcBef>
            </a:pPr>
            <a:r>
              <a:rPr lang="de-DE" i="1"/>
              <a:t>Solltest du die Welt in Ordnung bringen, bei wem wolltest du beginnen, bei dir selbst oder bei Anderen? (Solschenizin)</a:t>
            </a:r>
          </a:p>
          <a:p>
            <a:pPr>
              <a:spcBef>
                <a:spcPct val="50000"/>
              </a:spcBef>
            </a:pPr>
            <a:endParaRPr lang="de-DE" i="1"/>
          </a:p>
        </p:txBody>
      </p:sp>
      <p:sp>
        <p:nvSpPr>
          <p:cNvPr id="101381" name="Line 5"/>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1382" name="Picture 6"/>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4340772A-7970-4905-9D5D-A405C62D7925}" type="slidenum">
              <a:rPr lang="de-DE"/>
              <a:pPr/>
              <a:t>22</a:t>
            </a:fld>
            <a:endParaRPr lang="de-DE"/>
          </a:p>
        </p:txBody>
      </p:sp>
      <p:sp>
        <p:nvSpPr>
          <p:cNvPr id="102402" name="Rectangle 2"/>
          <p:cNvSpPr>
            <a:spLocks noGrp="1" noChangeArrowheads="1"/>
          </p:cNvSpPr>
          <p:nvPr>
            <p:ph type="title"/>
          </p:nvPr>
        </p:nvSpPr>
        <p:spPr/>
        <p:txBody>
          <a:bodyPr/>
          <a:lstStyle/>
          <a:p>
            <a:r>
              <a:rPr lang="de-DE"/>
              <a:t>Praxis: Berater</a:t>
            </a:r>
          </a:p>
        </p:txBody>
      </p:sp>
      <p:sp>
        <p:nvSpPr>
          <p:cNvPr id="102403" name="Rectangle 3"/>
          <p:cNvSpPr>
            <a:spLocks noGrp="1" noChangeArrowheads="1"/>
          </p:cNvSpPr>
          <p:nvPr>
            <p:ph type="body" idx="1"/>
          </p:nvPr>
        </p:nvSpPr>
        <p:spPr/>
        <p:txBody>
          <a:bodyPr/>
          <a:lstStyle/>
          <a:p>
            <a:pPr>
              <a:buFont typeface="Wingdings" pitchFamily="2" charset="2"/>
              <a:buNone/>
            </a:pPr>
            <a:r>
              <a:rPr lang="de-DE"/>
              <a:t>Die Beraterin / der Berater soll</a:t>
            </a:r>
          </a:p>
          <a:p>
            <a:endParaRPr lang="de-DE"/>
          </a:p>
          <a:p>
            <a:r>
              <a:rPr lang="de-DE"/>
              <a:t> dem/der Selbstentwickler/in bei der Reflexion durch aktives Zuhören helfen</a:t>
            </a:r>
          </a:p>
          <a:p>
            <a:r>
              <a:rPr lang="de-DE"/>
              <a:t> andere Sichtweisen und Erklärungen ermöglichen (Distanzierung)</a:t>
            </a:r>
          </a:p>
          <a:p>
            <a:r>
              <a:rPr lang="de-DE"/>
              <a:t> emotionale Unterstützung geben (Mitfühlen)</a:t>
            </a:r>
          </a:p>
          <a:p>
            <a:r>
              <a:rPr lang="de-DE"/>
              <a:t> auf Unterforderung / Überforderung achten</a:t>
            </a:r>
          </a:p>
          <a:p>
            <a:r>
              <a:rPr lang="de-DE"/>
              <a:t> prüfen, ob erreichbare Ziele und Einzelschritte definiert sind</a:t>
            </a:r>
          </a:p>
          <a:p>
            <a:r>
              <a:rPr lang="de-DE"/>
              <a:t> bei Rückschritten ermutigen</a:t>
            </a:r>
          </a:p>
        </p:txBody>
      </p:sp>
      <p:sp>
        <p:nvSpPr>
          <p:cNvPr id="102404"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2405"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D07D2C64-54DC-4700-83D2-C076E09D2920}" type="slidenum">
              <a:rPr lang="de-DE"/>
              <a:pPr/>
              <a:t>23</a:t>
            </a:fld>
            <a:endParaRPr lang="de-DE"/>
          </a:p>
        </p:txBody>
      </p:sp>
      <p:sp>
        <p:nvSpPr>
          <p:cNvPr id="103426" name="Rectangle 2"/>
          <p:cNvSpPr>
            <a:spLocks noGrp="1" noChangeArrowheads="1"/>
          </p:cNvSpPr>
          <p:nvPr>
            <p:ph type="title"/>
          </p:nvPr>
        </p:nvSpPr>
        <p:spPr/>
        <p:txBody>
          <a:bodyPr/>
          <a:lstStyle/>
          <a:p>
            <a:r>
              <a:rPr lang="de-DE"/>
              <a:t>Praxis: Beobachter</a:t>
            </a:r>
          </a:p>
        </p:txBody>
      </p:sp>
      <p:sp>
        <p:nvSpPr>
          <p:cNvPr id="103427" name="Rectangle 3"/>
          <p:cNvSpPr>
            <a:spLocks noGrp="1" noChangeArrowheads="1"/>
          </p:cNvSpPr>
          <p:nvPr>
            <p:ph type="body" idx="1"/>
          </p:nvPr>
        </p:nvSpPr>
        <p:spPr/>
        <p:txBody>
          <a:bodyPr/>
          <a:lstStyle/>
          <a:p>
            <a:pPr>
              <a:buFont typeface="Wingdings" pitchFamily="2" charset="2"/>
              <a:buNone/>
            </a:pPr>
            <a:r>
              <a:rPr lang="de-DE"/>
              <a:t>Der Beobachter / die Beobachterin (Supervisor) soll:</a:t>
            </a:r>
          </a:p>
          <a:p>
            <a:r>
              <a:rPr lang="de-DE"/>
              <a:t> die Beratungssituation aus der Sicht des „Adlers“ (Metaposition) beobachten</a:t>
            </a:r>
          </a:p>
          <a:p>
            <a:r>
              <a:rPr lang="de-DE"/>
              <a:t> die Interaktionen auf günstige und ungünstige Bedingungen überprüfen</a:t>
            </a:r>
          </a:p>
          <a:p>
            <a:r>
              <a:rPr lang="de-DE"/>
              <a:t>„Kaffeeklatschatmosphäre“, Konkurrenzverhalten und Rechtfertigungsdruck unterbinden</a:t>
            </a:r>
          </a:p>
          <a:p>
            <a:r>
              <a:rPr lang="de-DE"/>
              <a:t> W-Fragen, “Straßensperren“ und das Aufdrängen von Lösungen verhindern</a:t>
            </a:r>
          </a:p>
          <a:p>
            <a:r>
              <a:rPr lang="de-DE"/>
              <a:t> am Schluss den Beratungsprozess durch ein Feedback fördern</a:t>
            </a:r>
          </a:p>
          <a:p>
            <a:r>
              <a:rPr lang="de-DE"/>
              <a:t> das Gesprächsverhalten und die Beiträge würdigen</a:t>
            </a:r>
          </a:p>
          <a:p>
            <a:endParaRPr lang="de-DE"/>
          </a:p>
          <a:p>
            <a:pPr>
              <a:buFont typeface="Wingdings" pitchFamily="2" charset="2"/>
              <a:buNone/>
            </a:pPr>
            <a:r>
              <a:rPr lang="de-DE" i="1"/>
              <a:t>Ratschläge sind auch Schläge!</a:t>
            </a:r>
          </a:p>
        </p:txBody>
      </p:sp>
      <p:sp>
        <p:nvSpPr>
          <p:cNvPr id="103428"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3429"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90394565-41C9-4731-8703-6B6B6BD4175C}" type="slidenum">
              <a:rPr lang="de-DE"/>
              <a:pPr/>
              <a:t>24</a:t>
            </a:fld>
            <a:endParaRPr lang="de-DE"/>
          </a:p>
        </p:txBody>
      </p:sp>
      <p:sp>
        <p:nvSpPr>
          <p:cNvPr id="132098" name="Rectangle 1026"/>
          <p:cNvSpPr>
            <a:spLocks noGrp="1" noChangeArrowheads="1"/>
          </p:cNvSpPr>
          <p:nvPr>
            <p:ph type="title"/>
          </p:nvPr>
        </p:nvSpPr>
        <p:spPr/>
        <p:txBody>
          <a:bodyPr/>
          <a:lstStyle/>
          <a:p>
            <a:r>
              <a:rPr lang="de-DE"/>
              <a:t>Praxis: Regeln für KESS</a:t>
            </a:r>
          </a:p>
        </p:txBody>
      </p:sp>
      <p:sp>
        <p:nvSpPr>
          <p:cNvPr id="132099" name="Rectangle 1027"/>
          <p:cNvSpPr>
            <a:spLocks noGrp="1" noChangeArrowheads="1"/>
          </p:cNvSpPr>
          <p:nvPr>
            <p:ph type="body" idx="1"/>
          </p:nvPr>
        </p:nvSpPr>
        <p:spPr/>
        <p:txBody>
          <a:bodyPr/>
          <a:lstStyle/>
          <a:p>
            <a:pPr>
              <a:buFont typeface="Wingdings" pitchFamily="2" charset="2"/>
              <a:buNone/>
            </a:pPr>
            <a:r>
              <a:rPr lang="de-DE" sz="2400" b="1"/>
              <a:t>TZI - Regeln beachten</a:t>
            </a:r>
          </a:p>
          <a:p>
            <a:r>
              <a:rPr lang="de-DE" sz="2400"/>
              <a:t>- Vertraulichkeit</a:t>
            </a:r>
          </a:p>
          <a:p>
            <a:r>
              <a:rPr lang="de-DE" sz="2400"/>
              <a:t>- Jede/r ist für sich selbst verantwortlich</a:t>
            </a:r>
          </a:p>
          <a:p>
            <a:r>
              <a:rPr lang="de-DE" sz="2400"/>
              <a:t>- Keine/r muss begründen, wenn er/sie etwas nicht will</a:t>
            </a:r>
          </a:p>
          <a:p>
            <a:r>
              <a:rPr lang="de-DE" sz="2400"/>
              <a:t>- Jede/r kann soviel von sich einbringen, wie er/sie möchte</a:t>
            </a:r>
          </a:p>
          <a:p>
            <a:r>
              <a:rPr lang="de-DE" sz="2400"/>
              <a:t>- Keine/r bewertet die Aussagen eine/s/r anderen</a:t>
            </a:r>
          </a:p>
          <a:p>
            <a:r>
              <a:rPr lang="de-DE" sz="2400"/>
              <a:t>- Empathiefähigkeit ist gefordert</a:t>
            </a:r>
          </a:p>
          <a:p>
            <a:endParaRPr lang="de-DE" sz="2400"/>
          </a:p>
        </p:txBody>
      </p:sp>
      <p:sp>
        <p:nvSpPr>
          <p:cNvPr id="132100" name="Line 1028"/>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32101" name="Picture 1029"/>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CCF3C6AA-2304-403B-BA86-1A15C093EE4B}" type="slidenum">
              <a:rPr lang="de-DE"/>
              <a:pPr/>
              <a:t>25</a:t>
            </a:fld>
            <a:endParaRPr lang="de-DE"/>
          </a:p>
        </p:txBody>
      </p:sp>
      <p:sp>
        <p:nvSpPr>
          <p:cNvPr id="130050" name="Rectangle 1026"/>
          <p:cNvSpPr>
            <a:spLocks noGrp="1" noChangeArrowheads="1"/>
          </p:cNvSpPr>
          <p:nvPr>
            <p:ph type="title"/>
          </p:nvPr>
        </p:nvSpPr>
        <p:spPr>
          <a:xfrm>
            <a:off x="914400" y="381000"/>
            <a:ext cx="5486400" cy="1066800"/>
          </a:xfrm>
        </p:spPr>
        <p:txBody>
          <a:bodyPr/>
          <a:lstStyle/>
          <a:p>
            <a:r>
              <a:rPr lang="de-DE"/>
              <a:t>Praxis: Ablauf einer KESS-Sitzung (1)</a:t>
            </a:r>
          </a:p>
        </p:txBody>
      </p:sp>
      <p:sp>
        <p:nvSpPr>
          <p:cNvPr id="130051" name="Rectangle 1027"/>
          <p:cNvSpPr>
            <a:spLocks noGrp="1" noChangeArrowheads="1"/>
          </p:cNvSpPr>
          <p:nvPr>
            <p:ph type="body" idx="1"/>
          </p:nvPr>
        </p:nvSpPr>
        <p:spPr/>
        <p:txBody>
          <a:bodyPr/>
          <a:lstStyle/>
          <a:p>
            <a:pPr>
              <a:lnSpc>
                <a:spcPct val="90000"/>
              </a:lnSpc>
            </a:pPr>
            <a:r>
              <a:rPr lang="de-DE" sz="1600"/>
              <a:t>Die Teamsitzung sollte ca. 90 Minuten dauern.</a:t>
            </a:r>
          </a:p>
          <a:p>
            <a:pPr>
              <a:lnSpc>
                <a:spcPct val="90000"/>
              </a:lnSpc>
              <a:buFont typeface="Wingdings" pitchFamily="2" charset="2"/>
              <a:buNone/>
            </a:pPr>
            <a:r>
              <a:rPr lang="de-DE" sz="1600" b="1"/>
              <a:t>1. Anfangsblitzlicht</a:t>
            </a:r>
          </a:p>
          <a:p>
            <a:pPr>
              <a:lnSpc>
                <a:spcPct val="90000"/>
              </a:lnSpc>
            </a:pPr>
            <a:r>
              <a:rPr lang="de-DE" sz="1600"/>
              <a:t>Wie geht es mir ?</a:t>
            </a:r>
          </a:p>
          <a:p>
            <a:pPr>
              <a:lnSpc>
                <a:spcPct val="90000"/>
              </a:lnSpc>
            </a:pPr>
            <a:r>
              <a:rPr lang="de-DE" sz="1600"/>
              <a:t>Will ich jetzt für mich selbst und die anderen arbeiten ?</a:t>
            </a:r>
          </a:p>
          <a:p>
            <a:pPr>
              <a:lnSpc>
                <a:spcPct val="90000"/>
              </a:lnSpc>
              <a:buFont typeface="Wingdings" pitchFamily="2" charset="2"/>
              <a:buNone/>
            </a:pPr>
            <a:r>
              <a:rPr lang="de-DE" sz="1600" b="1"/>
              <a:t>2a.</a:t>
            </a:r>
            <a:r>
              <a:rPr lang="de-DE" sz="1600" b="1" i="1"/>
              <a:t> </a:t>
            </a:r>
            <a:r>
              <a:rPr lang="de-DE" sz="1600" b="1"/>
              <a:t>Runde A für Selbstentwickler A</a:t>
            </a:r>
            <a:r>
              <a:rPr lang="de-DE" sz="1600" b="1" i="1"/>
              <a:t>, </a:t>
            </a:r>
            <a:r>
              <a:rPr lang="de-DE" sz="1600"/>
              <a:t>die beiden Übrigen übernehmen die Zuhörerrolle und die Beobachterrolle.</a:t>
            </a:r>
          </a:p>
          <a:p>
            <a:pPr>
              <a:lnSpc>
                <a:spcPct val="90000"/>
              </a:lnSpc>
            </a:pPr>
            <a:r>
              <a:rPr lang="de-DE" sz="1600"/>
              <a:t>Der /Die Selbstentwickler/in berichtet 20 Minuten, B berät und C beobachtet.</a:t>
            </a:r>
          </a:p>
          <a:p>
            <a:pPr>
              <a:lnSpc>
                <a:spcPct val="90000"/>
              </a:lnSpc>
            </a:pPr>
            <a:r>
              <a:rPr lang="de-DE" sz="1600"/>
              <a:t>Im Anschluss daran findet eine Metakommunikation für 10 Minuten statt, die der/die Bobachter/in moderiert und dabei folgende Fragen klärt:</a:t>
            </a:r>
          </a:p>
          <a:p>
            <a:pPr>
              <a:lnSpc>
                <a:spcPct val="90000"/>
              </a:lnSpc>
              <a:buFont typeface="Wingdings" pitchFamily="2" charset="2"/>
              <a:buNone/>
            </a:pPr>
            <a:r>
              <a:rPr lang="de-DE" sz="1600"/>
              <a:t>	· Was fiel dem/der Beobachter/in an dem/der Selbstentwickler/in und Berater/in Positives und Negatives auf ?</a:t>
            </a:r>
          </a:p>
          <a:p>
            <a:pPr>
              <a:lnSpc>
                <a:spcPct val="90000"/>
              </a:lnSpc>
              <a:buFont typeface="Wingdings" pitchFamily="2" charset="2"/>
              <a:buNone/>
            </a:pPr>
            <a:r>
              <a:rPr lang="de-DE" sz="1600"/>
              <a:t> 	· Wie haben die anderen das erlebt ?</a:t>
            </a:r>
          </a:p>
          <a:p>
            <a:pPr>
              <a:lnSpc>
                <a:spcPct val="90000"/>
              </a:lnSpc>
              <a:buFont typeface="Wingdings" pitchFamily="2" charset="2"/>
              <a:buNone/>
            </a:pPr>
            <a:r>
              <a:rPr lang="de-DE" sz="1600"/>
              <a:t>	· Welche Konsequenzen wollen die Beteiligten für die nächste Runde ziehen ?</a:t>
            </a:r>
          </a:p>
          <a:p>
            <a:pPr>
              <a:lnSpc>
                <a:spcPct val="90000"/>
              </a:lnSpc>
              <a:buFont typeface="Wingdings" pitchFamily="2" charset="2"/>
              <a:buNone/>
            </a:pPr>
            <a:endParaRPr lang="de-DE" sz="1600"/>
          </a:p>
        </p:txBody>
      </p:sp>
      <p:sp>
        <p:nvSpPr>
          <p:cNvPr id="130052" name="Line 1028"/>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30053" name="Picture 1029"/>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DEFCC21D-11AA-4E9B-B308-823A568BBB98}" type="slidenum">
              <a:rPr lang="de-DE"/>
              <a:pPr/>
              <a:t>26</a:t>
            </a:fld>
            <a:endParaRPr lang="de-DE"/>
          </a:p>
        </p:txBody>
      </p:sp>
      <p:sp>
        <p:nvSpPr>
          <p:cNvPr id="131074" name="Rectangle 2050"/>
          <p:cNvSpPr>
            <a:spLocks noGrp="1" noChangeArrowheads="1"/>
          </p:cNvSpPr>
          <p:nvPr>
            <p:ph type="title"/>
          </p:nvPr>
        </p:nvSpPr>
        <p:spPr>
          <a:xfrm>
            <a:off x="914400" y="381000"/>
            <a:ext cx="5486400" cy="1066800"/>
          </a:xfrm>
        </p:spPr>
        <p:txBody>
          <a:bodyPr/>
          <a:lstStyle/>
          <a:p>
            <a:r>
              <a:rPr lang="de-DE"/>
              <a:t>Praxis: Ablauf einer KESS-Sitzung (2)</a:t>
            </a:r>
          </a:p>
        </p:txBody>
      </p:sp>
      <p:sp>
        <p:nvSpPr>
          <p:cNvPr id="131075" name="Rectangle 2051"/>
          <p:cNvSpPr>
            <a:spLocks noGrp="1" noChangeArrowheads="1"/>
          </p:cNvSpPr>
          <p:nvPr>
            <p:ph type="body" idx="1"/>
          </p:nvPr>
        </p:nvSpPr>
        <p:spPr/>
        <p:txBody>
          <a:bodyPr/>
          <a:lstStyle/>
          <a:p>
            <a:pPr>
              <a:lnSpc>
                <a:spcPct val="90000"/>
              </a:lnSpc>
              <a:buFont typeface="Wingdings" pitchFamily="2" charset="2"/>
              <a:buNone/>
            </a:pPr>
            <a:r>
              <a:rPr lang="de-DE" sz="1600" b="1"/>
              <a:t>2b. Runde B. für Selbstentwickler B, </a:t>
            </a:r>
            <a:r>
              <a:rPr lang="de-DE" sz="1600"/>
              <a:t>die beiden Übrigen übernehmen die Zuhörerrolle und die Beobachterrolle.</a:t>
            </a:r>
          </a:p>
          <a:p>
            <a:pPr>
              <a:lnSpc>
                <a:spcPct val="90000"/>
              </a:lnSpc>
            </a:pPr>
            <a:r>
              <a:rPr lang="de-DE" sz="1600"/>
              <a:t>Die Teamsitzung folgt dem gleichen Ablauf nur mit Verbesserungen und gewechselten Rollen.</a:t>
            </a:r>
          </a:p>
          <a:p>
            <a:pPr>
              <a:lnSpc>
                <a:spcPct val="90000"/>
              </a:lnSpc>
            </a:pPr>
            <a:r>
              <a:rPr lang="de-DE" sz="1600"/>
              <a:t>Der/Die Beobachter/in achtet auf die Zeiteinteilung, erörtert die oben erwähnten Fragen im Rahmen der Metakommunikation und achtet auf die Umsetzung der ersten Verbesserungsvorschläge.</a:t>
            </a:r>
          </a:p>
          <a:p>
            <a:pPr>
              <a:lnSpc>
                <a:spcPct val="90000"/>
              </a:lnSpc>
              <a:buFont typeface="Wingdings" pitchFamily="2" charset="2"/>
              <a:buNone/>
            </a:pPr>
            <a:r>
              <a:rPr lang="de-DE" sz="1600" b="1"/>
              <a:t>2c. Runde C  für Selbstentwickler C, </a:t>
            </a:r>
            <a:r>
              <a:rPr lang="de-DE" sz="1600"/>
              <a:t>die beiden Übrigen übernehmen die Zuhörerrolle und die Beobachterrolle (wie oben)</a:t>
            </a:r>
          </a:p>
          <a:p>
            <a:pPr>
              <a:lnSpc>
                <a:spcPct val="90000"/>
              </a:lnSpc>
              <a:buFont typeface="Wingdings" pitchFamily="2" charset="2"/>
              <a:buNone/>
            </a:pPr>
            <a:r>
              <a:rPr lang="de-DE" sz="1600" b="1"/>
              <a:t>3. Abschlussblitzlicht</a:t>
            </a:r>
            <a:endParaRPr lang="de-DE" sz="1600"/>
          </a:p>
          <a:p>
            <a:pPr>
              <a:lnSpc>
                <a:spcPct val="90000"/>
              </a:lnSpc>
            </a:pPr>
            <a:r>
              <a:rPr lang="de-DE" sz="1600"/>
              <a:t>Was war gut ?, Was möchte ich selbst anders machen ? , Was wünsche ich mir von meinem Team (konstruktive Kritik!)?</a:t>
            </a:r>
          </a:p>
          <a:p>
            <a:pPr>
              <a:lnSpc>
                <a:spcPct val="90000"/>
              </a:lnSpc>
            </a:pPr>
            <a:r>
              <a:rPr lang="de-DE" sz="1600"/>
              <a:t>Die wichtigsten Verbesserungsideen aus allen drei Durchgängen notieren und zu Beginn der nächsten Sitzung erinnern.</a:t>
            </a:r>
          </a:p>
          <a:p>
            <a:pPr>
              <a:lnSpc>
                <a:spcPct val="90000"/>
              </a:lnSpc>
            </a:pPr>
            <a:r>
              <a:rPr lang="de-DE" sz="1600"/>
              <a:t>Beim nächsten Mal beginnt die Reihenfolge anders, so dass jede/r mal am Anfang genügend Zeit für sich hat.</a:t>
            </a:r>
          </a:p>
        </p:txBody>
      </p:sp>
      <p:sp>
        <p:nvSpPr>
          <p:cNvPr id="131076" name="Line 2052"/>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31077" name="Picture 2053"/>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1"/>
          </p:nvPr>
        </p:nvSpPr>
        <p:spPr/>
        <p:txBody>
          <a:bodyPr/>
          <a:lstStyle/>
          <a:p>
            <a:fld id="{70B7039E-1282-434A-9997-95E768347101}" type="slidenum">
              <a:rPr lang="de-DE"/>
              <a:pPr/>
              <a:t>27</a:t>
            </a:fld>
            <a:endParaRPr lang="de-DE"/>
          </a:p>
        </p:txBody>
      </p:sp>
      <p:sp>
        <p:nvSpPr>
          <p:cNvPr id="104450" name="Rectangle 2"/>
          <p:cNvSpPr>
            <a:spLocks noGrp="1" noChangeArrowheads="1"/>
          </p:cNvSpPr>
          <p:nvPr>
            <p:ph type="title"/>
          </p:nvPr>
        </p:nvSpPr>
        <p:spPr>
          <a:xfrm>
            <a:off x="914400" y="868363"/>
            <a:ext cx="5791200" cy="579437"/>
          </a:xfrm>
        </p:spPr>
        <p:txBody>
          <a:bodyPr/>
          <a:lstStyle/>
          <a:p>
            <a:r>
              <a:rPr lang="de-DE"/>
              <a:t>Ziele der KESS-Teamarbeit</a:t>
            </a:r>
          </a:p>
        </p:txBody>
      </p:sp>
      <p:sp>
        <p:nvSpPr>
          <p:cNvPr id="104451" name="Rectangle 3"/>
          <p:cNvSpPr>
            <a:spLocks noGrp="1" noChangeArrowheads="1"/>
          </p:cNvSpPr>
          <p:nvPr>
            <p:ph type="body" idx="1"/>
          </p:nvPr>
        </p:nvSpPr>
        <p:spPr/>
        <p:txBody>
          <a:bodyPr/>
          <a:lstStyle/>
          <a:p>
            <a:endParaRPr lang="de-DE"/>
          </a:p>
          <a:p>
            <a:pPr>
              <a:buFont typeface="Wingdings" pitchFamily="2" charset="2"/>
              <a:buNone/>
            </a:pPr>
            <a:endParaRPr lang="de-DE"/>
          </a:p>
          <a:p>
            <a:r>
              <a:rPr lang="de-DE"/>
              <a:t>kollegiale Selbst-Evaluation der pädagogischen Arbeit</a:t>
            </a:r>
          </a:p>
          <a:p>
            <a:r>
              <a:rPr lang="de-DE"/>
              <a:t>Perspektivenwechsel durch andere Teammitglieder (zur Vorbeugung von Betriebsblindheit)</a:t>
            </a:r>
          </a:p>
          <a:p>
            <a:r>
              <a:rPr lang="de-DE"/>
              <a:t>konstruktives Feedback geben lernen und empfangen können</a:t>
            </a:r>
          </a:p>
          <a:p>
            <a:r>
              <a:rPr lang="de-DE"/>
              <a:t>kollegiale Unterstützung und positives Beziehungsmanagement (zur Förderung von Lernprozessen und zur Stressreduktion)</a:t>
            </a:r>
          </a:p>
        </p:txBody>
      </p:sp>
      <p:sp>
        <p:nvSpPr>
          <p:cNvPr id="104453" name="Text Box 5"/>
          <p:cNvSpPr txBox="1">
            <a:spLocks noChangeArrowheads="1"/>
          </p:cNvSpPr>
          <p:nvPr/>
        </p:nvSpPr>
        <p:spPr bwMode="auto">
          <a:xfrm>
            <a:off x="6019800" y="4565650"/>
            <a:ext cx="2438400" cy="1925638"/>
          </a:xfrm>
          <a:prstGeom prst="rect">
            <a:avLst/>
          </a:prstGeom>
          <a:noFill/>
          <a:ln w="9525">
            <a:noFill/>
            <a:miter lim="800000"/>
            <a:headEnd/>
            <a:tailEnd/>
          </a:ln>
          <a:effectLst/>
        </p:spPr>
        <p:txBody>
          <a:bodyPr>
            <a:spAutoFit/>
          </a:bodyPr>
          <a:lstStyle/>
          <a:p>
            <a:pPr>
              <a:spcBef>
                <a:spcPct val="50000"/>
              </a:spcBef>
            </a:pPr>
            <a:r>
              <a:rPr lang="de-DE" sz="1600" i="1"/>
              <a:t>Das Hauptproblem vieler Menschen liegt in der Art,</a:t>
            </a:r>
          </a:p>
          <a:p>
            <a:pPr>
              <a:spcBef>
                <a:spcPct val="50000"/>
              </a:spcBef>
            </a:pPr>
            <a:r>
              <a:rPr lang="de-DE" sz="1600" i="1"/>
              <a:t>wie sie bisher ihre Probleme zu bewältigen versuchen.</a:t>
            </a:r>
          </a:p>
        </p:txBody>
      </p:sp>
      <p:sp>
        <p:nvSpPr>
          <p:cNvPr id="104454" name="Line 6"/>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4455" name="Picture 7"/>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pic>
        <p:nvPicPr>
          <p:cNvPr id="104456" name="Picture 8"/>
          <p:cNvPicPr>
            <a:picLocks noChangeAspect="1" noChangeArrowheads="1"/>
          </p:cNvPicPr>
          <p:nvPr/>
        </p:nvPicPr>
        <p:blipFill>
          <a:blip r:embed="rId4" cstate="print"/>
          <a:srcRect/>
          <a:stretch>
            <a:fillRect/>
          </a:stretch>
        </p:blipFill>
        <p:spPr bwMode="auto">
          <a:xfrm>
            <a:off x="1295400" y="4572000"/>
            <a:ext cx="4224338" cy="2058988"/>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2071364D-1A44-4907-89E5-A44582D0331D}" type="slidenum">
              <a:rPr lang="de-DE"/>
              <a:pPr/>
              <a:t>28</a:t>
            </a:fld>
            <a:endParaRPr lang="de-DE"/>
          </a:p>
        </p:txBody>
      </p:sp>
      <p:sp>
        <p:nvSpPr>
          <p:cNvPr id="106498" name="Rectangle 2"/>
          <p:cNvSpPr>
            <a:spLocks noGrp="1" noChangeArrowheads="1"/>
          </p:cNvSpPr>
          <p:nvPr>
            <p:ph type="title"/>
          </p:nvPr>
        </p:nvSpPr>
        <p:spPr>
          <a:xfrm>
            <a:off x="914400" y="381000"/>
            <a:ext cx="5486400" cy="1066800"/>
          </a:xfrm>
        </p:spPr>
        <p:txBody>
          <a:bodyPr/>
          <a:lstStyle/>
          <a:p>
            <a:r>
              <a:rPr lang="de-DE"/>
              <a:t>Eine eher ungünstige Haltung zu KESS...</a:t>
            </a:r>
          </a:p>
        </p:txBody>
      </p:sp>
      <p:sp>
        <p:nvSpPr>
          <p:cNvPr id="106499" name="Rectangle 3"/>
          <p:cNvSpPr>
            <a:spLocks noGrp="1" noChangeArrowheads="1"/>
          </p:cNvSpPr>
          <p:nvPr>
            <p:ph type="body" idx="1"/>
          </p:nvPr>
        </p:nvSpPr>
        <p:spPr/>
        <p:txBody>
          <a:bodyPr/>
          <a:lstStyle/>
          <a:p>
            <a:endParaRPr lang="de-DE"/>
          </a:p>
          <a:p>
            <a:r>
              <a:rPr lang="de-DE"/>
              <a:t>Wer Entwicklung ohne eigenes Umdenken fordert.</a:t>
            </a:r>
          </a:p>
          <a:p>
            <a:r>
              <a:rPr lang="de-DE"/>
              <a:t>Wer zunächst auf strukturelle Verbesserungen wartet.</a:t>
            </a:r>
          </a:p>
          <a:p>
            <a:r>
              <a:rPr lang="de-DE"/>
              <a:t>Wer glaubt, dass alles ohnehin keinen Zweck hat und es gehe nur: "Alles oder gar nichts!„</a:t>
            </a:r>
          </a:p>
          <a:p>
            <a:r>
              <a:rPr lang="de-DE"/>
              <a:t>Wer Beratung nur den Fachleuten zutraut und sich auf seine Lehrerrolle fixiert.</a:t>
            </a:r>
          </a:p>
          <a:p>
            <a:r>
              <a:rPr lang="de-DE"/>
              <a:t>Wer meint, dass jeder allein klarkommen muss.</a:t>
            </a:r>
          </a:p>
          <a:p>
            <a:r>
              <a:rPr lang="de-DE"/>
              <a:t>... die Institution Schule sei zu starr, es fehlten überall ausreichende Mittel, ohne strukturelle Verbesserungen nütze alles nichts.</a:t>
            </a:r>
          </a:p>
        </p:txBody>
      </p:sp>
      <p:sp>
        <p:nvSpPr>
          <p:cNvPr id="106500"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6501" name="Picture 5"/>
          <p:cNvPicPr>
            <a:picLocks noChangeAspect="1" noChangeArrowheads="1"/>
          </p:cNvPicPr>
          <p:nvPr/>
        </p:nvPicPr>
        <p:blipFill>
          <a:blip r:embed="rId3" cstate="print"/>
          <a:srcRect/>
          <a:stretch>
            <a:fillRect/>
          </a:stretch>
        </p:blipFill>
        <p:spPr bwMode="auto">
          <a:xfrm>
            <a:off x="5486400" y="381000"/>
            <a:ext cx="1343025" cy="1257300"/>
          </a:xfrm>
          <a:prstGeom prst="rect">
            <a:avLst/>
          </a:prstGeom>
          <a:noFill/>
          <a:ln w="9525">
            <a:noFill/>
            <a:miter lim="800000"/>
            <a:headEnd/>
            <a:tailEnd/>
          </a:ln>
          <a:effectLst/>
        </p:spPr>
      </p:pic>
      <p:pic>
        <p:nvPicPr>
          <p:cNvPr id="106502" name="Picture 6"/>
          <p:cNvPicPr>
            <a:picLocks noChangeAspect="1" noChangeArrowheads="1"/>
          </p:cNvPicPr>
          <p:nvPr/>
        </p:nvPicPr>
        <p:blipFill>
          <a:blip r:embed="rId4"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1"/>
          </p:nvPr>
        </p:nvSpPr>
        <p:spPr/>
        <p:txBody>
          <a:bodyPr/>
          <a:lstStyle/>
          <a:p>
            <a:fld id="{5E497989-06E2-4165-86DD-AE38438AC8A2}" type="slidenum">
              <a:rPr lang="de-DE"/>
              <a:pPr/>
              <a:t>29</a:t>
            </a:fld>
            <a:endParaRPr lang="de-DE"/>
          </a:p>
        </p:txBody>
      </p:sp>
      <p:sp>
        <p:nvSpPr>
          <p:cNvPr id="107522" name="Rectangle 2"/>
          <p:cNvSpPr>
            <a:spLocks noGrp="1" noChangeArrowheads="1"/>
          </p:cNvSpPr>
          <p:nvPr>
            <p:ph type="title"/>
          </p:nvPr>
        </p:nvSpPr>
        <p:spPr>
          <a:xfrm>
            <a:off x="914400" y="381000"/>
            <a:ext cx="4114800" cy="1066800"/>
          </a:xfrm>
        </p:spPr>
        <p:txBody>
          <a:bodyPr/>
          <a:lstStyle/>
          <a:p>
            <a:r>
              <a:rPr lang="de-DE"/>
              <a:t>eine förderliche Haltung zu KESS...</a:t>
            </a:r>
          </a:p>
        </p:txBody>
      </p:sp>
      <p:sp>
        <p:nvSpPr>
          <p:cNvPr id="107523" name="Rectangle 3"/>
          <p:cNvSpPr>
            <a:spLocks noGrp="1" noChangeArrowheads="1"/>
          </p:cNvSpPr>
          <p:nvPr>
            <p:ph type="body" idx="1"/>
          </p:nvPr>
        </p:nvSpPr>
        <p:spPr/>
        <p:txBody>
          <a:bodyPr/>
          <a:lstStyle/>
          <a:p>
            <a:r>
              <a:rPr lang="de-DE" sz="2400"/>
              <a:t>Wer mit dem Möglichen beginnen will.</a:t>
            </a:r>
          </a:p>
          <a:p>
            <a:r>
              <a:rPr lang="de-DE" sz="2400"/>
              <a:t>Wer sein Problem selbst in die Hand nehmen will.</a:t>
            </a:r>
          </a:p>
          <a:p>
            <a:r>
              <a:rPr lang="de-DE" sz="2400"/>
              <a:t>Wer Selbstentwicklung ausprobieren will.</a:t>
            </a:r>
          </a:p>
          <a:p>
            <a:r>
              <a:rPr lang="de-DE" sz="2400"/>
              <a:t>Wer zur Weiterentwicklung Erfahrungen in allen drei Rollen nutzen will.</a:t>
            </a:r>
          </a:p>
          <a:p>
            <a:r>
              <a:rPr lang="de-DE" sz="2400"/>
              <a:t>Wer gemeinsam seine Alltagserfahrungen reflektieren und das soziale Netz stärken will.</a:t>
            </a:r>
          </a:p>
          <a:p>
            <a:r>
              <a:rPr lang="de-DE" sz="2400"/>
              <a:t>Wer gerne mit anderen Menschen zusammenarbeiten will.</a:t>
            </a:r>
            <a:endParaRPr lang="de-DE"/>
          </a:p>
        </p:txBody>
      </p:sp>
      <p:sp>
        <p:nvSpPr>
          <p:cNvPr id="107524"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7525" name="Picture 5"/>
          <p:cNvPicPr>
            <a:picLocks noChangeAspect="1" noChangeArrowheads="1"/>
          </p:cNvPicPr>
          <p:nvPr/>
        </p:nvPicPr>
        <p:blipFill>
          <a:blip r:embed="rId3" cstate="print"/>
          <a:srcRect/>
          <a:stretch>
            <a:fillRect/>
          </a:stretch>
        </p:blipFill>
        <p:spPr bwMode="auto">
          <a:xfrm>
            <a:off x="5257800" y="304800"/>
            <a:ext cx="1457325" cy="1343025"/>
          </a:xfrm>
          <a:prstGeom prst="rect">
            <a:avLst/>
          </a:prstGeom>
          <a:noFill/>
          <a:ln w="9525">
            <a:noFill/>
            <a:miter lim="800000"/>
            <a:headEnd/>
            <a:tailEnd/>
          </a:ln>
          <a:effectLst/>
        </p:spPr>
      </p:pic>
      <p:pic>
        <p:nvPicPr>
          <p:cNvPr id="107526" name="Picture 6"/>
          <p:cNvPicPr>
            <a:picLocks noChangeAspect="1" noChangeArrowheads="1"/>
          </p:cNvPicPr>
          <p:nvPr/>
        </p:nvPicPr>
        <p:blipFill>
          <a:blip r:embed="rId4"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BF7931CC-0694-4205-812C-2EE1556251B4}" type="slidenum">
              <a:rPr lang="de-DE"/>
              <a:pPr/>
              <a:t>3</a:t>
            </a:fld>
            <a:endParaRPr lang="de-DE"/>
          </a:p>
        </p:txBody>
      </p:sp>
      <p:sp>
        <p:nvSpPr>
          <p:cNvPr id="133122" name="Rectangle 1026"/>
          <p:cNvSpPr>
            <a:spLocks noGrp="1" noChangeArrowheads="1"/>
          </p:cNvSpPr>
          <p:nvPr>
            <p:ph type="title"/>
          </p:nvPr>
        </p:nvSpPr>
        <p:spPr>
          <a:xfrm>
            <a:off x="914400" y="381000"/>
            <a:ext cx="5486400" cy="1066800"/>
          </a:xfrm>
        </p:spPr>
        <p:txBody>
          <a:bodyPr/>
          <a:lstStyle/>
          <a:p>
            <a:r>
              <a:rPr lang="de-DE"/>
              <a:t>Hintergrund:</a:t>
            </a:r>
            <a:br>
              <a:rPr lang="de-DE"/>
            </a:br>
            <a:r>
              <a:rPr lang="de-DE"/>
              <a:t>Lehrergesundheit</a:t>
            </a:r>
          </a:p>
        </p:txBody>
      </p:sp>
      <p:sp>
        <p:nvSpPr>
          <p:cNvPr id="133123" name="Rectangle 1027"/>
          <p:cNvSpPr>
            <a:spLocks noGrp="1" noChangeArrowheads="1"/>
          </p:cNvSpPr>
          <p:nvPr>
            <p:ph type="body" idx="1"/>
          </p:nvPr>
        </p:nvSpPr>
        <p:spPr/>
        <p:txBody>
          <a:bodyPr/>
          <a:lstStyle/>
          <a:p>
            <a:r>
              <a:rPr lang="de-DE" sz="3600">
                <a:latin typeface="Times New Roman" pitchFamily="18" charset="0"/>
              </a:rPr>
              <a:t>Pädagogen zeigen auf Grund ihrer großen Entscheidungsdichte Stresswerte, die man mit denen von Fluglotsen vergleichen kann. (Sieland)</a:t>
            </a:r>
          </a:p>
          <a:p>
            <a:endParaRPr lang="de-DE" sz="3600">
              <a:latin typeface="Times New Roman" pitchFamily="18" charset="0"/>
            </a:endParaRPr>
          </a:p>
        </p:txBody>
      </p:sp>
      <p:sp>
        <p:nvSpPr>
          <p:cNvPr id="133124" name="Line 1028"/>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33125" name="Picture 1029"/>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555C6990-4EDB-464A-BEA7-23A6B5EF73E4}" type="slidenum">
              <a:rPr lang="de-DE"/>
              <a:pPr/>
              <a:t>30</a:t>
            </a:fld>
            <a:endParaRPr lang="de-DE"/>
          </a:p>
        </p:txBody>
      </p:sp>
      <p:sp>
        <p:nvSpPr>
          <p:cNvPr id="108546" name="Rectangle 2"/>
          <p:cNvSpPr>
            <a:spLocks noGrp="1" noChangeArrowheads="1"/>
          </p:cNvSpPr>
          <p:nvPr>
            <p:ph type="title"/>
          </p:nvPr>
        </p:nvSpPr>
        <p:spPr>
          <a:xfrm>
            <a:off x="914400" y="501650"/>
            <a:ext cx="5867400" cy="946150"/>
          </a:xfrm>
        </p:spPr>
        <p:txBody>
          <a:bodyPr/>
          <a:lstStyle/>
          <a:p>
            <a:r>
              <a:rPr lang="de-DE" sz="2800"/>
              <a:t>Wo ist der Unterschied zu normalen Pausengesprächen?</a:t>
            </a:r>
          </a:p>
        </p:txBody>
      </p:sp>
      <p:sp>
        <p:nvSpPr>
          <p:cNvPr id="108547" name="Rectangle 3"/>
          <p:cNvSpPr>
            <a:spLocks noGrp="1" noChangeArrowheads="1"/>
          </p:cNvSpPr>
          <p:nvPr>
            <p:ph type="body" idx="1"/>
          </p:nvPr>
        </p:nvSpPr>
        <p:spPr/>
        <p:txBody>
          <a:bodyPr/>
          <a:lstStyle/>
          <a:p>
            <a:endParaRPr lang="de-DE"/>
          </a:p>
          <a:p>
            <a:endParaRPr lang="de-DE"/>
          </a:p>
          <a:p>
            <a:r>
              <a:rPr lang="de-DE"/>
              <a:t>Selbstreflexion und kollegiale Beratung haben einen festen Ort im pädagogischen Alltag.</a:t>
            </a:r>
          </a:p>
          <a:p>
            <a:r>
              <a:rPr lang="de-DE"/>
              <a:t>Die Gespräche basieren auf bewährten Beratungstheorien.</a:t>
            </a:r>
          </a:p>
          <a:p>
            <a:r>
              <a:rPr lang="de-DE"/>
              <a:t>Regelmäßige Treffen über einen begrenzten Zeitraum führen zu Synergieeffekten.</a:t>
            </a:r>
          </a:p>
          <a:p>
            <a:r>
              <a:rPr lang="de-DE"/>
              <a:t>Die kollegiale Supervision wird durch das OPUS-Angebot unterstützt</a:t>
            </a:r>
          </a:p>
        </p:txBody>
      </p:sp>
      <p:sp>
        <p:nvSpPr>
          <p:cNvPr id="108548"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08549"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
          <p:cNvSpPr>
            <a:spLocks noGrp="1"/>
          </p:cNvSpPr>
          <p:nvPr>
            <p:ph type="sldNum" sz="quarter" idx="11"/>
          </p:nvPr>
        </p:nvSpPr>
        <p:spPr/>
        <p:txBody>
          <a:bodyPr/>
          <a:lstStyle/>
          <a:p>
            <a:fld id="{B5E5F2A7-38FD-40A6-BEA8-0C2ADF557C97}" type="slidenum">
              <a:rPr lang="de-DE"/>
              <a:pPr/>
              <a:t>31</a:t>
            </a:fld>
            <a:endParaRPr lang="de-DE"/>
          </a:p>
        </p:txBody>
      </p:sp>
      <p:sp>
        <p:nvSpPr>
          <p:cNvPr id="129028" name="Rectangle 4"/>
          <p:cNvSpPr>
            <a:spLocks noGrp="1" noChangeArrowheads="1"/>
          </p:cNvSpPr>
          <p:nvPr>
            <p:ph type="title" idx="4294967295"/>
          </p:nvPr>
        </p:nvSpPr>
        <p:spPr>
          <a:xfrm>
            <a:off x="0" y="6035675"/>
            <a:ext cx="7543800" cy="822325"/>
          </a:xfrm>
        </p:spPr>
        <p:txBody>
          <a:bodyPr/>
          <a:lstStyle/>
          <a:p>
            <a:r>
              <a:rPr lang="de-DE" sz="2400"/>
              <a:t>Das KESS-Modell in Niedersachsen</a:t>
            </a:r>
            <a:br>
              <a:rPr lang="de-DE" sz="2400"/>
            </a:br>
            <a:endParaRPr lang="de-DE" sz="2400"/>
          </a:p>
        </p:txBody>
      </p:sp>
      <p:sp>
        <p:nvSpPr>
          <p:cNvPr id="129029" name="Line 5"/>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29030" name="Picture 6"/>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pic>
        <p:nvPicPr>
          <p:cNvPr id="129031" name="Picture 7"/>
          <p:cNvPicPr>
            <a:picLocks noChangeAspect="1" noChangeArrowheads="1"/>
          </p:cNvPicPr>
          <p:nvPr/>
        </p:nvPicPr>
        <p:blipFill>
          <a:blip r:embed="rId4" cstate="print"/>
          <a:srcRect/>
          <a:stretch>
            <a:fillRect/>
          </a:stretch>
        </p:blipFill>
        <p:spPr bwMode="auto">
          <a:xfrm>
            <a:off x="0" y="0"/>
            <a:ext cx="6934200" cy="5910263"/>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E57E7806-807C-48E4-BA1F-10E7BF994D5A}" type="slidenum">
              <a:rPr lang="de-DE"/>
              <a:pPr/>
              <a:t>32</a:t>
            </a:fld>
            <a:endParaRPr lang="de-DE"/>
          </a:p>
        </p:txBody>
      </p:sp>
      <p:sp>
        <p:nvSpPr>
          <p:cNvPr id="113666" name="Rectangle 2"/>
          <p:cNvSpPr>
            <a:spLocks noGrp="1" noChangeArrowheads="1"/>
          </p:cNvSpPr>
          <p:nvPr>
            <p:ph type="title"/>
          </p:nvPr>
        </p:nvSpPr>
        <p:spPr>
          <a:xfrm>
            <a:off x="914400" y="381000"/>
            <a:ext cx="5867400" cy="1066800"/>
          </a:xfrm>
        </p:spPr>
        <p:txBody>
          <a:bodyPr/>
          <a:lstStyle/>
          <a:p>
            <a:r>
              <a:rPr lang="de-DE"/>
              <a:t>... Original-Töne von KESS-TeilnehmerInnen</a:t>
            </a:r>
          </a:p>
        </p:txBody>
      </p:sp>
      <p:sp>
        <p:nvSpPr>
          <p:cNvPr id="113667" name="Rectangle 3"/>
          <p:cNvSpPr>
            <a:spLocks noGrp="1" noChangeArrowheads="1"/>
          </p:cNvSpPr>
          <p:nvPr>
            <p:ph type="body" idx="1"/>
          </p:nvPr>
        </p:nvSpPr>
        <p:spPr/>
        <p:txBody>
          <a:bodyPr/>
          <a:lstStyle/>
          <a:p>
            <a:pPr>
              <a:lnSpc>
                <a:spcPct val="90000"/>
              </a:lnSpc>
            </a:pPr>
            <a:r>
              <a:rPr lang="de-DE"/>
              <a:t>Ick kann jetzt besser meine Grenzen erkennen</a:t>
            </a:r>
          </a:p>
          <a:p>
            <a:pPr>
              <a:lnSpc>
                <a:spcPct val="90000"/>
              </a:lnSpc>
            </a:pPr>
            <a:r>
              <a:rPr lang="de-DE"/>
              <a:t>Ich erhielt große Unterstützung durch Bestätigung und Anregungen in den Gesprächen</a:t>
            </a:r>
          </a:p>
          <a:p>
            <a:pPr>
              <a:lnSpc>
                <a:spcPct val="90000"/>
              </a:lnSpc>
            </a:pPr>
            <a:r>
              <a:rPr lang="de-DE"/>
              <a:t>Ich musste meine Unterrichtsvorhaben genauer reflektieren als vorher</a:t>
            </a:r>
          </a:p>
          <a:p>
            <a:pPr>
              <a:lnSpc>
                <a:spcPct val="90000"/>
              </a:lnSpc>
            </a:pPr>
            <a:r>
              <a:rPr lang="de-DE"/>
              <a:t>Ich erhielt Mut zu neuen Methoden und positive Schülerrück-meldungen</a:t>
            </a:r>
          </a:p>
          <a:p>
            <a:pPr>
              <a:lnSpc>
                <a:spcPct val="90000"/>
              </a:lnSpc>
            </a:pPr>
            <a:r>
              <a:rPr lang="de-DE"/>
              <a:t>Ich konnte jetzt besser die Menschen verstehen, die immer alles aufschieben. Früher wurde ich nur zornig auf sie.</a:t>
            </a:r>
          </a:p>
          <a:p>
            <a:pPr>
              <a:lnSpc>
                <a:spcPct val="90000"/>
              </a:lnSpc>
            </a:pPr>
            <a:r>
              <a:rPr lang="de-DE"/>
              <a:t>Ich lernte es, besser Tagesabläufe zu planen und mir realistische Ziele zu setzen.</a:t>
            </a:r>
          </a:p>
          <a:p>
            <a:pPr>
              <a:lnSpc>
                <a:spcPct val="90000"/>
              </a:lnSpc>
            </a:pPr>
            <a:r>
              <a:rPr lang="de-DE"/>
              <a:t>Ich lernte es, meine freien Zeiten bewusster zu leben.</a:t>
            </a:r>
          </a:p>
          <a:p>
            <a:pPr>
              <a:lnSpc>
                <a:spcPct val="90000"/>
              </a:lnSpc>
            </a:pPr>
            <a:r>
              <a:rPr lang="de-DE"/>
              <a:t>Ich hatte die Möglichkeit, mir mal über die Schulter zu gucken und tatsächlich mal die "Gelingensaugen" einzuschalten.</a:t>
            </a:r>
          </a:p>
        </p:txBody>
      </p:sp>
      <p:sp>
        <p:nvSpPr>
          <p:cNvPr id="113668"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13669"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7C53A8FC-FDA7-4DBE-A949-29CE4F7037BD}" type="slidenum">
              <a:rPr lang="de-DE"/>
              <a:pPr/>
              <a:t>33</a:t>
            </a:fld>
            <a:endParaRPr lang="de-DE"/>
          </a:p>
        </p:txBody>
      </p:sp>
      <p:sp>
        <p:nvSpPr>
          <p:cNvPr id="114690" name="Rectangle 2"/>
          <p:cNvSpPr>
            <a:spLocks noGrp="1" noChangeArrowheads="1"/>
          </p:cNvSpPr>
          <p:nvPr>
            <p:ph type="title"/>
          </p:nvPr>
        </p:nvSpPr>
        <p:spPr/>
        <p:txBody>
          <a:bodyPr/>
          <a:lstStyle/>
          <a:p>
            <a:r>
              <a:rPr lang="de-DE"/>
              <a:t>Hinweise:</a:t>
            </a:r>
          </a:p>
        </p:txBody>
      </p:sp>
      <p:sp>
        <p:nvSpPr>
          <p:cNvPr id="114691" name="Rectangle 3"/>
          <p:cNvSpPr>
            <a:spLocks noGrp="1" noChangeArrowheads="1"/>
          </p:cNvSpPr>
          <p:nvPr>
            <p:ph type="body" idx="1"/>
          </p:nvPr>
        </p:nvSpPr>
        <p:spPr/>
        <p:txBody>
          <a:bodyPr/>
          <a:lstStyle/>
          <a:p>
            <a:pPr eaLnBrk="0" hangingPunct="0">
              <a:spcBef>
                <a:spcPct val="0"/>
              </a:spcBef>
              <a:buClrTx/>
              <a:buSzTx/>
              <a:buFontTx/>
              <a:buNone/>
            </a:pPr>
            <a:r>
              <a:rPr lang="de-DE" sz="1200" b="1">
                <a:latin typeface="Times New Roman" pitchFamily="18" charset="0"/>
              </a:rPr>
              <a:t>Literatur:</a:t>
            </a:r>
          </a:p>
          <a:p>
            <a:pPr eaLnBrk="0" hangingPunct="0">
              <a:spcBef>
                <a:spcPct val="0"/>
              </a:spcBef>
              <a:buClrTx/>
              <a:buSzTx/>
              <a:buFontTx/>
              <a:buNone/>
            </a:pPr>
            <a:r>
              <a:rPr lang="de-DE" sz="1200" b="1">
                <a:latin typeface="Arial,Bold" charset="0"/>
              </a:rPr>
              <a:t>Besemer</a:t>
            </a:r>
            <a:r>
              <a:rPr lang="de-DE" sz="1200">
                <a:latin typeface="Arial" pitchFamily="34" charset="0"/>
              </a:rPr>
              <a:t>, Ingrid, u.a. (1998): Team(s) lernen Teamarbeit. Weinheim: Deutscher Studien</a:t>
            </a:r>
          </a:p>
          <a:p>
            <a:pPr eaLnBrk="0" hangingPunct="0">
              <a:spcBef>
                <a:spcPct val="0"/>
              </a:spcBef>
              <a:buClrTx/>
              <a:buSzTx/>
              <a:buFontTx/>
              <a:buNone/>
            </a:pPr>
            <a:r>
              <a:rPr lang="de-DE" sz="1200">
                <a:latin typeface="Arial" pitchFamily="34" charset="0"/>
              </a:rPr>
              <a:t>Verlag</a:t>
            </a:r>
          </a:p>
          <a:p>
            <a:pPr eaLnBrk="0" hangingPunct="0">
              <a:spcBef>
                <a:spcPct val="0"/>
              </a:spcBef>
              <a:buClrTx/>
              <a:buSzTx/>
              <a:buFontTx/>
              <a:buNone/>
            </a:pPr>
            <a:r>
              <a:rPr lang="de-DE" sz="1200" b="1">
                <a:latin typeface="Arial,Bold" charset="0"/>
              </a:rPr>
              <a:t>Herrige</a:t>
            </a:r>
            <a:r>
              <a:rPr lang="de-DE" sz="1200">
                <a:latin typeface="Arial" pitchFamily="34" charset="0"/>
              </a:rPr>
              <a:t>r, N. (1997). Empowerment in der sozialen Arbeit. Stuttgart: Klett</a:t>
            </a:r>
          </a:p>
          <a:p>
            <a:pPr eaLnBrk="0" hangingPunct="0">
              <a:spcBef>
                <a:spcPct val="0"/>
              </a:spcBef>
              <a:buClrTx/>
              <a:buSzTx/>
              <a:buFontTx/>
              <a:buNone/>
            </a:pPr>
            <a:r>
              <a:rPr lang="de-DE" sz="1200" b="1">
                <a:latin typeface="Arial,Bold" charset="0"/>
              </a:rPr>
              <a:t>Miller</a:t>
            </a:r>
            <a:r>
              <a:rPr lang="de-DE" sz="1200">
                <a:latin typeface="Arial" pitchFamily="34" charset="0"/>
              </a:rPr>
              <a:t>, R. (1992). Sich in der Schule wohlfühlen, Weinheim: Beltz</a:t>
            </a:r>
          </a:p>
          <a:p>
            <a:pPr eaLnBrk="0" hangingPunct="0">
              <a:spcBef>
                <a:spcPct val="0"/>
              </a:spcBef>
              <a:buClrTx/>
              <a:buSzTx/>
              <a:buFontTx/>
              <a:buNone/>
            </a:pPr>
            <a:r>
              <a:rPr lang="de-DE" sz="1200" b="1">
                <a:latin typeface="Arial,Bold" charset="0"/>
              </a:rPr>
              <a:t>Mutzeck</a:t>
            </a:r>
            <a:r>
              <a:rPr lang="de-DE" sz="1200">
                <a:latin typeface="Arial" pitchFamily="34" charset="0"/>
              </a:rPr>
              <a:t>, W. (19972). Kooperative Beratung. Weinheim: Deutscher Studienverlag</a:t>
            </a:r>
          </a:p>
          <a:p>
            <a:pPr eaLnBrk="0" hangingPunct="0">
              <a:spcBef>
                <a:spcPct val="0"/>
              </a:spcBef>
              <a:buClrTx/>
              <a:buSzTx/>
              <a:buFontTx/>
              <a:buNone/>
            </a:pPr>
            <a:r>
              <a:rPr lang="de-DE" sz="1200">
                <a:latin typeface="Arial" pitchFamily="34" charset="0"/>
              </a:rPr>
              <a:t>Niedersächsisches Landesinstitut</a:t>
            </a:r>
          </a:p>
          <a:p>
            <a:pPr eaLnBrk="0" hangingPunct="0">
              <a:spcBef>
                <a:spcPct val="0"/>
              </a:spcBef>
              <a:buClrTx/>
              <a:buSzTx/>
              <a:buFontTx/>
              <a:buNone/>
            </a:pPr>
            <a:r>
              <a:rPr lang="de-DE" sz="1200">
                <a:latin typeface="Arial" pitchFamily="34" charset="0"/>
              </a:rPr>
              <a:t>für Fortbildung und Weiterbildung im Schulwesen und Medienpädagogik </a:t>
            </a:r>
            <a:r>
              <a:rPr lang="de-DE" sz="1200" b="1">
                <a:latin typeface="Arial,Bold" charset="0"/>
              </a:rPr>
              <a:t>„KESS“, nli- Drucksache, </a:t>
            </a:r>
            <a:r>
              <a:rPr lang="de-DE" sz="1200">
                <a:latin typeface="Arial,Bold" charset="0"/>
              </a:rPr>
              <a:t>Hildesheim 2000</a:t>
            </a:r>
            <a:endParaRPr lang="de-DE" sz="1200" b="1">
              <a:latin typeface="Arial,Bold" charset="0"/>
            </a:endParaRPr>
          </a:p>
          <a:p>
            <a:pPr eaLnBrk="0" hangingPunct="0">
              <a:spcBef>
                <a:spcPct val="0"/>
              </a:spcBef>
              <a:buClrTx/>
              <a:buSzTx/>
              <a:buFontTx/>
              <a:buNone/>
            </a:pPr>
            <a:r>
              <a:rPr lang="de-DE" sz="1200" b="1">
                <a:latin typeface="Arial,Bold" charset="0"/>
              </a:rPr>
              <a:t>Neumann</a:t>
            </a:r>
            <a:r>
              <a:rPr lang="de-DE" sz="1200">
                <a:latin typeface="Arial" pitchFamily="34" charset="0"/>
              </a:rPr>
              <a:t>, H.; Sieland, B.; Zirfas-Steinacker, D. (1998) Gesundheitsfördernde Wege zur</a:t>
            </a:r>
          </a:p>
          <a:p>
            <a:pPr eaLnBrk="0" hangingPunct="0">
              <a:spcBef>
                <a:spcPct val="0"/>
              </a:spcBef>
              <a:buClrTx/>
              <a:buSzTx/>
              <a:buFontTx/>
              <a:buNone/>
            </a:pPr>
            <a:r>
              <a:rPr lang="de-DE" sz="1200">
                <a:latin typeface="Arial" pitchFamily="34" charset="0"/>
              </a:rPr>
              <a:t>Selbst- und Schulentwicklung In: BEISPIELE In Niedersachsen Schule machen (4/98)</a:t>
            </a:r>
          </a:p>
          <a:p>
            <a:pPr eaLnBrk="0" hangingPunct="0">
              <a:spcBef>
                <a:spcPct val="0"/>
              </a:spcBef>
              <a:buClrTx/>
              <a:buSzTx/>
              <a:buFontTx/>
              <a:buNone/>
            </a:pPr>
            <a:r>
              <a:rPr lang="de-DE" sz="1200" b="1">
                <a:latin typeface="Arial,Bold" charset="0"/>
              </a:rPr>
              <a:t>Rudow</a:t>
            </a:r>
            <a:r>
              <a:rPr lang="de-DE" sz="1200">
                <a:latin typeface="Arial" pitchFamily="34" charset="0"/>
              </a:rPr>
              <a:t>, B. (1994) Die Arbeit des Lehrers: zur Psychologie der Lehrertätigkeit,</a:t>
            </a:r>
          </a:p>
          <a:p>
            <a:pPr eaLnBrk="0" hangingPunct="0">
              <a:spcBef>
                <a:spcPct val="0"/>
              </a:spcBef>
              <a:buClrTx/>
              <a:buSzTx/>
              <a:buFontTx/>
              <a:buNone/>
            </a:pPr>
            <a:r>
              <a:rPr lang="de-DE" sz="1200">
                <a:latin typeface="Arial" pitchFamily="34" charset="0"/>
              </a:rPr>
              <a:t>Lehrerbelastung und Lehrergesundheit. Göttingen: Verlag Hans Huber</a:t>
            </a:r>
          </a:p>
          <a:p>
            <a:pPr eaLnBrk="0" hangingPunct="0">
              <a:spcBef>
                <a:spcPct val="0"/>
              </a:spcBef>
              <a:buClrTx/>
              <a:buSzTx/>
              <a:buFontTx/>
              <a:buNone/>
            </a:pPr>
            <a:r>
              <a:rPr lang="de-DE" sz="1200" b="1">
                <a:latin typeface="Arial,Bold" charset="0"/>
              </a:rPr>
              <a:t>Sieland </a:t>
            </a:r>
            <a:r>
              <a:rPr lang="de-DE" sz="1200">
                <a:latin typeface="Arial" pitchFamily="34" charset="0"/>
              </a:rPr>
              <a:t>u.a. (1998). Kooperative Entwicklungssteuerung durch Selbstmanagement. Arbeitsmaterial</a:t>
            </a:r>
          </a:p>
          <a:p>
            <a:pPr eaLnBrk="0" hangingPunct="0">
              <a:spcBef>
                <a:spcPct val="0"/>
              </a:spcBef>
              <a:buClrTx/>
              <a:buSzTx/>
              <a:buFontTx/>
              <a:buNone/>
            </a:pPr>
            <a:r>
              <a:rPr lang="de-DE" sz="1200" b="1">
                <a:latin typeface="Arial,Bold" charset="0"/>
              </a:rPr>
              <a:t>Sieland</a:t>
            </a:r>
            <a:r>
              <a:rPr lang="de-DE" sz="1200">
                <a:latin typeface="Arial" pitchFamily="34" charset="0"/>
              </a:rPr>
              <a:t>, B. (1998). Hast Du heute schon gelebt? </a:t>
            </a:r>
          </a:p>
          <a:p>
            <a:pPr eaLnBrk="0" hangingPunct="0">
              <a:spcBef>
                <a:spcPct val="0"/>
              </a:spcBef>
              <a:buClrTx/>
              <a:buSzTx/>
              <a:buFontTx/>
              <a:buNone/>
            </a:pPr>
            <a:r>
              <a:rPr lang="de-DE" sz="1200" b="1">
                <a:latin typeface="Arial" pitchFamily="34" charset="0"/>
              </a:rPr>
              <a:t>Sieland, B. et al</a:t>
            </a:r>
            <a:r>
              <a:rPr lang="de-DE" sz="1200">
                <a:latin typeface="Arial" pitchFamily="34" charset="0"/>
              </a:rPr>
              <a:t>. (2000) Diagnosegeleitete Laufbahnberatung und Lehrerbildung </a:t>
            </a:r>
          </a:p>
          <a:p>
            <a:pPr eaLnBrk="0" hangingPunct="0">
              <a:spcBef>
                <a:spcPct val="0"/>
              </a:spcBef>
              <a:buClrTx/>
              <a:buSzTx/>
              <a:buFontTx/>
              <a:buNone/>
            </a:pPr>
            <a:r>
              <a:rPr lang="de-DE" sz="1200" b="1">
                <a:latin typeface="Arial" pitchFamily="34" charset="0"/>
              </a:rPr>
              <a:t>Internet:</a:t>
            </a:r>
          </a:p>
          <a:p>
            <a:pPr eaLnBrk="0" hangingPunct="0">
              <a:spcBef>
                <a:spcPct val="0"/>
              </a:spcBef>
              <a:buClrTx/>
              <a:buSzTx/>
              <a:buFontTx/>
              <a:buNone/>
            </a:pPr>
            <a:r>
              <a:rPr lang="de-DE" sz="1200">
                <a:latin typeface="Times New Roman" pitchFamily="18" charset="0"/>
              </a:rPr>
              <a:t>KESS Programm </a:t>
            </a:r>
            <a:r>
              <a:rPr lang="de-DE" sz="1200">
                <a:latin typeface="Times New Roman" pitchFamily="18" charset="0"/>
                <a:hlinkClick r:id="rId3"/>
              </a:rPr>
              <a:t>http://www.kess.nibis.de</a:t>
            </a:r>
            <a:r>
              <a:rPr lang="de-DE" sz="1200">
                <a:latin typeface="Times New Roman" pitchFamily="18" charset="0"/>
              </a:rPr>
              <a:t> ; dort u. a. links auf Mediothek klicken und KESS-Bericht herunter laden;</a:t>
            </a:r>
          </a:p>
          <a:p>
            <a:pPr eaLnBrk="0" hangingPunct="0">
              <a:spcBef>
                <a:spcPct val="0"/>
              </a:spcBef>
              <a:buClrTx/>
              <a:buSzTx/>
              <a:buFontTx/>
              <a:buNone/>
            </a:pPr>
            <a:r>
              <a:rPr lang="de-DE" sz="1200">
                <a:latin typeface="Times New Roman" pitchFamily="18" charset="0"/>
              </a:rPr>
              <a:t>auch in: </a:t>
            </a:r>
            <a:r>
              <a:rPr lang="de-DE" sz="1200">
                <a:latin typeface="Times New Roman" pitchFamily="18" charset="0"/>
                <a:hlinkClick r:id="rId4"/>
              </a:rPr>
              <a:t>www.lehrerforum.uni-lueneburg.de</a:t>
            </a:r>
            <a:r>
              <a:rPr lang="de-DE" sz="1200">
                <a:latin typeface="Times New Roman" pitchFamily="18" charset="0"/>
              </a:rPr>
              <a:t> oder bei http://www.nibis.de/nli1/kess/mediothek/praesentation/</a:t>
            </a:r>
          </a:p>
          <a:p>
            <a:pPr eaLnBrk="0" hangingPunct="0">
              <a:spcBef>
                <a:spcPct val="0"/>
              </a:spcBef>
              <a:buClrTx/>
              <a:buSzTx/>
              <a:buFontTx/>
              <a:buNone/>
            </a:pPr>
            <a:r>
              <a:rPr lang="de-DE" sz="1200">
                <a:latin typeface="Times New Roman" pitchFamily="18" charset="0"/>
              </a:rPr>
              <a:t>Übungsmaterial  zur Unterrichtsbeobachtung und Förderung der Selbstwirksamkeit </a:t>
            </a:r>
          </a:p>
          <a:p>
            <a:pPr eaLnBrk="0" hangingPunct="0">
              <a:spcBef>
                <a:spcPct val="0"/>
              </a:spcBef>
              <a:buClrTx/>
              <a:buSzTx/>
              <a:buFontTx/>
              <a:buNone/>
            </a:pPr>
            <a:r>
              <a:rPr lang="de-DE" sz="1200">
                <a:latin typeface="Times New Roman" pitchFamily="18" charset="0"/>
              </a:rPr>
              <a:t> </a:t>
            </a:r>
            <a:r>
              <a:rPr lang="de-DE" sz="1400">
                <a:latin typeface="Times New Roman" pitchFamily="18" charset="0"/>
                <a:hlinkClick r:id="rId5"/>
              </a:rPr>
              <a:t>http://www.fb1.uni-lueneburg.de/psychologie/dl/sieland/2002GRIMM.doc</a:t>
            </a:r>
            <a:endParaRPr lang="de-DE" sz="1400">
              <a:latin typeface="Times New Roman" pitchFamily="18" charset="0"/>
            </a:endParaRPr>
          </a:p>
          <a:p>
            <a:pPr eaLnBrk="0" hangingPunct="0">
              <a:spcBef>
                <a:spcPct val="0"/>
              </a:spcBef>
              <a:buClrTx/>
              <a:buSzTx/>
              <a:buFontTx/>
              <a:buNone/>
            </a:pPr>
            <a:r>
              <a:rPr lang="de-DE" sz="1200">
                <a:latin typeface="Times New Roman" pitchFamily="18" charset="0"/>
              </a:rPr>
              <a:t>Internetvortrag zur Passung und Lehrergesundheit (Prof. Sieland):</a:t>
            </a:r>
          </a:p>
          <a:p>
            <a:pPr eaLnBrk="0" hangingPunct="0">
              <a:spcBef>
                <a:spcPct val="0"/>
              </a:spcBef>
              <a:buClrTx/>
              <a:buSzTx/>
              <a:buFontTx/>
              <a:buNone/>
            </a:pPr>
            <a:r>
              <a:rPr lang="de-DE" sz="1200">
                <a:latin typeface="Times New Roman" pitchFamily="18" charset="0"/>
              </a:rPr>
              <a:t> </a:t>
            </a:r>
            <a:r>
              <a:rPr lang="de-DE" sz="1200">
                <a:latin typeface="Times New Roman" pitchFamily="18" charset="0"/>
                <a:hlinkClick r:id="rId6"/>
              </a:rPr>
              <a:t>http://www.learn-line.nrw.de/angebote/gesundids/medio/praxis/lehrgesund/in_sieland.htm</a:t>
            </a:r>
            <a:endParaRPr lang="de-DE" sz="1200">
              <a:latin typeface="Times New Roman" pitchFamily="18" charset="0"/>
            </a:endParaRPr>
          </a:p>
          <a:p>
            <a:pPr eaLnBrk="0" hangingPunct="0">
              <a:spcBef>
                <a:spcPct val="0"/>
              </a:spcBef>
              <a:buClrTx/>
              <a:buSzTx/>
              <a:buFontTx/>
              <a:buNone/>
            </a:pPr>
            <a:endParaRPr lang="de-DE" sz="1200">
              <a:latin typeface="Times New Roman" pitchFamily="18" charset="0"/>
            </a:endParaRPr>
          </a:p>
          <a:p>
            <a:endParaRPr lang="de-DE" sz="1200"/>
          </a:p>
        </p:txBody>
      </p:sp>
      <p:sp>
        <p:nvSpPr>
          <p:cNvPr id="114692"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14693" name="Picture 5"/>
          <p:cNvPicPr>
            <a:picLocks noChangeAspect="1" noChangeArrowheads="1"/>
          </p:cNvPicPr>
          <p:nvPr/>
        </p:nvPicPr>
        <p:blipFill>
          <a:blip r:embed="rId7"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liennummernplatzhalter 4"/>
          <p:cNvSpPr>
            <a:spLocks noGrp="1"/>
          </p:cNvSpPr>
          <p:nvPr>
            <p:ph type="sldNum" sz="quarter" idx="11"/>
          </p:nvPr>
        </p:nvSpPr>
        <p:spPr/>
        <p:txBody>
          <a:bodyPr/>
          <a:lstStyle/>
          <a:p>
            <a:fld id="{4130E44C-2583-4B77-95B6-F9C4FF2AD2B4}" type="slidenum">
              <a:rPr lang="de-DE"/>
              <a:pPr/>
              <a:t>4</a:t>
            </a:fld>
            <a:endParaRPr lang="de-DE"/>
          </a:p>
        </p:txBody>
      </p:sp>
      <p:sp>
        <p:nvSpPr>
          <p:cNvPr id="123906" name="Rectangle 1026"/>
          <p:cNvSpPr>
            <a:spLocks noGrp="1" noChangeArrowheads="1"/>
          </p:cNvSpPr>
          <p:nvPr>
            <p:ph type="title"/>
          </p:nvPr>
        </p:nvSpPr>
        <p:spPr>
          <a:xfrm>
            <a:off x="914400" y="381000"/>
            <a:ext cx="5486400" cy="1066800"/>
          </a:xfrm>
        </p:spPr>
        <p:txBody>
          <a:bodyPr/>
          <a:lstStyle/>
          <a:p>
            <a:r>
              <a:rPr lang="de-DE"/>
              <a:t>Hintergrund:</a:t>
            </a:r>
            <a:br>
              <a:rPr lang="de-DE"/>
            </a:br>
            <a:r>
              <a:rPr lang="de-DE"/>
              <a:t>Lehrergesundheit</a:t>
            </a:r>
          </a:p>
        </p:txBody>
      </p:sp>
      <p:sp>
        <p:nvSpPr>
          <p:cNvPr id="123909" name="Line 1029"/>
          <p:cNvSpPr>
            <a:spLocks noChangeShapeType="1"/>
          </p:cNvSpPr>
          <p:nvPr/>
        </p:nvSpPr>
        <p:spPr bwMode="auto">
          <a:xfrm>
            <a:off x="2481263" y="4346575"/>
            <a:ext cx="4052887" cy="0"/>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23910" name="Line 1030"/>
          <p:cNvSpPr>
            <a:spLocks noChangeShapeType="1"/>
          </p:cNvSpPr>
          <p:nvPr/>
        </p:nvSpPr>
        <p:spPr bwMode="auto">
          <a:xfrm flipV="1">
            <a:off x="2481263" y="2500313"/>
            <a:ext cx="2203450" cy="1846262"/>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23911" name="Line 1031"/>
          <p:cNvSpPr>
            <a:spLocks noChangeShapeType="1"/>
          </p:cNvSpPr>
          <p:nvPr/>
        </p:nvSpPr>
        <p:spPr bwMode="auto">
          <a:xfrm>
            <a:off x="4684713" y="2500313"/>
            <a:ext cx="1849437" cy="1846262"/>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23912" name="Text Box 1032"/>
          <p:cNvSpPr txBox="1">
            <a:spLocks noChangeArrowheads="1"/>
          </p:cNvSpPr>
          <p:nvPr/>
        </p:nvSpPr>
        <p:spPr bwMode="auto">
          <a:xfrm>
            <a:off x="2547938" y="1895475"/>
            <a:ext cx="4273550" cy="457200"/>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de-DE" b="1">
                <a:latin typeface="Times New Roman" pitchFamily="18" charset="0"/>
              </a:rPr>
              <a:t>Innerer Anspruch</a:t>
            </a:r>
          </a:p>
        </p:txBody>
      </p:sp>
      <p:sp>
        <p:nvSpPr>
          <p:cNvPr id="123913" name="Text Box 1033"/>
          <p:cNvSpPr txBox="1">
            <a:spLocks noChangeArrowheads="1"/>
          </p:cNvSpPr>
          <p:nvPr/>
        </p:nvSpPr>
        <p:spPr bwMode="auto">
          <a:xfrm>
            <a:off x="1941513" y="4575175"/>
            <a:ext cx="1417637" cy="45720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endParaRPr lang="de-DE">
              <a:latin typeface="Times New Roman" pitchFamily="18" charset="0"/>
            </a:endParaRPr>
          </a:p>
        </p:txBody>
      </p:sp>
      <p:sp>
        <p:nvSpPr>
          <p:cNvPr id="123914" name="Text Box 1034"/>
          <p:cNvSpPr txBox="1">
            <a:spLocks noChangeArrowheads="1"/>
          </p:cNvSpPr>
          <p:nvPr/>
        </p:nvSpPr>
        <p:spPr bwMode="auto">
          <a:xfrm>
            <a:off x="1698625" y="4575175"/>
            <a:ext cx="2574925" cy="45720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b="1">
                <a:latin typeface="Times New Roman" pitchFamily="18" charset="0"/>
              </a:rPr>
              <a:t>Kompetenzen</a:t>
            </a:r>
          </a:p>
        </p:txBody>
      </p:sp>
      <p:sp>
        <p:nvSpPr>
          <p:cNvPr id="123915" name="Text Box 1035"/>
          <p:cNvSpPr txBox="1">
            <a:spLocks noChangeArrowheads="1"/>
          </p:cNvSpPr>
          <p:nvPr/>
        </p:nvSpPr>
        <p:spPr bwMode="auto">
          <a:xfrm>
            <a:off x="5038725" y="4575175"/>
            <a:ext cx="3638550" cy="822325"/>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de-DE" b="1">
                <a:latin typeface="Times New Roman" pitchFamily="18" charset="0"/>
              </a:rPr>
              <a:t>Berufliche Anforderungen + Belastungen</a:t>
            </a:r>
          </a:p>
        </p:txBody>
      </p:sp>
      <p:sp>
        <p:nvSpPr>
          <p:cNvPr id="123916" name="Text Box 1036"/>
          <p:cNvSpPr txBox="1">
            <a:spLocks noChangeArrowheads="1"/>
          </p:cNvSpPr>
          <p:nvPr/>
        </p:nvSpPr>
        <p:spPr bwMode="auto">
          <a:xfrm>
            <a:off x="3862388" y="3544888"/>
            <a:ext cx="1811337" cy="549275"/>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de-DE" sz="3000" b="1">
                <a:latin typeface="Times New Roman" pitchFamily="18" charset="0"/>
              </a:rPr>
              <a:t>Passung?</a:t>
            </a:r>
          </a:p>
        </p:txBody>
      </p:sp>
      <p:sp>
        <p:nvSpPr>
          <p:cNvPr id="123917" name="Line 1037"/>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23918" name="Picture 1038"/>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39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39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39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39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2" grpId="0" autoUpdateAnimBg="0"/>
      <p:bldP spid="123914" grpId="0" autoUpdateAnimBg="0"/>
      <p:bldP spid="123915" grpId="0" autoUpdateAnimBg="0"/>
      <p:bldP spid="12391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Foliennummernplatzhalter 4"/>
          <p:cNvSpPr>
            <a:spLocks noGrp="1"/>
          </p:cNvSpPr>
          <p:nvPr>
            <p:ph type="sldNum" sz="quarter" idx="11"/>
          </p:nvPr>
        </p:nvSpPr>
        <p:spPr/>
        <p:txBody>
          <a:bodyPr/>
          <a:lstStyle/>
          <a:p>
            <a:fld id="{E97D5D85-F094-42DE-B5E0-71F270DDC47D}" type="slidenum">
              <a:rPr lang="de-DE"/>
              <a:pPr/>
              <a:t>5</a:t>
            </a:fld>
            <a:endParaRPr lang="de-DE"/>
          </a:p>
        </p:txBody>
      </p:sp>
      <p:sp>
        <p:nvSpPr>
          <p:cNvPr id="121858" name="Rectangle 2"/>
          <p:cNvSpPr>
            <a:spLocks noGrp="1" noChangeArrowheads="1"/>
          </p:cNvSpPr>
          <p:nvPr>
            <p:ph type="title"/>
          </p:nvPr>
        </p:nvSpPr>
        <p:spPr>
          <a:xfrm>
            <a:off x="914400" y="381000"/>
            <a:ext cx="5486400" cy="1066800"/>
          </a:xfrm>
        </p:spPr>
        <p:txBody>
          <a:bodyPr/>
          <a:lstStyle/>
          <a:p>
            <a:r>
              <a:rPr lang="de-DE"/>
              <a:t>Hintergr  und:</a:t>
            </a:r>
            <a:br>
              <a:rPr lang="de-DE"/>
            </a:br>
            <a:r>
              <a:rPr lang="de-DE"/>
              <a:t>Lehrergesundheit</a:t>
            </a:r>
          </a:p>
        </p:txBody>
      </p:sp>
      <p:graphicFrame>
        <p:nvGraphicFramePr>
          <p:cNvPr id="121872" name="Group 16"/>
          <p:cNvGraphicFramePr>
            <a:graphicFrameLocks noGrp="1"/>
          </p:cNvGraphicFramePr>
          <p:nvPr>
            <p:ph type="body" idx="1"/>
          </p:nvPr>
        </p:nvGraphicFramePr>
        <p:xfrm>
          <a:off x="685800" y="2133600"/>
          <a:ext cx="8110538" cy="2190750"/>
        </p:xfrm>
        <a:graphic>
          <a:graphicData uri="http://schemas.openxmlformats.org/drawingml/2006/table">
            <a:tbl>
              <a:tblPr/>
              <a:tblGrid>
                <a:gridCol w="2703513"/>
                <a:gridCol w="2703512"/>
                <a:gridCol w="2703513"/>
              </a:tblGrid>
              <a:tr h="239713">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Gesundheit und Leistungsfähigkeit als Passung</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de-DE"/>
                    </a:p>
                  </a:txBody>
                  <a:tcPr/>
                </a:tc>
                <a:tc hMerge="1">
                  <a:txBody>
                    <a:bodyPr/>
                    <a:lstStyle/>
                    <a:p>
                      <a:endParaRPr lang="de-DE"/>
                    </a:p>
                  </a:txBody>
                  <a:tcPr/>
                </a:tc>
              </a:tr>
              <a:tr h="5984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endParaRPr kumimoji="0" lang="de-DE" sz="20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Ressourcen</a:t>
                      </a: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endParaRPr kumimoji="0" lang="de-DE" sz="20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Wollen + Können</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1" i="0" u="none" strike="noStrike" cap="none" normalizeH="0" baseline="0" smtClean="0">
                          <a:ln>
                            <a:noFill/>
                          </a:ln>
                          <a:solidFill>
                            <a:schemeClr val="tx1"/>
                          </a:solidFill>
                          <a:effectLst/>
                          <a:latin typeface="Verdana" pitchFamily="34" charset="0"/>
                        </a:rPr>
                        <a:t>Diskrepanz</a:t>
                      </a: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endParaRPr kumimoji="0" lang="de-DE" sz="2000" b="1"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1" i="0" u="none" strike="noStrike" cap="none" normalizeH="0" baseline="0" smtClean="0">
                          <a:ln>
                            <a:noFill/>
                          </a:ln>
                          <a:solidFill>
                            <a:schemeClr val="tx1"/>
                          </a:solidFill>
                          <a:effectLst/>
                          <a:latin typeface="Verdana" pitchFamily="34" charset="0"/>
                        </a:rPr>
                        <a:t>Balance?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endParaRPr kumimoji="0" lang="de-DE" sz="2000" b="0" i="0" u="none" strike="noStrike" cap="none" normalizeH="0" baseline="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     Anforderungen +</a:t>
                      </a: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Belastungen = </a:t>
                      </a: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tab pos="179388" algn="l"/>
                        </a:tabLst>
                      </a:pPr>
                      <a:r>
                        <a:rPr kumimoji="0" lang="de-DE" sz="2000" b="0" i="0" u="none" strike="noStrike" cap="none" normalizeH="0" baseline="0" smtClean="0">
                          <a:ln>
                            <a:noFill/>
                          </a:ln>
                          <a:solidFill>
                            <a:schemeClr val="tx1"/>
                          </a:solidFill>
                          <a:effectLst/>
                          <a:latin typeface="Verdana" pitchFamily="34" charset="0"/>
                        </a:rPr>
                        <a:t>Sollen</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121873" name="Text Box 17"/>
          <p:cNvSpPr txBox="1">
            <a:spLocks noChangeArrowheads="1"/>
          </p:cNvSpPr>
          <p:nvPr/>
        </p:nvSpPr>
        <p:spPr bwMode="auto">
          <a:xfrm>
            <a:off x="685800" y="4495800"/>
            <a:ext cx="8153400" cy="2100263"/>
          </a:xfrm>
          <a:prstGeom prst="rect">
            <a:avLst/>
          </a:prstGeom>
          <a:noFill/>
          <a:ln w="9525">
            <a:noFill/>
            <a:miter lim="800000"/>
            <a:headEnd/>
            <a:tailEnd/>
          </a:ln>
          <a:effectLst/>
        </p:spPr>
        <p:txBody>
          <a:bodyPr>
            <a:spAutoFit/>
          </a:bodyPr>
          <a:lstStyle/>
          <a:p>
            <a:pPr eaLnBrk="0" hangingPunct="0">
              <a:spcBef>
                <a:spcPct val="50000"/>
              </a:spcBef>
            </a:pPr>
            <a:r>
              <a:rPr lang="de-DE" b="1" u="sng">
                <a:latin typeface="Times New Roman" pitchFamily="18" charset="0"/>
              </a:rPr>
              <a:t>Objektive Diskrepanz:</a:t>
            </a:r>
            <a:r>
              <a:rPr lang="de-DE" b="1">
                <a:solidFill>
                  <a:srgbClr val="0000FF"/>
                </a:solidFill>
                <a:latin typeface="Times New Roman" pitchFamily="18" charset="0"/>
              </a:rPr>
              <a:t> </a:t>
            </a:r>
            <a:r>
              <a:rPr lang="de-DE" b="1">
                <a:latin typeface="Times New Roman" pitchFamily="18" charset="0"/>
              </a:rPr>
              <a:t>muss gemessen, bewusst gemacht und bedient werden  (Sehschwäche</a:t>
            </a:r>
            <a:r>
              <a:rPr lang="de-DE" b="1">
                <a:latin typeface="Times New Roman" pitchFamily="18" charset="0"/>
                <a:sym typeface="Wingdings" pitchFamily="2" charset="2"/>
              </a:rPr>
              <a:t></a:t>
            </a:r>
            <a:r>
              <a:rPr lang="de-DE" b="1">
                <a:latin typeface="Times New Roman" pitchFamily="18" charset="0"/>
              </a:rPr>
              <a:t>Brille)</a:t>
            </a:r>
            <a:endParaRPr lang="de-DE" b="1">
              <a:solidFill>
                <a:srgbClr val="0000FF"/>
              </a:solidFill>
              <a:latin typeface="Times New Roman" pitchFamily="18" charset="0"/>
            </a:endParaRPr>
          </a:p>
          <a:p>
            <a:pPr eaLnBrk="0" hangingPunct="0">
              <a:spcBef>
                <a:spcPct val="50000"/>
              </a:spcBef>
            </a:pPr>
            <a:r>
              <a:rPr lang="de-DE" b="1" u="sng">
                <a:latin typeface="Times New Roman" pitchFamily="18" charset="0"/>
              </a:rPr>
              <a:t>Subjektive Diskrepanz:</a:t>
            </a:r>
            <a:r>
              <a:rPr lang="de-DE" b="1">
                <a:latin typeface="Times New Roman" pitchFamily="18" charset="0"/>
              </a:rPr>
              <a:t> ist als Bedürfnis bewusst, muss objektiviert, erklärt und bedient werden (Kopfschmerz </a:t>
            </a:r>
            <a:r>
              <a:rPr lang="de-DE" b="1">
                <a:latin typeface="Times New Roman" pitchFamily="18" charset="0"/>
                <a:sym typeface="Wingdings" pitchFamily="2" charset="2"/>
              </a:rPr>
              <a:t></a:t>
            </a:r>
            <a:r>
              <a:rPr lang="de-DE" b="1">
                <a:latin typeface="Times New Roman" pitchFamily="18" charset="0"/>
              </a:rPr>
              <a:t> Bluthochdruck, falsche Ernährung…?</a:t>
            </a:r>
            <a:endParaRPr lang="de-DE"/>
          </a:p>
        </p:txBody>
      </p:sp>
      <p:sp>
        <p:nvSpPr>
          <p:cNvPr id="121874" name="Line 18"/>
          <p:cNvSpPr>
            <a:spLocks noChangeShapeType="1"/>
          </p:cNvSpPr>
          <p:nvPr/>
        </p:nvSpPr>
        <p:spPr bwMode="auto">
          <a:xfrm>
            <a:off x="3124200" y="3124200"/>
            <a:ext cx="3257550" cy="0"/>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21875" name="Line 19"/>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21876" name="Picture 20"/>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218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liennummernplatzhalter 4"/>
          <p:cNvSpPr>
            <a:spLocks noGrp="1"/>
          </p:cNvSpPr>
          <p:nvPr>
            <p:ph type="sldNum" sz="quarter" idx="11"/>
          </p:nvPr>
        </p:nvSpPr>
        <p:spPr/>
        <p:txBody>
          <a:bodyPr/>
          <a:lstStyle/>
          <a:p>
            <a:fld id="{DF265806-C7F9-4BCA-8286-7469E02C7648}" type="slidenum">
              <a:rPr lang="de-DE"/>
              <a:pPr/>
              <a:t>6</a:t>
            </a:fld>
            <a:endParaRPr lang="de-DE"/>
          </a:p>
        </p:txBody>
      </p:sp>
      <p:sp>
        <p:nvSpPr>
          <p:cNvPr id="117762" name="Rectangle 2"/>
          <p:cNvSpPr>
            <a:spLocks noGrp="1" noChangeArrowheads="1"/>
          </p:cNvSpPr>
          <p:nvPr>
            <p:ph type="title"/>
          </p:nvPr>
        </p:nvSpPr>
        <p:spPr>
          <a:xfrm>
            <a:off x="914400" y="260350"/>
            <a:ext cx="5486400" cy="1187450"/>
          </a:xfrm>
        </p:spPr>
        <p:txBody>
          <a:bodyPr/>
          <a:lstStyle/>
          <a:p>
            <a:r>
              <a:rPr lang="de-DE" sz="2400" b="1"/>
              <a:t>Lehrergesundheit: Anforderungen und Ressourcen</a:t>
            </a:r>
          </a:p>
        </p:txBody>
      </p:sp>
      <p:sp>
        <p:nvSpPr>
          <p:cNvPr id="117765" name="Line 5"/>
          <p:cNvSpPr>
            <a:spLocks noChangeShapeType="1"/>
          </p:cNvSpPr>
          <p:nvPr/>
        </p:nvSpPr>
        <p:spPr bwMode="auto">
          <a:xfrm>
            <a:off x="2481263" y="4346575"/>
            <a:ext cx="4052887" cy="0"/>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17766" name="Line 6"/>
          <p:cNvSpPr>
            <a:spLocks noChangeShapeType="1"/>
          </p:cNvSpPr>
          <p:nvPr/>
        </p:nvSpPr>
        <p:spPr bwMode="auto">
          <a:xfrm flipV="1">
            <a:off x="2481263" y="2500313"/>
            <a:ext cx="2203450" cy="1846262"/>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17767" name="Line 7"/>
          <p:cNvSpPr>
            <a:spLocks noChangeShapeType="1"/>
          </p:cNvSpPr>
          <p:nvPr/>
        </p:nvSpPr>
        <p:spPr bwMode="auto">
          <a:xfrm>
            <a:off x="4684713" y="2500313"/>
            <a:ext cx="1849437" cy="1846262"/>
          </a:xfrm>
          <a:prstGeom prst="line">
            <a:avLst/>
          </a:prstGeom>
          <a:noFill/>
          <a:ln w="57150">
            <a:solidFill>
              <a:schemeClr val="tx1"/>
            </a:solidFill>
            <a:round/>
            <a:headEnd type="triangle" w="sm" len="sm"/>
            <a:tailEnd type="triangle" w="sm" len="sm"/>
          </a:ln>
          <a:effectLst/>
        </p:spPr>
        <p:txBody>
          <a:bodyPr/>
          <a:lstStyle/>
          <a:p>
            <a:endParaRPr lang="de-DE"/>
          </a:p>
        </p:txBody>
      </p:sp>
      <p:sp>
        <p:nvSpPr>
          <p:cNvPr id="117768" name="Text Box 8"/>
          <p:cNvSpPr txBox="1">
            <a:spLocks noChangeArrowheads="1"/>
          </p:cNvSpPr>
          <p:nvPr/>
        </p:nvSpPr>
        <p:spPr bwMode="auto">
          <a:xfrm>
            <a:off x="3359150" y="1941513"/>
            <a:ext cx="2687638" cy="549275"/>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de-DE" sz="3000" b="1">
                <a:latin typeface="Times New Roman" pitchFamily="18" charset="0"/>
              </a:rPr>
              <a:t>Wollen</a:t>
            </a:r>
          </a:p>
        </p:txBody>
      </p:sp>
      <p:sp>
        <p:nvSpPr>
          <p:cNvPr id="117769" name="Text Box 9"/>
          <p:cNvSpPr txBox="1">
            <a:spLocks noChangeArrowheads="1"/>
          </p:cNvSpPr>
          <p:nvPr/>
        </p:nvSpPr>
        <p:spPr bwMode="auto">
          <a:xfrm>
            <a:off x="1941513" y="4575175"/>
            <a:ext cx="1417637" cy="45720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endParaRPr lang="de-DE">
              <a:latin typeface="Times New Roman" pitchFamily="18" charset="0"/>
            </a:endParaRPr>
          </a:p>
        </p:txBody>
      </p:sp>
      <p:sp>
        <p:nvSpPr>
          <p:cNvPr id="117770" name="Text Box 10"/>
          <p:cNvSpPr txBox="1">
            <a:spLocks noChangeArrowheads="1"/>
          </p:cNvSpPr>
          <p:nvPr/>
        </p:nvSpPr>
        <p:spPr bwMode="auto">
          <a:xfrm>
            <a:off x="1698625" y="4575175"/>
            <a:ext cx="2071688" cy="549275"/>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sz="3000" b="1">
                <a:latin typeface="Times New Roman" pitchFamily="18" charset="0"/>
              </a:rPr>
              <a:t>Können</a:t>
            </a:r>
          </a:p>
        </p:txBody>
      </p:sp>
      <p:sp>
        <p:nvSpPr>
          <p:cNvPr id="117771" name="Text Box 11"/>
          <p:cNvSpPr txBox="1">
            <a:spLocks noChangeArrowheads="1"/>
          </p:cNvSpPr>
          <p:nvPr/>
        </p:nvSpPr>
        <p:spPr bwMode="auto">
          <a:xfrm>
            <a:off x="6046788" y="4575175"/>
            <a:ext cx="1939925" cy="549275"/>
          </a:xfrm>
          <a:prstGeom prst="rect">
            <a:avLst/>
          </a:prstGeom>
          <a:noFill/>
          <a:ln w="12700">
            <a:noFill/>
            <a:miter lim="800000"/>
            <a:headEnd type="none" w="sm" len="sm"/>
            <a:tailEnd type="none" w="sm" len="sm"/>
          </a:ln>
          <a:effectLst/>
        </p:spPr>
        <p:txBody>
          <a:bodyPr>
            <a:spAutoFit/>
          </a:bodyPr>
          <a:lstStyle/>
          <a:p>
            <a:pPr algn="ctr" eaLnBrk="0" hangingPunct="0">
              <a:spcBef>
                <a:spcPct val="50000"/>
              </a:spcBef>
            </a:pPr>
            <a:r>
              <a:rPr lang="de-DE" sz="3000" b="1">
                <a:latin typeface="Times New Roman" pitchFamily="18" charset="0"/>
              </a:rPr>
              <a:t>Sollen</a:t>
            </a:r>
          </a:p>
        </p:txBody>
      </p:sp>
      <p:sp>
        <p:nvSpPr>
          <p:cNvPr id="117772" name="Text Box 12"/>
          <p:cNvSpPr txBox="1">
            <a:spLocks noChangeArrowheads="1"/>
          </p:cNvSpPr>
          <p:nvPr/>
        </p:nvSpPr>
        <p:spPr bwMode="auto">
          <a:xfrm>
            <a:off x="4068763" y="5032375"/>
            <a:ext cx="1978025" cy="519113"/>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sz="2800" b="1" u="sng">
                <a:latin typeface="Times New Roman" pitchFamily="18" charset="0"/>
              </a:rPr>
              <a:t>Eignung</a:t>
            </a:r>
          </a:p>
        </p:txBody>
      </p:sp>
      <p:sp>
        <p:nvSpPr>
          <p:cNvPr id="117773" name="Text Box 13"/>
          <p:cNvSpPr txBox="1">
            <a:spLocks noChangeArrowheads="1"/>
          </p:cNvSpPr>
          <p:nvPr/>
        </p:nvSpPr>
        <p:spPr bwMode="auto">
          <a:xfrm>
            <a:off x="2481263" y="5489575"/>
            <a:ext cx="1587500" cy="822325"/>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b="1">
                <a:latin typeface="Times New Roman" pitchFamily="18" charset="0"/>
              </a:rPr>
              <a:t>Überfor-derung</a:t>
            </a:r>
          </a:p>
        </p:txBody>
      </p:sp>
      <p:sp>
        <p:nvSpPr>
          <p:cNvPr id="117774" name="Text Box 14"/>
          <p:cNvSpPr txBox="1">
            <a:spLocks noChangeArrowheads="1"/>
          </p:cNvSpPr>
          <p:nvPr/>
        </p:nvSpPr>
        <p:spPr bwMode="auto">
          <a:xfrm>
            <a:off x="5524500" y="5489575"/>
            <a:ext cx="1752600" cy="822325"/>
          </a:xfrm>
          <a:prstGeom prst="rect">
            <a:avLst/>
          </a:prstGeom>
          <a:noFill/>
          <a:ln w="12700">
            <a:noFill/>
            <a:miter lim="800000"/>
            <a:headEnd type="none" w="sm" len="sm"/>
            <a:tailEnd type="none" w="sm" len="sm"/>
          </a:ln>
          <a:effectLst/>
        </p:spPr>
        <p:txBody>
          <a:bodyPr>
            <a:spAutoFit/>
          </a:bodyPr>
          <a:lstStyle/>
          <a:p>
            <a:pPr eaLnBrk="0" hangingPunct="0"/>
            <a:r>
              <a:rPr lang="de-DE" b="1">
                <a:latin typeface="Times New Roman" pitchFamily="18" charset="0"/>
              </a:rPr>
              <a:t>Unterfor-</a:t>
            </a:r>
          </a:p>
          <a:p>
            <a:pPr eaLnBrk="0" hangingPunct="0"/>
            <a:r>
              <a:rPr lang="de-DE" b="1">
                <a:latin typeface="Times New Roman" pitchFamily="18" charset="0"/>
              </a:rPr>
              <a:t>derung</a:t>
            </a:r>
          </a:p>
        </p:txBody>
      </p:sp>
      <p:sp>
        <p:nvSpPr>
          <p:cNvPr id="117775" name="Text Box 15"/>
          <p:cNvSpPr txBox="1">
            <a:spLocks noChangeArrowheads="1"/>
          </p:cNvSpPr>
          <p:nvPr/>
        </p:nvSpPr>
        <p:spPr bwMode="auto">
          <a:xfrm>
            <a:off x="6046788" y="3246438"/>
            <a:ext cx="2574925" cy="48895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sz="2600" b="1" u="sng">
                <a:latin typeface="Times New Roman" pitchFamily="18" charset="0"/>
              </a:rPr>
              <a:t>Identifikation</a:t>
            </a:r>
          </a:p>
        </p:txBody>
      </p:sp>
      <p:sp>
        <p:nvSpPr>
          <p:cNvPr id="117776" name="Text Box 16"/>
          <p:cNvSpPr txBox="1">
            <a:spLocks noChangeArrowheads="1"/>
          </p:cNvSpPr>
          <p:nvPr/>
        </p:nvSpPr>
        <p:spPr bwMode="auto">
          <a:xfrm>
            <a:off x="5524500" y="2490788"/>
            <a:ext cx="2817813" cy="45720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b="1">
                <a:latin typeface="Times New Roman" pitchFamily="18" charset="0"/>
              </a:rPr>
              <a:t>Innere Kündigung</a:t>
            </a:r>
          </a:p>
        </p:txBody>
      </p:sp>
      <p:sp>
        <p:nvSpPr>
          <p:cNvPr id="117777" name="Text Box 17"/>
          <p:cNvSpPr txBox="1">
            <a:spLocks noChangeArrowheads="1"/>
          </p:cNvSpPr>
          <p:nvPr/>
        </p:nvSpPr>
        <p:spPr bwMode="auto">
          <a:xfrm>
            <a:off x="1520825" y="2947988"/>
            <a:ext cx="2305050" cy="48895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de-DE" sz="2600" b="1" u="sng">
                <a:latin typeface="Times New Roman" pitchFamily="18" charset="0"/>
              </a:rPr>
              <a:t>Motivation</a:t>
            </a:r>
          </a:p>
        </p:txBody>
      </p:sp>
      <p:sp>
        <p:nvSpPr>
          <p:cNvPr id="117778" name="Text Box 18"/>
          <p:cNvSpPr txBox="1">
            <a:spLocks noChangeArrowheads="1"/>
          </p:cNvSpPr>
          <p:nvPr/>
        </p:nvSpPr>
        <p:spPr bwMode="auto">
          <a:xfrm>
            <a:off x="1698625" y="2233613"/>
            <a:ext cx="2127250" cy="714375"/>
          </a:xfrm>
          <a:prstGeom prst="rect">
            <a:avLst/>
          </a:prstGeom>
          <a:noFill/>
          <a:ln w="12700">
            <a:noFill/>
            <a:miter lim="800000"/>
            <a:headEnd type="none" w="sm" len="sm"/>
            <a:tailEnd type="none" w="sm" len="sm"/>
          </a:ln>
          <a:effectLst/>
        </p:spPr>
        <p:txBody>
          <a:bodyPr>
            <a:spAutoFit/>
          </a:bodyPr>
          <a:lstStyle/>
          <a:p>
            <a:pPr eaLnBrk="0" hangingPunct="0">
              <a:lnSpc>
                <a:spcPct val="85000"/>
              </a:lnSpc>
            </a:pPr>
            <a:r>
              <a:rPr lang="de-DE" b="1">
                <a:latin typeface="Times New Roman" pitchFamily="18" charset="0"/>
              </a:rPr>
              <a:t>Übermotiviert</a:t>
            </a:r>
          </a:p>
          <a:p>
            <a:pPr eaLnBrk="0" hangingPunct="0">
              <a:lnSpc>
                <a:spcPct val="85000"/>
              </a:lnSpc>
            </a:pPr>
            <a:r>
              <a:rPr lang="de-DE" b="1">
                <a:latin typeface="Times New Roman" pitchFamily="18" charset="0"/>
              </a:rPr>
              <a:t>burnout</a:t>
            </a:r>
          </a:p>
        </p:txBody>
      </p:sp>
      <p:sp>
        <p:nvSpPr>
          <p:cNvPr id="117779" name="Line 19"/>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17780" name="Picture 20"/>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7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7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7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7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777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777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77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777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77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8" grpId="0" autoUpdateAnimBg="0"/>
      <p:bldP spid="117770" grpId="0" autoUpdateAnimBg="0"/>
      <p:bldP spid="117771" grpId="0" autoUpdateAnimBg="0"/>
      <p:bldP spid="117772" grpId="0" autoUpdateAnimBg="0"/>
      <p:bldP spid="117773" grpId="0" autoUpdateAnimBg="0"/>
      <p:bldP spid="117774" grpId="0" autoUpdateAnimBg="0"/>
      <p:bldP spid="117775" grpId="0" autoUpdateAnimBg="0"/>
      <p:bldP spid="117776" grpId="0" autoUpdateAnimBg="0"/>
      <p:bldP spid="117777" grpId="0" autoUpdateAnimBg="0"/>
      <p:bldP spid="11777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1"/>
          </p:nvPr>
        </p:nvSpPr>
        <p:spPr/>
        <p:txBody>
          <a:bodyPr/>
          <a:lstStyle/>
          <a:p>
            <a:fld id="{1F568E9B-3AFF-4105-9057-2AF159304F00}" type="slidenum">
              <a:rPr lang="de-DE"/>
              <a:pPr/>
              <a:t>7</a:t>
            </a:fld>
            <a:endParaRPr lang="de-DE"/>
          </a:p>
        </p:txBody>
      </p:sp>
      <p:sp>
        <p:nvSpPr>
          <p:cNvPr id="118786" name="Rectangle 2"/>
          <p:cNvSpPr>
            <a:spLocks noGrp="1" noChangeArrowheads="1"/>
          </p:cNvSpPr>
          <p:nvPr>
            <p:ph type="title"/>
          </p:nvPr>
        </p:nvSpPr>
        <p:spPr>
          <a:xfrm>
            <a:off x="914400" y="260350"/>
            <a:ext cx="5486400" cy="1187450"/>
          </a:xfrm>
        </p:spPr>
        <p:txBody>
          <a:bodyPr/>
          <a:lstStyle/>
          <a:p>
            <a:r>
              <a:rPr lang="de-DE" sz="2400" b="1"/>
              <a:t>Lehrergesundheit: Anforderungen und Ressourcen</a:t>
            </a:r>
            <a:endParaRPr lang="de-DE"/>
          </a:p>
        </p:txBody>
      </p:sp>
      <p:sp>
        <p:nvSpPr>
          <p:cNvPr id="118787" name="Rectangle 3"/>
          <p:cNvSpPr>
            <a:spLocks noGrp="1" noChangeArrowheads="1"/>
          </p:cNvSpPr>
          <p:nvPr>
            <p:ph type="body" idx="1"/>
          </p:nvPr>
        </p:nvSpPr>
        <p:spPr/>
        <p:txBody>
          <a:bodyPr/>
          <a:lstStyle/>
          <a:p>
            <a:pPr>
              <a:lnSpc>
                <a:spcPct val="90000"/>
              </a:lnSpc>
              <a:spcBef>
                <a:spcPct val="70000"/>
              </a:spcBef>
            </a:pPr>
            <a:r>
              <a:rPr lang="de-DE" sz="2000">
                <a:solidFill>
                  <a:srgbClr val="000000"/>
                </a:solidFill>
              </a:rPr>
              <a:t>Die Passung variiert über die gesamte Biographie von Lehrer/innen </a:t>
            </a:r>
          </a:p>
          <a:p>
            <a:pPr>
              <a:lnSpc>
                <a:spcPct val="90000"/>
              </a:lnSpc>
              <a:spcBef>
                <a:spcPct val="70000"/>
              </a:spcBef>
            </a:pPr>
            <a:r>
              <a:rPr lang="de-DE" sz="2000">
                <a:solidFill>
                  <a:srgbClr val="000000"/>
                </a:solidFill>
              </a:rPr>
              <a:t>Laufende Maßnahmen zur Personalpflege (Industrie) </a:t>
            </a:r>
          </a:p>
          <a:p>
            <a:pPr>
              <a:lnSpc>
                <a:spcPct val="90000"/>
              </a:lnSpc>
              <a:spcBef>
                <a:spcPct val="70000"/>
              </a:spcBef>
            </a:pPr>
            <a:r>
              <a:rPr lang="de-DE" sz="2000">
                <a:solidFill>
                  <a:srgbClr val="000000"/>
                </a:solidFill>
              </a:rPr>
              <a:t>Bei Bildschirmarbeitsplätzen z.B. regelmäßige Sehtests</a:t>
            </a:r>
          </a:p>
          <a:p>
            <a:pPr>
              <a:lnSpc>
                <a:spcPct val="90000"/>
              </a:lnSpc>
              <a:spcBef>
                <a:spcPct val="70000"/>
              </a:spcBef>
            </a:pPr>
            <a:r>
              <a:rPr lang="de-DE" sz="2000">
                <a:solidFill>
                  <a:srgbClr val="000000"/>
                </a:solidFill>
              </a:rPr>
              <a:t>Diabetes-Teststreifen für die private Gesundheitsvorsorge</a:t>
            </a:r>
          </a:p>
          <a:p>
            <a:pPr>
              <a:lnSpc>
                <a:spcPct val="90000"/>
              </a:lnSpc>
              <a:spcBef>
                <a:spcPct val="70000"/>
              </a:spcBef>
            </a:pPr>
            <a:r>
              <a:rPr lang="de-DE" sz="2000">
                <a:solidFill>
                  <a:srgbClr val="000000"/>
                </a:solidFill>
              </a:rPr>
              <a:t> </a:t>
            </a:r>
            <a:r>
              <a:rPr lang="de-DE" sz="3200"/>
              <a:t>Und bei Lehrer/innen?</a:t>
            </a:r>
          </a:p>
        </p:txBody>
      </p:sp>
      <p:sp>
        <p:nvSpPr>
          <p:cNvPr id="118788" name="Line 4"/>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18789" name="Picture 5"/>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liennummernplatzhalter 4"/>
          <p:cNvSpPr>
            <a:spLocks noGrp="1"/>
          </p:cNvSpPr>
          <p:nvPr>
            <p:ph type="sldNum" sz="quarter" idx="11"/>
          </p:nvPr>
        </p:nvSpPr>
        <p:spPr/>
        <p:txBody>
          <a:bodyPr/>
          <a:lstStyle/>
          <a:p>
            <a:fld id="{B2043B85-D581-4962-AD5A-E5FB658F4885}" type="slidenum">
              <a:rPr lang="de-DE"/>
              <a:pPr/>
              <a:t>8</a:t>
            </a:fld>
            <a:endParaRPr lang="de-DE"/>
          </a:p>
        </p:txBody>
      </p:sp>
      <p:sp>
        <p:nvSpPr>
          <p:cNvPr id="119810" name="Rectangle 2"/>
          <p:cNvSpPr>
            <a:spLocks noGrp="1" noChangeArrowheads="1"/>
          </p:cNvSpPr>
          <p:nvPr>
            <p:ph type="title"/>
          </p:nvPr>
        </p:nvSpPr>
        <p:spPr>
          <a:xfrm>
            <a:off x="914400" y="381000"/>
            <a:ext cx="5486400" cy="1066800"/>
          </a:xfrm>
        </p:spPr>
        <p:txBody>
          <a:bodyPr/>
          <a:lstStyle/>
          <a:p>
            <a:r>
              <a:rPr lang="de-DE"/>
              <a:t>Lehrergesundheit:</a:t>
            </a:r>
            <a:br>
              <a:rPr lang="de-DE"/>
            </a:br>
            <a:r>
              <a:rPr lang="de-DE"/>
              <a:t>persönliche Entwicklung</a:t>
            </a:r>
          </a:p>
        </p:txBody>
      </p:sp>
      <p:graphicFrame>
        <p:nvGraphicFramePr>
          <p:cNvPr id="119823" name="Group 15"/>
          <p:cNvGraphicFramePr>
            <a:graphicFrameLocks noGrp="1"/>
          </p:cNvGraphicFramePr>
          <p:nvPr/>
        </p:nvGraphicFramePr>
        <p:xfrm>
          <a:off x="1219200" y="1905000"/>
          <a:ext cx="3930650" cy="4870450"/>
        </p:xfrm>
        <a:graphic>
          <a:graphicData uri="http://schemas.openxmlformats.org/drawingml/2006/table">
            <a:tbl>
              <a:tblPr/>
              <a:tblGrid>
                <a:gridCol w="3930650"/>
              </a:tblGrid>
              <a:tr h="1422400">
                <a:tc>
                  <a:txBody>
                    <a:bodyPr/>
                    <a:lstStyle/>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Objektive </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Berufsanforderungen</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422400">
                <a:tc>
                  <a:txBody>
                    <a:bodyPr/>
                    <a:lstStyle/>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Objektive Passung</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2000" b="0" i="0" u="none" strike="noStrike" cap="none" normalizeH="0" baseline="0" smtClean="0">
                          <a:ln>
                            <a:noFill/>
                          </a:ln>
                          <a:solidFill>
                            <a:schemeClr val="tx1"/>
                          </a:solidFill>
                          <a:effectLst/>
                          <a:latin typeface="Verdana" pitchFamily="34" charset="0"/>
                        </a:rPr>
                        <a:t> </a:t>
                      </a:r>
                      <a:r>
                        <a:rPr kumimoji="0" lang="de-DE" sz="1800" b="0" i="0" u="none" strike="noStrike" cap="none" normalizeH="0" baseline="0" smtClean="0">
                          <a:ln>
                            <a:noFill/>
                          </a:ln>
                          <a:solidFill>
                            <a:schemeClr val="tx1"/>
                          </a:solidFill>
                          <a:effectLst/>
                          <a:latin typeface="Verdana" pitchFamily="34" charset="0"/>
                        </a:rPr>
                        <a:t>Stärken</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chemeClr val="tx1"/>
                          </a:solidFill>
                          <a:effectLst/>
                          <a:latin typeface="Verdana" pitchFamily="34" charset="0"/>
                        </a:rPr>
                        <a:t> Entwicklungsbedarf</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chemeClr val="tx1"/>
                          </a:solidFill>
                          <a:effectLst/>
                          <a:latin typeface="Verdana" pitchFamily="34" charset="0"/>
                        </a:rPr>
                        <a:t> Personalentwicklung durch Fachleute</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endParaRPr kumimoji="0" lang="de-DE" sz="18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422400">
                <a:tc>
                  <a:txBody>
                    <a:bodyPr/>
                    <a:lstStyle/>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Objektive personale </a:t>
                      </a:r>
                    </a:p>
                    <a:p>
                      <a:pPr marL="17145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Ressourcen</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9824" name="Line 16"/>
          <p:cNvSpPr>
            <a:spLocks noChangeShapeType="1"/>
          </p:cNvSpPr>
          <p:nvPr/>
        </p:nvSpPr>
        <p:spPr bwMode="auto">
          <a:xfrm>
            <a:off x="4876800" y="2971800"/>
            <a:ext cx="0" cy="2609850"/>
          </a:xfrm>
          <a:prstGeom prst="line">
            <a:avLst/>
          </a:prstGeom>
          <a:noFill/>
          <a:ln w="76200">
            <a:solidFill>
              <a:schemeClr val="tx1"/>
            </a:solidFill>
            <a:round/>
            <a:headEnd type="triangle" w="sm" len="sm"/>
            <a:tailEnd type="triangle" w="sm" len="sm"/>
          </a:ln>
          <a:effectLst/>
        </p:spPr>
        <p:txBody>
          <a:bodyPr/>
          <a:lstStyle/>
          <a:p>
            <a:endParaRPr lang="de-DE"/>
          </a:p>
        </p:txBody>
      </p:sp>
      <p:sp>
        <p:nvSpPr>
          <p:cNvPr id="119825" name="Line 17"/>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19826" name="Picture 18"/>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liennummernplatzhalter 4"/>
          <p:cNvSpPr>
            <a:spLocks noGrp="1"/>
          </p:cNvSpPr>
          <p:nvPr>
            <p:ph type="sldNum" sz="quarter" idx="11"/>
          </p:nvPr>
        </p:nvSpPr>
        <p:spPr/>
        <p:txBody>
          <a:bodyPr/>
          <a:lstStyle/>
          <a:p>
            <a:fld id="{3F2D5445-17A4-48D8-9F09-8EA869F5E165}" type="slidenum">
              <a:rPr lang="de-DE"/>
              <a:pPr/>
              <a:t>9</a:t>
            </a:fld>
            <a:endParaRPr lang="de-DE"/>
          </a:p>
        </p:txBody>
      </p:sp>
      <p:sp>
        <p:nvSpPr>
          <p:cNvPr id="120834" name="Rectangle 1026"/>
          <p:cNvSpPr>
            <a:spLocks noGrp="1" noChangeArrowheads="1"/>
          </p:cNvSpPr>
          <p:nvPr>
            <p:ph type="title"/>
          </p:nvPr>
        </p:nvSpPr>
        <p:spPr>
          <a:xfrm>
            <a:off x="914400" y="381000"/>
            <a:ext cx="5486400" cy="1066800"/>
          </a:xfrm>
        </p:spPr>
        <p:txBody>
          <a:bodyPr/>
          <a:lstStyle/>
          <a:p>
            <a:r>
              <a:rPr lang="de-DE"/>
              <a:t>Lehrergesundheit:</a:t>
            </a:r>
            <a:br>
              <a:rPr lang="de-DE"/>
            </a:br>
            <a:r>
              <a:rPr lang="de-DE"/>
              <a:t>persönliche Entwicklung</a:t>
            </a:r>
          </a:p>
        </p:txBody>
      </p:sp>
      <p:graphicFrame>
        <p:nvGraphicFramePr>
          <p:cNvPr id="120855" name="Group 1047"/>
          <p:cNvGraphicFramePr>
            <a:graphicFrameLocks noGrp="1"/>
          </p:cNvGraphicFramePr>
          <p:nvPr/>
        </p:nvGraphicFramePr>
        <p:xfrm>
          <a:off x="1193800" y="2057400"/>
          <a:ext cx="7359650" cy="4302125"/>
        </p:xfrm>
        <a:graphic>
          <a:graphicData uri="http://schemas.openxmlformats.org/drawingml/2006/table">
            <a:tbl>
              <a:tblPr/>
              <a:tblGrid>
                <a:gridCol w="3594100"/>
                <a:gridCol w="342900"/>
                <a:gridCol w="3422650"/>
              </a:tblGrid>
              <a:tr h="13081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1" i="0" u="none" strike="noStrike" cap="none" normalizeH="0" baseline="0" smtClean="0">
                          <a:ln>
                            <a:noFill/>
                          </a:ln>
                          <a:solidFill>
                            <a:schemeClr val="tx1"/>
                          </a:solidFill>
                          <a:effectLst/>
                          <a:latin typeface="Verdana" pitchFamily="34" charset="0"/>
                        </a:rPr>
                        <a:t>Objektive Berufsanforderungen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lvl="0" eaLnBrk="1" fontAlgn="base" latinLnBrk="0" hangingPunct="1">
                        <a:lnSpc>
                          <a:spcPct val="100000"/>
                        </a:lnSpc>
                        <a:spcBef>
                          <a:spcPct val="20000"/>
                        </a:spcBef>
                        <a:spcAft>
                          <a:spcPct val="0"/>
                        </a:spcAft>
                        <a:tabLst/>
                      </a:pPr>
                      <a:endParaRPr kumimoji="0" lang="de-DE"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1" i="0" u="none" strike="noStrike" cap="none" normalizeH="0" baseline="0" smtClean="0">
                          <a:ln>
                            <a:noFill/>
                          </a:ln>
                          <a:solidFill>
                            <a:schemeClr val="tx1"/>
                          </a:solidFill>
                          <a:effectLst/>
                          <a:latin typeface="Verdana" pitchFamily="34" charset="0"/>
                        </a:rPr>
                        <a:t>Subjektiv erlebte</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1" i="0" u="none" strike="noStrike" cap="none" normalizeH="0" baseline="0" smtClean="0">
                          <a:ln>
                            <a:noFill/>
                          </a:ln>
                          <a:solidFill>
                            <a:schemeClr val="tx1"/>
                          </a:solidFill>
                          <a:effectLst/>
                          <a:latin typeface="Verdana" pitchFamily="34" charset="0"/>
                        </a:rPr>
                        <a:t>Berufsanforderungen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46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Objektive Passung</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chemeClr val="tx1"/>
                          </a:solidFill>
                          <a:effectLst/>
                          <a:latin typeface="Verdana" pitchFamily="34" charset="0"/>
                        </a:rPr>
                        <a:t>Objektive Stärken</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2000" b="0" i="0" u="sng" strike="noStrike" cap="none" normalizeH="0" baseline="0" smtClean="0">
                          <a:ln>
                            <a:noFill/>
                          </a:ln>
                          <a:solidFill>
                            <a:schemeClr val="tx1"/>
                          </a:solidFill>
                          <a:effectLst/>
                          <a:latin typeface="Verdana" pitchFamily="34" charset="0"/>
                        </a:rPr>
                        <a:t>Objektiver Entwicklungsbedarf</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chemeClr val="tx1"/>
                          </a:solidFill>
                          <a:effectLst/>
                          <a:latin typeface="Verdana" pitchFamily="34" charset="0"/>
                        </a:rPr>
                        <a:t> PE durch Fachleute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lvl="0" eaLnBrk="1" fontAlgn="base" latinLnBrk="0" hangingPunct="1">
                        <a:lnSpc>
                          <a:spcPct val="100000"/>
                        </a:lnSpc>
                        <a:spcBef>
                          <a:spcPct val="20000"/>
                        </a:spcBef>
                        <a:spcAft>
                          <a:spcPct val="0"/>
                        </a:spcAft>
                        <a:tabLst/>
                      </a:pPr>
                      <a:endParaRPr kumimoji="0" lang="de-DE"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0" i="0" u="none" strike="noStrike" cap="none" normalizeH="0" baseline="0" smtClean="0">
                          <a:ln>
                            <a:noFill/>
                          </a:ln>
                          <a:solidFill>
                            <a:schemeClr val="tx1"/>
                          </a:solidFill>
                          <a:effectLst/>
                          <a:latin typeface="Verdana" pitchFamily="34" charset="0"/>
                        </a:rPr>
                        <a:t>Subjektiv erlebte Passung</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600" b="0" i="0" u="none" strike="noStrike" cap="none" normalizeH="0" baseline="0" smtClean="0">
                          <a:ln>
                            <a:noFill/>
                          </a:ln>
                          <a:solidFill>
                            <a:schemeClr val="tx1"/>
                          </a:solidFill>
                          <a:effectLst/>
                          <a:latin typeface="Verdana" pitchFamily="34" charset="0"/>
                        </a:rPr>
                        <a:t>  </a:t>
                      </a:r>
                      <a:r>
                        <a:rPr kumimoji="0" lang="de-DE" sz="1800" b="0" i="0" u="none" strike="noStrike" cap="none" normalizeH="0" baseline="0" smtClean="0">
                          <a:ln>
                            <a:noFill/>
                          </a:ln>
                          <a:solidFill>
                            <a:schemeClr val="tx1"/>
                          </a:solidFill>
                          <a:effectLst/>
                          <a:latin typeface="Verdana" pitchFamily="34" charset="0"/>
                        </a:rPr>
                        <a:t>erlebte  Stärken</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rgbClr val="FF3300"/>
                          </a:solidFill>
                          <a:effectLst/>
                          <a:latin typeface="Verdana" pitchFamily="34" charset="0"/>
                        </a:rPr>
                        <a:t>  </a:t>
                      </a:r>
                      <a:r>
                        <a:rPr kumimoji="0" lang="de-DE" sz="2000" b="0" i="0" u="sng" strike="noStrike" cap="none" normalizeH="0" baseline="0" smtClean="0">
                          <a:ln>
                            <a:noFill/>
                          </a:ln>
                          <a:solidFill>
                            <a:schemeClr val="tx1"/>
                          </a:solidFill>
                          <a:effectLst/>
                          <a:latin typeface="Verdana" pitchFamily="34" charset="0"/>
                        </a:rPr>
                        <a:t>Entwicklungsbedürfnis</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pPr>
                      <a:r>
                        <a:rPr kumimoji="0" lang="de-DE" sz="1800" b="0" i="0" u="none" strike="noStrike" cap="none" normalizeH="0" baseline="0" smtClean="0">
                          <a:ln>
                            <a:noFill/>
                          </a:ln>
                          <a:solidFill>
                            <a:schemeClr val="tx1"/>
                          </a:solidFill>
                          <a:effectLst/>
                          <a:latin typeface="Verdana" pitchFamily="34" charset="0"/>
                        </a:rPr>
                        <a:t>  PE  selbst gesteuert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684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1" i="0" u="none" strike="noStrike" cap="none" normalizeH="0" baseline="0" smtClean="0">
                          <a:ln>
                            <a:noFill/>
                          </a:ln>
                          <a:solidFill>
                            <a:schemeClr val="tx1"/>
                          </a:solidFill>
                          <a:effectLst/>
                          <a:latin typeface="Verdana" pitchFamily="34" charset="0"/>
                        </a:rPr>
                        <a:t>Objektive Ressourcen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lvl="0" eaLnBrk="1" fontAlgn="base" latinLnBrk="0" hangingPunct="1">
                        <a:lnSpc>
                          <a:spcPct val="100000"/>
                        </a:lnSpc>
                        <a:spcBef>
                          <a:spcPct val="20000"/>
                        </a:spcBef>
                        <a:spcAft>
                          <a:spcPct val="0"/>
                        </a:spcAft>
                        <a:tabLst/>
                      </a:pPr>
                      <a:endParaRPr kumimoji="0" lang="de-DE"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de-DE" sz="2000" b="1" i="0" u="none" strike="noStrike" cap="none" normalizeH="0" baseline="0" smtClean="0">
                          <a:ln>
                            <a:noFill/>
                          </a:ln>
                          <a:solidFill>
                            <a:schemeClr val="tx1"/>
                          </a:solidFill>
                          <a:effectLst/>
                          <a:latin typeface="Verdana" pitchFamily="34" charset="0"/>
                        </a:rPr>
                        <a:t>Subjektiv erlebte Ressourcen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0856" name="Line 1048"/>
          <p:cNvSpPr>
            <a:spLocks noChangeShapeType="1"/>
          </p:cNvSpPr>
          <p:nvPr/>
        </p:nvSpPr>
        <p:spPr bwMode="auto">
          <a:xfrm>
            <a:off x="0" y="1752600"/>
            <a:ext cx="6934200" cy="0"/>
          </a:xfrm>
          <a:prstGeom prst="line">
            <a:avLst/>
          </a:prstGeom>
          <a:noFill/>
          <a:ln w="76200">
            <a:solidFill>
              <a:schemeClr val="tx1"/>
            </a:solidFill>
            <a:miter lim="800000"/>
            <a:headEnd/>
            <a:tailEnd/>
          </a:ln>
          <a:effectLst/>
        </p:spPr>
        <p:txBody>
          <a:bodyPr wrap="none"/>
          <a:lstStyle/>
          <a:p>
            <a:endParaRPr lang="de-DE"/>
          </a:p>
        </p:txBody>
      </p:sp>
      <p:pic>
        <p:nvPicPr>
          <p:cNvPr id="120857" name="Picture 1049"/>
          <p:cNvPicPr>
            <a:picLocks noChangeAspect="1" noChangeArrowheads="1"/>
          </p:cNvPicPr>
          <p:nvPr/>
        </p:nvPicPr>
        <p:blipFill>
          <a:blip r:embed="rId3" cstate="print"/>
          <a:srcRect/>
          <a:stretch>
            <a:fillRect/>
          </a:stretch>
        </p:blipFill>
        <p:spPr bwMode="auto">
          <a:xfrm>
            <a:off x="6929438" y="0"/>
            <a:ext cx="2214562" cy="19415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Streifen">
  <a:themeElements>
    <a:clrScheme name="Streifen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Streifen">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treifen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Streifen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Streifen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Streifen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K:\Programme\Microsoft Office\Templates\Presentation Designs\Streifen.pot</Template>
  <TotalTime>0</TotalTime>
  <Words>2000</Words>
  <Application>Microsoft Office PowerPoint</Application>
  <PresentationFormat>Bildschirmpräsentation (4:3)</PresentationFormat>
  <Paragraphs>365</Paragraphs>
  <Slides>33</Slides>
  <Notes>33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33</vt:i4>
      </vt:variant>
    </vt:vector>
  </HeadingPairs>
  <TitlesOfParts>
    <vt:vector size="39" baseType="lpstr">
      <vt:lpstr>Arial</vt:lpstr>
      <vt:lpstr>Verdana</vt:lpstr>
      <vt:lpstr>Wingdings</vt:lpstr>
      <vt:lpstr>Times New Roman</vt:lpstr>
      <vt:lpstr>Arial,Bold</vt:lpstr>
      <vt:lpstr>Streifen</vt:lpstr>
      <vt:lpstr>KESS – ein Modell zur Selbstentwicklung</vt:lpstr>
      <vt:lpstr>KESS</vt:lpstr>
      <vt:lpstr>Hintergrund: Lehrergesundheit</vt:lpstr>
      <vt:lpstr>Hintergrund: Lehrergesundheit</vt:lpstr>
      <vt:lpstr>Hintergr  und: Lehrergesundheit</vt:lpstr>
      <vt:lpstr>Lehrergesundheit: Anforderungen und Ressourcen</vt:lpstr>
      <vt:lpstr>Lehrergesundheit: Anforderungen und Ressourcen</vt:lpstr>
      <vt:lpstr>Lehrergesundheit: persönliche Entwicklung</vt:lpstr>
      <vt:lpstr>Lehrergesundheit: persönliche Entwicklung</vt:lpstr>
      <vt:lpstr>Lehrergesundheit: Selbstentwicklung hilft</vt:lpstr>
      <vt:lpstr>Was ist KESS?</vt:lpstr>
      <vt:lpstr>Was ist KESS?</vt:lpstr>
      <vt:lpstr>Eigene und gemeinsame Verantwortung: Kooperation</vt:lpstr>
      <vt:lpstr>Folie 14</vt:lpstr>
      <vt:lpstr>Entwicklung:  Erfahrung und Problemlösung</vt:lpstr>
      <vt:lpstr>Selbstmanagement</vt:lpstr>
      <vt:lpstr>Entwicklungssteuerung: Ziele entwickeln</vt:lpstr>
      <vt:lpstr>Praktische Realisation</vt:lpstr>
      <vt:lpstr>Praxis: Rollen im KESS-Team:</vt:lpstr>
      <vt:lpstr>Praxis: Rollen und Chancen</vt:lpstr>
      <vt:lpstr>Praxis: Selbstentwickler</vt:lpstr>
      <vt:lpstr>Praxis: Berater</vt:lpstr>
      <vt:lpstr>Praxis: Beobachter</vt:lpstr>
      <vt:lpstr>Praxis: Regeln für KESS</vt:lpstr>
      <vt:lpstr>Praxis: Ablauf einer KESS-Sitzung (1)</vt:lpstr>
      <vt:lpstr>Praxis: Ablauf einer KESS-Sitzung (2)</vt:lpstr>
      <vt:lpstr>Ziele der KESS-Teamarbeit</vt:lpstr>
      <vt:lpstr>Eine eher ungünstige Haltung zu KESS...</vt:lpstr>
      <vt:lpstr>eine förderliche Haltung zu KESS...</vt:lpstr>
      <vt:lpstr>Wo ist der Unterschied zu normalen Pausengesprächen?</vt:lpstr>
      <vt:lpstr>Das KESS-Modell in Niedersachsen </vt:lpstr>
      <vt:lpstr>... Original-Töne von KESS-TeilnehmerInnen</vt:lpstr>
      <vt:lpstr>Hinweise: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c:creator>
  <cp:lastModifiedBy>ASUS</cp:lastModifiedBy>
  <cp:revision>82</cp:revision>
  <cp:lastPrinted>1601-01-01T00:00:00Z</cp:lastPrinted>
  <dcterms:created xsi:type="dcterms:W3CDTF">2003-11-26T09:46:01Z</dcterms:created>
  <dcterms:modified xsi:type="dcterms:W3CDTF">2013-05-07T14:09:23Z</dcterms:modified>
</cp:coreProperties>
</file>