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601200" cy="12801600" type="A3"/>
  <p:notesSz cx="6858000" cy="9144000"/>
  <p:defaultTextStyle>
    <a:defPPr>
      <a:defRPr lang="de-DE"/>
    </a:defPPr>
    <a:lvl1pPr marL="0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0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00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00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013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016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019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022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025" algn="l" defTabSz="1280006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370" y="-474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0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400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8432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60870" y="512660"/>
            <a:ext cx="2160270" cy="1092284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80060" y="512660"/>
            <a:ext cx="6320790" cy="1092284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1486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420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03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00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0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01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01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0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02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02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190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8770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0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060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4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03" indent="0">
              <a:buNone/>
              <a:defRPr sz="2800" b="1"/>
            </a:lvl2pPr>
            <a:lvl3pPr marL="1280006" indent="0">
              <a:buNone/>
              <a:defRPr sz="2500" b="1"/>
            </a:lvl3pPr>
            <a:lvl4pPr marL="1920009" indent="0">
              <a:buNone/>
              <a:defRPr sz="2200" b="1"/>
            </a:lvl4pPr>
            <a:lvl5pPr marL="2560013" indent="0">
              <a:buNone/>
              <a:defRPr sz="2200" b="1"/>
            </a:lvl5pPr>
            <a:lvl6pPr marL="3200016" indent="0">
              <a:buNone/>
              <a:defRPr sz="2200" b="1"/>
            </a:lvl6pPr>
            <a:lvl7pPr marL="3840019" indent="0">
              <a:buNone/>
              <a:defRPr sz="2200" b="1"/>
            </a:lvl7pPr>
            <a:lvl8pPr marL="4480022" indent="0">
              <a:buNone/>
              <a:defRPr sz="2200" b="1"/>
            </a:lvl8pPr>
            <a:lvl9pPr marL="5120025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4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768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150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189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53802" y="509696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80061" y="2678856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88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03" indent="0">
              <a:buNone/>
              <a:defRPr sz="3900"/>
            </a:lvl2pPr>
            <a:lvl3pPr marL="1280006" indent="0">
              <a:buNone/>
              <a:defRPr sz="3400"/>
            </a:lvl3pPr>
            <a:lvl4pPr marL="1920009" indent="0">
              <a:buNone/>
              <a:defRPr sz="2800"/>
            </a:lvl4pPr>
            <a:lvl5pPr marL="2560013" indent="0">
              <a:buNone/>
              <a:defRPr sz="2800"/>
            </a:lvl5pPr>
            <a:lvl6pPr marL="3200016" indent="0">
              <a:buNone/>
              <a:defRPr sz="2800"/>
            </a:lvl6pPr>
            <a:lvl7pPr marL="3840019" indent="0">
              <a:buNone/>
              <a:defRPr sz="2800"/>
            </a:lvl7pPr>
            <a:lvl8pPr marL="4480022" indent="0">
              <a:buNone/>
              <a:defRPr sz="2800"/>
            </a:lvl8pPr>
            <a:lvl9pPr marL="5120025" indent="0">
              <a:buNone/>
              <a:defRPr sz="28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81902" y="10019031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03" indent="0">
              <a:buNone/>
              <a:defRPr sz="1700"/>
            </a:lvl2pPr>
            <a:lvl3pPr marL="1280006" indent="0">
              <a:buNone/>
              <a:defRPr sz="1400"/>
            </a:lvl3pPr>
            <a:lvl4pPr marL="1920009" indent="0">
              <a:buNone/>
              <a:defRPr sz="1300"/>
            </a:lvl4pPr>
            <a:lvl5pPr marL="2560013" indent="0">
              <a:buNone/>
              <a:defRPr sz="1300"/>
            </a:lvl5pPr>
            <a:lvl6pPr marL="3200016" indent="0">
              <a:buNone/>
              <a:defRPr sz="1300"/>
            </a:lvl6pPr>
            <a:lvl7pPr marL="3840019" indent="0">
              <a:buNone/>
              <a:defRPr sz="1300"/>
            </a:lvl7pPr>
            <a:lvl8pPr marL="4480022" indent="0">
              <a:buNone/>
              <a:defRPr sz="1300"/>
            </a:lvl8pPr>
            <a:lvl9pPr marL="5120025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5484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01" tIns="64001" rIns="128001" bIns="64001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01" tIns="64001" rIns="128001" bIns="64001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44F5E-DFEE-4D10-A913-D770DE328DB6}" type="datetimeFigureOut">
              <a:rPr lang="de-DE" smtClean="0"/>
              <a:t>06.02.2019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01" tIns="64001" rIns="128001" bIns="6400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902E-18CA-4BBA-9447-7C72F5AC4F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9368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006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03" indent="-480003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005" indent="-40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00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011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14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017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020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025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028" indent="-320002" algn="l" defTabSz="128000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0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00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00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013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016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019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022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025" algn="l" defTabSz="1280006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ext Box 18">
            <a:extLst>
              <a:ext uri="{FF2B5EF4-FFF2-40B4-BE49-F238E27FC236}">
                <a16:creationId xmlns:a16="http://schemas.microsoft.com/office/drawing/2014/main" xmlns="" id="{4AF81320-C765-40EC-943E-DABE498032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72" y="7533998"/>
            <a:ext cx="3911918" cy="132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altLang="de-DE" sz="2000" b="1" dirty="0">
                <a:solidFill>
                  <a:srgbClr val="00B050"/>
                </a:solidFill>
              </a:rPr>
              <a:t>Was steht uns zur </a:t>
            </a:r>
            <a:r>
              <a:rPr lang="de-DE" altLang="de-DE" sz="2000" b="1" dirty="0">
                <a:solidFill>
                  <a:srgbClr val="00B050"/>
                </a:solidFill>
              </a:rPr>
              <a:t>Verfügung?        </a:t>
            </a:r>
            <a:r>
              <a:rPr lang="de-DE" altLang="de-DE" sz="2000" b="1" dirty="0">
                <a:solidFill>
                  <a:schemeClr val="bg1"/>
                </a:solidFill>
              </a:rPr>
              <a:t>ii</a:t>
            </a:r>
            <a:r>
              <a:rPr lang="de-DE" altLang="de-DE" sz="2000" b="1" dirty="0">
                <a:solidFill>
                  <a:srgbClr val="00B050"/>
                </a:solidFill>
              </a:rPr>
              <a:t/>
            </a:r>
            <a:br>
              <a:rPr lang="de-DE" altLang="de-DE" sz="2000" b="1" dirty="0">
                <a:solidFill>
                  <a:srgbClr val="00B050"/>
                </a:solidFill>
              </a:rPr>
            </a:br>
            <a:r>
              <a:rPr lang="de-DE" altLang="de-DE" sz="2000" dirty="0"/>
              <a:t>Welche </a:t>
            </a:r>
            <a:r>
              <a:rPr lang="de-DE" altLang="de-DE" sz="2000" dirty="0"/>
              <a:t>Mittel, welche persönlichen</a:t>
            </a:r>
            <a:br>
              <a:rPr lang="de-DE" altLang="de-DE" sz="2000" dirty="0"/>
            </a:br>
            <a:r>
              <a:rPr lang="de-DE" altLang="de-DE" sz="2000" dirty="0"/>
              <a:t>Stärken und Kompetenzen können </a:t>
            </a:r>
            <a:r>
              <a:rPr lang="de-DE" altLang="de-DE" sz="2000" dirty="0"/>
              <a:t>wir nutzen</a:t>
            </a:r>
            <a:r>
              <a:rPr lang="de-DE" altLang="de-DE" sz="2000" dirty="0"/>
              <a:t>?</a:t>
            </a:r>
          </a:p>
        </p:txBody>
      </p:sp>
      <p:sp>
        <p:nvSpPr>
          <p:cNvPr id="45" name="Titel 1"/>
          <p:cNvSpPr txBox="1">
            <a:spLocks/>
          </p:cNvSpPr>
          <p:nvPr/>
        </p:nvSpPr>
        <p:spPr>
          <a:xfrm>
            <a:off x="318491" y="352128"/>
            <a:ext cx="8964219" cy="504056"/>
          </a:xfrm>
          <a:prstGeom prst="rect">
            <a:avLst/>
          </a:prstGeom>
        </p:spPr>
        <p:txBody>
          <a:bodyPr lIns="91429" tIns="45715" rIns="91429" bIns="45715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b="1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altLang="de-DE" dirty="0"/>
              <a:t>Der Zielfindungs-Stern</a:t>
            </a:r>
            <a:endParaRPr lang="de-DE" dirty="0"/>
          </a:p>
        </p:txBody>
      </p:sp>
      <p:grpSp>
        <p:nvGrpSpPr>
          <p:cNvPr id="46" name="Gruppieren 45">
            <a:extLst>
              <a:ext uri="{FF2B5EF4-FFF2-40B4-BE49-F238E27FC236}">
                <a16:creationId xmlns:a16="http://schemas.microsoft.com/office/drawing/2014/main" xmlns="" id="{474568F6-8CB4-42CF-A45F-9DF6351E3DE3}"/>
              </a:ext>
            </a:extLst>
          </p:cNvPr>
          <p:cNvGrpSpPr/>
          <p:nvPr/>
        </p:nvGrpSpPr>
        <p:grpSpPr>
          <a:xfrm>
            <a:off x="2716374" y="3972840"/>
            <a:ext cx="4176712" cy="4176711"/>
            <a:chOff x="3828257" y="1557339"/>
            <a:chExt cx="4176712" cy="4176711"/>
          </a:xfrm>
          <a:solidFill>
            <a:srgbClr val="00B050"/>
          </a:solidFill>
        </p:grpSpPr>
        <p:sp>
          <p:nvSpPr>
            <p:cNvPr id="47" name="Oval 8">
              <a:extLst>
                <a:ext uri="{FF2B5EF4-FFF2-40B4-BE49-F238E27FC236}">
                  <a16:creationId xmlns:a16="http://schemas.microsoft.com/office/drawing/2014/main" xmlns="" id="{F6C959EA-61E9-4D08-BAE9-1456F1D49D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00488" y="1701800"/>
              <a:ext cx="4032250" cy="4032250"/>
            </a:xfrm>
            <a:prstGeom prst="ellipse">
              <a:avLst/>
            </a:prstGeom>
            <a:grp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algn="ctr"/>
              <a:endParaRPr lang="de-DE" altLang="de-DE"/>
            </a:p>
          </p:txBody>
        </p:sp>
        <p:sp>
          <p:nvSpPr>
            <p:cNvPr id="48" name="AutoShape 6">
              <a:extLst>
                <a:ext uri="{FF2B5EF4-FFF2-40B4-BE49-F238E27FC236}">
                  <a16:creationId xmlns:a16="http://schemas.microsoft.com/office/drawing/2014/main" xmlns="" id="{BCEE1C39-B60D-4ED6-B691-32F024DE63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8257" y="1557339"/>
              <a:ext cx="4176712" cy="3970337"/>
            </a:xfrm>
            <a:prstGeom prst="star5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49" name="Oval 7">
            <a:extLst>
              <a:ext uri="{FF2B5EF4-FFF2-40B4-BE49-F238E27FC236}">
                <a16:creationId xmlns:a16="http://schemas.microsoft.com/office/drawing/2014/main" xmlns="" id="{17DEC107-8F7A-4346-B8AF-092AE63F34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4005" y="5412700"/>
            <a:ext cx="1441450" cy="144145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lIns="91429" tIns="45715" rIns="91429" bIns="45715" anchor="ctr"/>
          <a:lstStyle/>
          <a:p>
            <a:pPr algn="ctr"/>
            <a:r>
              <a:rPr lang="de-DE" altLang="de-DE" sz="1600" b="1" dirty="0">
                <a:solidFill>
                  <a:srgbClr val="00B050"/>
                </a:solidFill>
              </a:rPr>
              <a:t>attraktive</a:t>
            </a:r>
          </a:p>
          <a:p>
            <a:pPr algn="ctr"/>
            <a:r>
              <a:rPr lang="de-DE" altLang="de-DE" sz="1600" b="1" dirty="0">
                <a:solidFill>
                  <a:srgbClr val="00B050"/>
                </a:solidFill>
              </a:rPr>
              <a:t>gesunde</a:t>
            </a:r>
          </a:p>
          <a:p>
            <a:pPr algn="ctr"/>
            <a:r>
              <a:rPr lang="de-DE" altLang="de-DE" sz="1600" b="1" dirty="0">
                <a:solidFill>
                  <a:srgbClr val="00B050"/>
                </a:solidFill>
              </a:rPr>
              <a:t>bedeutsame</a:t>
            </a:r>
          </a:p>
          <a:p>
            <a:pPr algn="ctr"/>
            <a:r>
              <a:rPr lang="de-DE" altLang="de-DE" sz="2800" b="1" dirty="0">
                <a:solidFill>
                  <a:srgbClr val="00B050"/>
                </a:solidFill>
              </a:rPr>
              <a:t>Ziele</a:t>
            </a:r>
            <a:endParaRPr lang="de-DE" altLang="de-DE" sz="1600" b="1" dirty="0">
              <a:solidFill>
                <a:srgbClr val="00B050"/>
              </a:solidFill>
            </a:endParaRPr>
          </a:p>
        </p:txBody>
      </p:sp>
      <p:sp>
        <p:nvSpPr>
          <p:cNvPr id="50" name="Text Box 9">
            <a:extLst>
              <a:ext uri="{FF2B5EF4-FFF2-40B4-BE49-F238E27FC236}">
                <a16:creationId xmlns:a16="http://schemas.microsoft.com/office/drawing/2014/main" xmlns="" id="{18EBFFBF-2201-44FB-8A2C-327CF0BEBF28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204191" y="4623044"/>
            <a:ext cx="1172991" cy="33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/>
          <a:p>
            <a:r>
              <a:rPr lang="de-DE" altLang="de-DE" sz="1600" b="1" dirty="0">
                <a:solidFill>
                  <a:schemeClr val="bg1"/>
                </a:solidFill>
              </a:rPr>
              <a:t>Sinn/Zweck</a:t>
            </a:r>
          </a:p>
        </p:txBody>
      </p:sp>
      <p:sp>
        <p:nvSpPr>
          <p:cNvPr id="51" name="Text Box 10">
            <a:extLst>
              <a:ext uri="{FF2B5EF4-FFF2-40B4-BE49-F238E27FC236}">
                <a16:creationId xmlns:a16="http://schemas.microsoft.com/office/drawing/2014/main" xmlns="" id="{19EC7384-CA66-4A3C-82F5-C1AC5E059DB2}"/>
              </a:ext>
            </a:extLst>
          </p:cNvPr>
          <p:cNvSpPr txBox="1">
            <a:spLocks noChangeArrowheads="1"/>
          </p:cNvSpPr>
          <p:nvPr/>
        </p:nvSpPr>
        <p:spPr bwMode="auto">
          <a:xfrm rot="20452411">
            <a:off x="5526349" y="5578332"/>
            <a:ext cx="1138110" cy="33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/>
          <a:p>
            <a:r>
              <a:rPr lang="de-DE" altLang="de-DE" sz="1600" b="1" dirty="0">
                <a:solidFill>
                  <a:schemeClr val="bg1"/>
                </a:solidFill>
              </a:rPr>
              <a:t>Adressaten</a:t>
            </a:r>
          </a:p>
        </p:txBody>
      </p:sp>
      <p:sp>
        <p:nvSpPr>
          <p:cNvPr id="52" name="Text Box 11">
            <a:extLst>
              <a:ext uri="{FF2B5EF4-FFF2-40B4-BE49-F238E27FC236}">
                <a16:creationId xmlns:a16="http://schemas.microsoft.com/office/drawing/2014/main" xmlns="" id="{33BBBDCF-6F01-40E5-9043-1541D51E3615}"/>
              </a:ext>
            </a:extLst>
          </p:cNvPr>
          <p:cNvSpPr txBox="1">
            <a:spLocks noChangeArrowheads="1"/>
          </p:cNvSpPr>
          <p:nvPr/>
        </p:nvSpPr>
        <p:spPr bwMode="auto">
          <a:xfrm rot="3264849">
            <a:off x="4878078" y="7087877"/>
            <a:ext cx="1488719" cy="33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/>
          <a:p>
            <a:r>
              <a:rPr lang="de-DE" altLang="de-DE" sz="1600" b="1" dirty="0">
                <a:solidFill>
                  <a:schemeClr val="bg1"/>
                </a:solidFill>
              </a:rPr>
              <a:t>Erfolgskriterien</a:t>
            </a:r>
          </a:p>
        </p:txBody>
      </p:sp>
      <p:sp>
        <p:nvSpPr>
          <p:cNvPr id="53" name="Text Box 12">
            <a:extLst>
              <a:ext uri="{FF2B5EF4-FFF2-40B4-BE49-F238E27FC236}">
                <a16:creationId xmlns:a16="http://schemas.microsoft.com/office/drawing/2014/main" xmlns="" id="{F6845651-27D5-40E4-939C-793921478395}"/>
              </a:ext>
            </a:extLst>
          </p:cNvPr>
          <p:cNvSpPr txBox="1">
            <a:spLocks noChangeArrowheads="1"/>
          </p:cNvSpPr>
          <p:nvPr/>
        </p:nvSpPr>
        <p:spPr bwMode="auto">
          <a:xfrm rot="18347502">
            <a:off x="3461009" y="7041379"/>
            <a:ext cx="1154974" cy="33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/>
          <a:p>
            <a:r>
              <a:rPr lang="de-DE" altLang="de-DE" sz="1600" b="1" dirty="0">
                <a:solidFill>
                  <a:schemeClr val="bg1"/>
                </a:solidFill>
              </a:rPr>
              <a:t>Ressourcen</a:t>
            </a:r>
          </a:p>
        </p:txBody>
      </p:sp>
      <p:sp>
        <p:nvSpPr>
          <p:cNvPr id="54" name="Text Box 13">
            <a:extLst>
              <a:ext uri="{FF2B5EF4-FFF2-40B4-BE49-F238E27FC236}">
                <a16:creationId xmlns:a16="http://schemas.microsoft.com/office/drawing/2014/main" xmlns="" id="{4CD3B982-303C-4800-8398-96B5DC4E8BC0}"/>
              </a:ext>
            </a:extLst>
          </p:cNvPr>
          <p:cNvSpPr txBox="1">
            <a:spLocks noChangeArrowheads="1"/>
          </p:cNvSpPr>
          <p:nvPr/>
        </p:nvSpPr>
        <p:spPr bwMode="auto">
          <a:xfrm rot="1075151">
            <a:off x="2936515" y="5587085"/>
            <a:ext cx="1229994" cy="338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/>
          <a:p>
            <a:r>
              <a:rPr lang="de-DE" altLang="de-DE" sz="1600" b="1" dirty="0">
                <a:solidFill>
                  <a:schemeClr val="bg1"/>
                </a:solidFill>
              </a:rPr>
              <a:t>Endergebnis</a:t>
            </a:r>
          </a:p>
        </p:txBody>
      </p:sp>
      <p:sp>
        <p:nvSpPr>
          <p:cNvPr id="55" name="Text Box 15">
            <a:extLst>
              <a:ext uri="{FF2B5EF4-FFF2-40B4-BE49-F238E27FC236}">
                <a16:creationId xmlns:a16="http://schemas.microsoft.com/office/drawing/2014/main" xmlns="" id="{5AB00F2B-BE4D-4931-82BA-13580DA3E0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1488" y="2944416"/>
            <a:ext cx="3198225" cy="101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2000" b="1" dirty="0">
                <a:solidFill>
                  <a:srgbClr val="00B050"/>
                </a:solidFill>
              </a:rPr>
              <a:t>Wozu tun wir </a:t>
            </a:r>
            <a:r>
              <a:rPr lang="de-DE" altLang="de-DE" sz="2000" b="1" dirty="0">
                <a:solidFill>
                  <a:srgbClr val="00B050"/>
                </a:solidFill>
              </a:rPr>
              <a:t>das?</a:t>
            </a:r>
            <a:br>
              <a:rPr lang="de-DE" altLang="de-DE" sz="2000" b="1" dirty="0">
                <a:solidFill>
                  <a:srgbClr val="00B050"/>
                </a:solidFill>
              </a:rPr>
            </a:br>
            <a:r>
              <a:rPr lang="de-DE" altLang="de-DE" sz="2000" dirty="0"/>
              <a:t>Was </a:t>
            </a:r>
            <a:r>
              <a:rPr lang="de-DE" altLang="de-DE" sz="2000" dirty="0"/>
              <a:t>macht für mich/für uns/</a:t>
            </a:r>
            <a:br>
              <a:rPr lang="de-DE" altLang="de-DE" sz="2000" dirty="0"/>
            </a:br>
            <a:r>
              <a:rPr lang="de-DE" altLang="de-DE" sz="2000" dirty="0"/>
              <a:t>für die Schulpartner Sinn?</a:t>
            </a:r>
          </a:p>
        </p:txBody>
      </p:sp>
      <p:sp>
        <p:nvSpPr>
          <p:cNvPr id="56" name="Text Box 16">
            <a:extLst>
              <a:ext uri="{FF2B5EF4-FFF2-40B4-BE49-F238E27FC236}">
                <a16:creationId xmlns:a16="http://schemas.microsoft.com/office/drawing/2014/main" xmlns="" id="{0B9B962A-2665-4B2B-B94C-74A61D057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8119" y="4389820"/>
            <a:ext cx="2677017" cy="2246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5" rIns="91429" bIns="45715">
            <a:spAutoFit/>
          </a:bodyPr>
          <a:lstStyle/>
          <a:p>
            <a:pPr>
              <a:spcAft>
                <a:spcPct val="50000"/>
              </a:spcAft>
            </a:pPr>
            <a:r>
              <a:rPr lang="de-DE" altLang="de-DE" sz="2000" b="1" dirty="0">
                <a:solidFill>
                  <a:srgbClr val="00B050"/>
                </a:solidFill>
              </a:rPr>
              <a:t>Für wen tun wir </a:t>
            </a:r>
            <a:r>
              <a:rPr lang="de-DE" altLang="de-DE" sz="2000" b="1" dirty="0">
                <a:solidFill>
                  <a:srgbClr val="00B050"/>
                </a:solidFill>
              </a:rPr>
              <a:t>das?</a:t>
            </a:r>
            <a:br>
              <a:rPr lang="de-DE" altLang="de-DE" sz="2000" b="1" dirty="0">
                <a:solidFill>
                  <a:srgbClr val="00B050"/>
                </a:solidFill>
              </a:rPr>
            </a:br>
            <a:r>
              <a:rPr lang="de-DE" altLang="de-DE" sz="2000" dirty="0"/>
              <a:t>Für </a:t>
            </a:r>
            <a:r>
              <a:rPr lang="de-DE" altLang="de-DE" sz="2000" dirty="0"/>
              <a:t>die </a:t>
            </a:r>
            <a:r>
              <a:rPr lang="de-DE" altLang="de-DE" sz="2000" dirty="0"/>
              <a:t>Schüler*innen</a:t>
            </a:r>
            <a:r>
              <a:rPr lang="de-DE" altLang="de-DE" sz="2000" dirty="0"/>
              <a:t>,</a:t>
            </a:r>
            <a:br>
              <a:rPr lang="de-DE" altLang="de-DE" sz="2000" dirty="0"/>
            </a:br>
            <a:r>
              <a:rPr lang="de-DE" altLang="de-DE" sz="2000" dirty="0"/>
              <a:t>die Schule, das Team, </a:t>
            </a:r>
            <a:r>
              <a:rPr lang="de-DE" altLang="de-DE" sz="2000" dirty="0"/>
              <a:t>…?</a:t>
            </a:r>
            <a:br>
              <a:rPr lang="de-DE" altLang="de-DE" sz="2000" dirty="0"/>
            </a:br>
            <a:r>
              <a:rPr lang="de-DE" altLang="de-DE" sz="2000" dirty="0"/>
              <a:t>Für </a:t>
            </a:r>
            <a:r>
              <a:rPr lang="de-DE" altLang="de-DE" sz="2000" dirty="0"/>
              <a:t>mich persönlich </a:t>
            </a:r>
            <a:r>
              <a:rPr lang="de-DE" altLang="de-DE" sz="2000" dirty="0"/>
              <a:t/>
            </a:r>
            <a:br>
              <a:rPr lang="de-DE" altLang="de-DE" sz="2000" dirty="0"/>
            </a:br>
            <a:r>
              <a:rPr lang="de-DE" altLang="de-DE" sz="2000" dirty="0"/>
              <a:t>als Lehrer*in</a:t>
            </a:r>
            <a:r>
              <a:rPr lang="de-DE" altLang="de-DE" sz="2000" dirty="0"/>
              <a:t>, </a:t>
            </a:r>
            <a:r>
              <a:rPr lang="de-DE" altLang="de-DE" sz="2000" dirty="0"/>
              <a:t/>
            </a:r>
            <a:br>
              <a:rPr lang="de-DE" altLang="de-DE" sz="2000" dirty="0"/>
            </a:br>
            <a:r>
              <a:rPr lang="de-DE" altLang="de-DE" sz="2000" dirty="0"/>
              <a:t>als Schulleiter*in</a:t>
            </a:r>
            <a:r>
              <a:rPr lang="de-DE" altLang="de-DE" sz="2000" dirty="0"/>
              <a:t>?</a:t>
            </a:r>
          </a:p>
        </p:txBody>
      </p:sp>
      <p:sp>
        <p:nvSpPr>
          <p:cNvPr id="57" name="Text Box 17">
            <a:extLst>
              <a:ext uri="{FF2B5EF4-FFF2-40B4-BE49-F238E27FC236}">
                <a16:creationId xmlns:a16="http://schemas.microsoft.com/office/drawing/2014/main" xmlns="" id="{2F51B68C-C8F8-41A4-8748-386E740D7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143" y="4692372"/>
            <a:ext cx="2146848" cy="163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altLang="de-DE" sz="2000" b="1" dirty="0">
                <a:solidFill>
                  <a:srgbClr val="00B050"/>
                </a:solidFill>
              </a:rPr>
              <a:t>Was können wir </a:t>
            </a:r>
            <a:r>
              <a:rPr lang="de-DE" altLang="de-DE" sz="2000" b="1" dirty="0">
                <a:solidFill>
                  <a:srgbClr val="00B050"/>
                </a:solidFill>
              </a:rPr>
              <a:t/>
            </a:r>
            <a:br>
              <a:rPr lang="de-DE" altLang="de-DE" sz="2000" b="1" dirty="0">
                <a:solidFill>
                  <a:srgbClr val="00B050"/>
                </a:solidFill>
              </a:rPr>
            </a:br>
            <a:r>
              <a:rPr lang="de-DE" altLang="de-DE" sz="2000" b="1" dirty="0" err="1">
                <a:solidFill>
                  <a:srgbClr val="00B050"/>
                </a:solidFill>
              </a:rPr>
              <a:t>realistischerweise</a:t>
            </a:r>
            <a:r>
              <a:rPr lang="de-DE" altLang="de-DE" sz="2000" b="1" dirty="0">
                <a:solidFill>
                  <a:srgbClr val="00B050"/>
                </a:solidFill>
              </a:rPr>
              <a:t> </a:t>
            </a:r>
            <a:br>
              <a:rPr lang="de-DE" altLang="de-DE" sz="2000" b="1" dirty="0">
                <a:solidFill>
                  <a:srgbClr val="00B050"/>
                </a:solidFill>
              </a:rPr>
            </a:br>
            <a:r>
              <a:rPr lang="de-DE" altLang="de-DE" sz="2000" b="1" dirty="0">
                <a:solidFill>
                  <a:srgbClr val="00B050"/>
                </a:solidFill>
              </a:rPr>
              <a:t>erreichen?</a:t>
            </a:r>
            <a:br>
              <a:rPr lang="de-DE" altLang="de-DE" sz="2000" b="1" dirty="0">
                <a:solidFill>
                  <a:srgbClr val="00B050"/>
                </a:solidFill>
              </a:rPr>
            </a:br>
            <a:r>
              <a:rPr lang="de-DE" altLang="de-DE" sz="2000" dirty="0"/>
              <a:t>Wann </a:t>
            </a:r>
            <a:r>
              <a:rPr lang="de-DE" altLang="de-DE" sz="2000" dirty="0"/>
              <a:t>sind wir </a:t>
            </a:r>
            <a:r>
              <a:rPr lang="de-DE" altLang="de-DE" sz="2000" dirty="0"/>
              <a:t/>
            </a:r>
            <a:br>
              <a:rPr lang="de-DE" altLang="de-DE" sz="2000" dirty="0"/>
            </a:br>
            <a:r>
              <a:rPr lang="de-DE" altLang="de-DE" sz="2000" dirty="0"/>
              <a:t>zufrieden</a:t>
            </a:r>
            <a:r>
              <a:rPr lang="de-DE" altLang="de-DE" sz="2000" dirty="0"/>
              <a:t>?</a:t>
            </a:r>
          </a:p>
        </p:txBody>
      </p:sp>
      <p:sp>
        <p:nvSpPr>
          <p:cNvPr id="58" name="Text Box 19">
            <a:extLst>
              <a:ext uri="{FF2B5EF4-FFF2-40B4-BE49-F238E27FC236}">
                <a16:creationId xmlns:a16="http://schemas.microsoft.com/office/drawing/2014/main" xmlns="" id="{DD2B2A88-044C-4481-9A57-69B81D3F09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80916" y="7165612"/>
            <a:ext cx="3116228" cy="1631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5" rIns="91429" bIns="45715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2000" b="1" dirty="0">
                <a:solidFill>
                  <a:srgbClr val="00B050"/>
                </a:solidFill>
              </a:rPr>
              <a:t>Woran messen </a:t>
            </a:r>
            <a:br>
              <a:rPr lang="de-DE" altLang="de-DE" sz="2000" b="1" dirty="0">
                <a:solidFill>
                  <a:srgbClr val="00B050"/>
                </a:solidFill>
              </a:rPr>
            </a:br>
            <a:r>
              <a:rPr lang="de-DE" altLang="de-DE" sz="2000" b="1" dirty="0">
                <a:solidFill>
                  <a:srgbClr val="00B050"/>
                </a:solidFill>
              </a:rPr>
              <a:t>wir das </a:t>
            </a:r>
            <a:r>
              <a:rPr lang="de-DE" altLang="de-DE" sz="2000" b="1" dirty="0">
                <a:solidFill>
                  <a:srgbClr val="00B050"/>
                </a:solidFill>
              </a:rPr>
              <a:t>Ergebnis?</a:t>
            </a:r>
            <a:br>
              <a:rPr lang="de-DE" altLang="de-DE" sz="2000" b="1" dirty="0">
                <a:solidFill>
                  <a:srgbClr val="00B050"/>
                </a:solidFill>
              </a:rPr>
            </a:br>
            <a:r>
              <a:rPr lang="de-DE" altLang="de-DE" sz="2000" dirty="0"/>
              <a:t>Mit </a:t>
            </a:r>
            <a:r>
              <a:rPr lang="de-DE" altLang="de-DE" sz="2000" dirty="0"/>
              <a:t>welchen Indikatoren </a:t>
            </a:r>
            <a:r>
              <a:rPr lang="de-DE" altLang="de-DE" sz="2000" dirty="0"/>
              <a:t>machen wir </a:t>
            </a:r>
            <a:r>
              <a:rPr lang="de-DE" altLang="de-DE" sz="2000" dirty="0"/>
              <a:t>die erreichte Qualität greifbar?</a:t>
            </a:r>
          </a:p>
        </p:txBody>
      </p:sp>
      <p:sp>
        <p:nvSpPr>
          <p:cNvPr id="59" name="Datumsplatzhalter 2"/>
          <p:cNvSpPr>
            <a:spLocks noGrp="1"/>
          </p:cNvSpPr>
          <p:nvPr>
            <p:ph type="dt" sz="half" idx="4294967295"/>
          </p:nvPr>
        </p:nvSpPr>
        <p:spPr>
          <a:xfrm>
            <a:off x="685800" y="12383504"/>
            <a:ext cx="2133600" cy="301756"/>
          </a:xfrm>
          <a:prstGeom prst="rect">
            <a:avLst/>
          </a:prstGeom>
        </p:spPr>
        <p:txBody>
          <a:bodyPr/>
          <a:lstStyle/>
          <a:p>
            <a:r>
              <a:rPr lang="de-DE" sz="1200" dirty="0">
                <a:solidFill>
                  <a:prstClr val="black">
                    <a:tint val="75000"/>
                  </a:prstClr>
                </a:solidFill>
              </a:rPr>
              <a:t>BuG 2017 – 2022</a:t>
            </a:r>
            <a:endParaRPr lang="de-DE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0" name="Fußzeilenplatzhalter 3"/>
          <p:cNvSpPr>
            <a:spLocks noGrp="1"/>
          </p:cNvSpPr>
          <p:nvPr>
            <p:ph type="ftr" sz="quarter" idx="4294967295"/>
          </p:nvPr>
        </p:nvSpPr>
        <p:spPr>
          <a:xfrm>
            <a:off x="3034587" y="12334076"/>
            <a:ext cx="3532026" cy="354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de-DE" sz="1200" dirty="0">
                <a:solidFill>
                  <a:prstClr val="black">
                    <a:tint val="75000"/>
                  </a:prstClr>
                </a:solidFill>
              </a:rPr>
              <a:t>Susanne Severin, BuG-Landeskoordinatorin</a:t>
            </a:r>
          </a:p>
        </p:txBody>
      </p:sp>
      <p:sp>
        <p:nvSpPr>
          <p:cNvPr id="61" name="Textfeld 60"/>
          <p:cNvSpPr txBox="1"/>
          <p:nvPr/>
        </p:nvSpPr>
        <p:spPr>
          <a:xfrm>
            <a:off x="7680920" y="12377504"/>
            <a:ext cx="1569677" cy="36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>
                <a:solidFill>
                  <a:prstClr val="black">
                    <a:tint val="75000"/>
                  </a:prstClr>
                </a:solidFill>
              </a:rPr>
              <a:t>Norbert Posse 2018</a:t>
            </a:r>
          </a:p>
        </p:txBody>
      </p:sp>
    </p:spTree>
    <p:extLst>
      <p:ext uri="{BB962C8B-B14F-4D97-AF65-F5344CB8AC3E}">
        <p14:creationId xmlns:p14="http://schemas.microsoft.com/office/powerpoint/2010/main" val="3531846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5" grpId="0"/>
      <p:bldP spid="56" grpId="0"/>
      <p:bldP spid="57" grpId="0"/>
      <p:bldP spid="58" grpId="0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A3 Papier (297x420 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Severin, Susanne</dc:creator>
  <cp:lastModifiedBy>Severin, Susanne</cp:lastModifiedBy>
  <cp:revision>4</cp:revision>
  <dcterms:created xsi:type="dcterms:W3CDTF">2019-02-06T17:42:05Z</dcterms:created>
  <dcterms:modified xsi:type="dcterms:W3CDTF">2019-02-06T17:50:45Z</dcterms:modified>
</cp:coreProperties>
</file>