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67" r:id="rId2"/>
    <p:sldId id="268" r:id="rId3"/>
    <p:sldId id="272" r:id="rId4"/>
    <p:sldId id="257" r:id="rId5"/>
    <p:sldId id="258" r:id="rId6"/>
    <p:sldId id="284" r:id="rId7"/>
    <p:sldId id="259" r:id="rId8"/>
    <p:sldId id="260" r:id="rId9"/>
    <p:sldId id="285" r:id="rId10"/>
    <p:sldId id="271" r:id="rId11"/>
    <p:sldId id="266" r:id="rId12"/>
    <p:sldId id="261" r:id="rId13"/>
    <p:sldId id="262" r:id="rId14"/>
    <p:sldId id="263" r:id="rId15"/>
    <p:sldId id="264" r:id="rId16"/>
    <p:sldId id="286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69" r:id="rId29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7" autoAdjust="0"/>
    <p:restoredTop sz="84053" autoAdjust="0"/>
  </p:normalViewPr>
  <p:slideViewPr>
    <p:cSldViewPr snapToGrid="0">
      <p:cViewPr>
        <p:scale>
          <a:sx n="60" d="100"/>
          <a:sy n="60" d="100"/>
        </p:scale>
        <p:origin x="-1308" y="-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B225E-3AC7-4E17-835C-7D0FFC659251}" type="datetimeFigureOut">
              <a:rPr lang="de-DE" smtClean="0"/>
              <a:t>11.02.2019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1E60F-7EB0-4B88-B98A-A0D02B0594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9526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D7607-EE38-4079-A532-0F337EAD3120}" type="datetimeFigureOut">
              <a:rPr lang="de-DE" smtClean="0"/>
              <a:t>11.02.2019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DC32-314B-4FB7-B48A-883656627B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4636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3DC32-314B-4FB7-B48A-883656627B6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1930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Zuständigkeit</a:t>
            </a:r>
            <a:r>
              <a:rPr lang="de-DE" baseline="0" dirty="0" smtClean="0"/>
              <a:t> versus Verantwortung, grobe Planung, in der Feinplanung alle Ebenen berücksichtigen.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3DC32-314B-4FB7-B48A-883656627B6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2955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Art der Dokumentation</a:t>
            </a:r>
            <a:r>
              <a:rPr lang="de-DE" baseline="0" dirty="0" smtClean="0"/>
              <a:t> klären</a:t>
            </a:r>
          </a:p>
          <a:p>
            <a:r>
              <a:rPr lang="de-DE" baseline="0" dirty="0" smtClean="0"/>
              <a:t>BuG: gute Beispiele, aber durchaus auch Negativbeispiele -&gt; voneinander lernen, Vernetzung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3DC32-314B-4FB7-B48A-883656627B6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9462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Loben!! Akteure, Betroffene, Unterstützer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3DC32-314B-4FB7-B48A-883656627B6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324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Anklicken</a:t>
            </a:r>
            <a:r>
              <a:rPr lang="de-DE" baseline="0" dirty="0" smtClean="0"/>
              <a:t> der Infos, um die Verbindungen aufzuzeigen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3DC32-314B-4FB7-B48A-883656627B6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3115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Anklicken</a:t>
            </a:r>
            <a:r>
              <a:rPr lang="de-DE" baseline="0" dirty="0" smtClean="0"/>
              <a:t> der Infos, um die Verbindungen aufzuzeigen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3DC32-314B-4FB7-B48A-883656627B6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3115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Handlungsfeld: Wer</a:t>
            </a:r>
            <a:r>
              <a:rPr lang="de-DE" baseline="0" dirty="0" smtClean="0"/>
              <a:t> ist betroffen? Worum geht es bei der Entwicklung? Zielgruppe: Direkt/Indirekt Partizipation: Alle Gremien benennen, Kommunikation planen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3DC32-314B-4FB7-B48A-883656627B65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3115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3DC32-314B-4FB7-B48A-883656627B6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31150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Ziele</a:t>
            </a:r>
            <a:r>
              <a:rPr lang="de-DE" baseline="0" dirty="0" smtClean="0"/>
              <a:t> klar formuliert? Beschreibung des Zustandes nach der Maßnahme? Sind sie erreichbar? Überprüfbar? A: Attraktiv, anspruchsvoll!! </a:t>
            </a:r>
          </a:p>
          <a:p>
            <a:r>
              <a:rPr lang="de-DE" baseline="0" dirty="0" smtClean="0"/>
              <a:t>T ist durch Terminierung im Antrag gegeben. </a:t>
            </a:r>
            <a:r>
              <a:rPr lang="de-DE" baseline="0" smtClean="0"/>
              <a:t>Ernst nehmen.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3DC32-314B-4FB7-B48A-883656627B65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31150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Ziele</a:t>
            </a:r>
            <a:r>
              <a:rPr lang="de-DE" baseline="0" dirty="0" smtClean="0"/>
              <a:t> klar formuliert? Beschreibung des Zustandes nach der Maßnahme? Sind sie erreichbar? Überprüfbar? A: Attraktiv</a:t>
            </a:r>
            <a:r>
              <a:rPr lang="de-DE" baseline="0" smtClean="0"/>
              <a:t>, anspruchsvoll!!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3DC32-314B-4FB7-B48A-883656627B65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31150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Ziele</a:t>
            </a:r>
            <a:r>
              <a:rPr lang="de-DE" baseline="0" dirty="0" smtClean="0"/>
              <a:t> klar formuliert? Beschreibung des Zustandes nach der Maßnahme? Sind sie erreichbar? Überprüfbar? A: Attraktiv</a:t>
            </a:r>
            <a:r>
              <a:rPr lang="de-DE" baseline="0" smtClean="0"/>
              <a:t>, anspruchsvoll!!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3DC32-314B-4FB7-B48A-883656627B65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3115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Ausgangssituation: Alles</a:t>
            </a:r>
            <a:r>
              <a:rPr lang="de-DE" baseline="0" dirty="0" smtClean="0"/>
              <a:t> ist so hektisch! Ich habe kaum Zeit zum Unterrichten, jeder macht hier was er will, Regeln werden nicht eingehalten Stress pur….. Ich brauch was zur Lehrergesundheit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3DC32-314B-4FB7-B48A-883656627B6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57515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Ausschnitte aus vollständiger Planung, dazu gehört Zeitschiene,</a:t>
            </a:r>
            <a:r>
              <a:rPr lang="de-DE" baseline="0" dirty="0" smtClean="0"/>
              <a:t> Meilensteine, Beteiligung, Kommunikation, Evaluation……</a:t>
            </a:r>
          </a:p>
          <a:p>
            <a:r>
              <a:rPr lang="de-DE" baseline="0" dirty="0" smtClean="0"/>
              <a:t>Anbieter auswählen, Kostenvoranschlag einholen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3DC32-314B-4FB7-B48A-883656627B65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31150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3DC32-314B-4FB7-B48A-883656627B65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31150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3DC32-314B-4FB7-B48A-883656627B65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31150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3DC32-314B-4FB7-B48A-883656627B65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3115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Keine Zeit für</a:t>
            </a:r>
            <a:r>
              <a:rPr lang="de-DE" baseline="0" dirty="0" smtClean="0"/>
              <a:t> Gespräche mit </a:t>
            </a:r>
            <a:r>
              <a:rPr lang="de-DE" baseline="0" dirty="0" err="1" smtClean="0"/>
              <a:t>SuS</a:t>
            </a:r>
            <a:r>
              <a:rPr lang="de-DE" baseline="0" dirty="0" smtClean="0"/>
              <a:t> und </a:t>
            </a:r>
            <a:r>
              <a:rPr lang="de-DE" baseline="0" dirty="0" err="1" smtClean="0"/>
              <a:t>LuL</a:t>
            </a:r>
            <a:r>
              <a:rPr lang="de-DE" baseline="0" dirty="0" smtClean="0"/>
              <a:t>, Freiräume schaffen, </a:t>
            </a:r>
            <a:r>
              <a:rPr lang="de-DE" baseline="0" dirty="0" err="1" smtClean="0"/>
              <a:t>Orga</a:t>
            </a:r>
            <a:r>
              <a:rPr lang="de-DE" baseline="0" dirty="0" smtClean="0"/>
              <a:t> ändern, Teamarbeit anstreben, Strukturen ändern, Unterricht verbessern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3DC32-314B-4FB7-B48A-883656627B6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96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Was steht dazu im</a:t>
            </a:r>
            <a:r>
              <a:rPr lang="de-DE" baseline="0" dirty="0" smtClean="0"/>
              <a:t> Leitbild? Welche Werte werden hier zugrunde gelegt?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3DC32-314B-4FB7-B48A-883656627B6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96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Entscheidung treffen partizipativ, transparent etc., Befragung,</a:t>
            </a:r>
            <a:r>
              <a:rPr lang="de-DE" baseline="0" dirty="0" smtClean="0"/>
              <a:t> Abstimmung  Ergebnis:  Teamentwicklung für </a:t>
            </a:r>
            <a:r>
              <a:rPr lang="de-DE" baseline="0" dirty="0" err="1" smtClean="0"/>
              <a:t>LuL</a:t>
            </a:r>
            <a:r>
              <a:rPr lang="de-DE" baseline="0" dirty="0" smtClean="0"/>
              <a:t>, Änderung des Stundenplans, feste Zugehörigkeit zu Klassenteams, Jahrgangsteams, Fokussierung auf …. Maßnahme: Teamentwicklung für </a:t>
            </a:r>
            <a:r>
              <a:rPr lang="de-DE" baseline="0" dirty="0" err="1" smtClean="0"/>
              <a:t>LuL</a:t>
            </a:r>
            <a:r>
              <a:rPr lang="de-DE" baseline="0" dirty="0" smtClean="0"/>
              <a:t>: Titel: Im Team arbeiten, Zeit gewinnen – Zeit nutzen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3DC32-314B-4FB7-B48A-883656627B6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1437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Evtl. mit Titel der Maßnahme</a:t>
            </a:r>
            <a:r>
              <a:rPr lang="de-DE" baseline="0" dirty="0" smtClean="0"/>
              <a:t> rückkoppeln, Positiv formulieren, aktive Verben, ein Satz, max. eine Ergänzung. Schriftlich festhalten!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 der Zieldefinition sollte die Partizipation möglichst breit sein -&gt; späterer Widerstand wird minimiert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Zielfindung kann manchmal sehr viel Zeit kosten -&gt; gut investiert, dann weiß der Kapitän, wohin er das Schiff unterwegs steuern muss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3DC32-314B-4FB7-B48A-883656627B6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4667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Zielfindung kann manchmal sehr viel Zeit kosten -&gt; gut investiert</a:t>
            </a:r>
            <a:endParaRPr lang="de-DE" dirty="0" smtClean="0"/>
          </a:p>
          <a:p>
            <a:r>
              <a:rPr lang="de-DE" dirty="0" smtClean="0"/>
              <a:t>Anekdote:</a:t>
            </a:r>
          </a:p>
          <a:p>
            <a:r>
              <a:rPr lang="de-DE" dirty="0" smtClean="0"/>
              <a:t>Eine</a:t>
            </a:r>
            <a:r>
              <a:rPr lang="de-DE" baseline="0" dirty="0" smtClean="0"/>
              <a:t> Gruppe schlägt sich stundenlang mühselig durch den Dschungel. Am Ende des Tages stellt sie fest: Wir sind gut weitergekommen, aber leider sind wir im falschen Dschungel unterwegs!</a:t>
            </a:r>
          </a:p>
          <a:p>
            <a:r>
              <a:rPr lang="de-DE" baseline="0" dirty="0" smtClean="0"/>
              <a:t>Ist das Ziel klar definiert, landet man im richtigen Dschungel; häufig ergibt sich aus der Zielformulierung schon von alleine der Weg dorthin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3DC32-314B-4FB7-B48A-883656627B6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4667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Bei Verzögerung neu terminieren, </a:t>
            </a:r>
            <a:r>
              <a:rPr lang="de-DE" baseline="0" dirty="0" smtClean="0"/>
              <a:t> drei Monatsfrist für die Evaluation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3DC32-314B-4FB7-B48A-883656627B6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4044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Konkretes Beispiel</a:t>
            </a:r>
            <a:r>
              <a:rPr lang="de-DE" baseline="0" dirty="0" smtClean="0"/>
              <a:t> aus alten MA,  Beispiel für gelungene Ziel- und Indikatorverbindungen, Ziele für viele Schulen exemplarisch… s.u.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3DC32-314B-4FB7-B48A-883656627B6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507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87121-FD33-41DE-AAF6-13C1A146A7F9}" type="datetimeFigureOut">
              <a:rPr lang="de-DE" smtClean="0"/>
              <a:t>11.02.2019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D910-5C40-4568-825C-369767B80D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54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87121-FD33-41DE-AAF6-13C1A146A7F9}" type="datetimeFigureOut">
              <a:rPr lang="de-DE" smtClean="0"/>
              <a:t>11.02.2019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D910-5C40-4568-825C-369767B80D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291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87121-FD33-41DE-AAF6-13C1A146A7F9}" type="datetimeFigureOut">
              <a:rPr lang="de-DE" smtClean="0"/>
              <a:t>11.02.2019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D910-5C40-4568-825C-369767B80D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73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87121-FD33-41DE-AAF6-13C1A146A7F9}" type="datetimeFigureOut">
              <a:rPr lang="de-DE" smtClean="0"/>
              <a:t>11.02.2019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D910-5C40-4568-825C-369767B80D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5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87121-FD33-41DE-AAF6-13C1A146A7F9}" type="datetimeFigureOut">
              <a:rPr lang="de-DE" smtClean="0"/>
              <a:t>11.02.2019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D910-5C40-4568-825C-369767B80D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1698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87121-FD33-41DE-AAF6-13C1A146A7F9}" type="datetimeFigureOut">
              <a:rPr lang="de-DE" smtClean="0"/>
              <a:t>11.02.2019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D910-5C40-4568-825C-369767B80D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893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87121-FD33-41DE-AAF6-13C1A146A7F9}" type="datetimeFigureOut">
              <a:rPr lang="de-DE" smtClean="0"/>
              <a:t>11.02.2019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D910-5C40-4568-825C-369767B80D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993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87121-FD33-41DE-AAF6-13C1A146A7F9}" type="datetimeFigureOut">
              <a:rPr lang="de-DE" smtClean="0"/>
              <a:t>11.02.2019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D910-5C40-4568-825C-369767B80D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91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87121-FD33-41DE-AAF6-13C1A146A7F9}" type="datetimeFigureOut">
              <a:rPr lang="de-DE" smtClean="0"/>
              <a:t>11.02.2019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D910-5C40-4568-825C-369767B80D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38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87121-FD33-41DE-AAF6-13C1A146A7F9}" type="datetimeFigureOut">
              <a:rPr lang="de-DE" smtClean="0"/>
              <a:t>11.02.2019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D910-5C40-4568-825C-369767B80D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442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87121-FD33-41DE-AAF6-13C1A146A7F9}" type="datetimeFigureOut">
              <a:rPr lang="de-DE" smtClean="0"/>
              <a:t>11.02.2019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D910-5C40-4568-825C-369767B80D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2491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87121-FD33-41DE-AAF6-13C1A146A7F9}" type="datetimeFigureOut">
              <a:rPr lang="de-DE" smtClean="0"/>
              <a:t>11.02.2019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0D910-5C40-4568-825C-369767B80D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102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7918" y="1694996"/>
            <a:ext cx="5535083" cy="3593042"/>
          </a:xfrm>
        </p:spPr>
        <p:txBody>
          <a:bodyPr/>
          <a:lstStyle/>
          <a:p>
            <a:pPr marL="0" indent="0" algn="ctr">
              <a:buNone/>
            </a:pPr>
            <a:endParaRPr lang="de-DE" sz="3200" dirty="0" smtClean="0"/>
          </a:p>
          <a:p>
            <a:pPr marL="0" indent="0" algn="ctr">
              <a:buNone/>
            </a:pPr>
            <a:r>
              <a:rPr lang="de-DE" sz="3200" dirty="0" smtClean="0"/>
              <a:t>Workshop</a:t>
            </a:r>
          </a:p>
          <a:p>
            <a:pPr marL="0" indent="0" algn="ctr">
              <a:buNone/>
            </a:pPr>
            <a:endParaRPr lang="de-DE" sz="3200" dirty="0"/>
          </a:p>
          <a:p>
            <a:pPr marL="0" indent="0" algn="ctr">
              <a:buNone/>
            </a:pPr>
            <a:r>
              <a:rPr lang="de-DE" sz="3200" dirty="0" smtClean="0"/>
              <a:t>Nachhaltige </a:t>
            </a:r>
            <a:r>
              <a:rPr lang="de-DE" sz="3200" dirty="0" smtClean="0"/>
              <a:t>Schulentwicklung</a:t>
            </a:r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781" y="344613"/>
            <a:ext cx="1798674" cy="9067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132" y="5890814"/>
            <a:ext cx="2658535" cy="46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2" y="5909733"/>
            <a:ext cx="1566335" cy="493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133" y="5909734"/>
            <a:ext cx="1955800" cy="44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599" y="5889094"/>
            <a:ext cx="2057402" cy="51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132" y="1888067"/>
            <a:ext cx="2667001" cy="26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27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SMART</a:t>
            </a:r>
            <a:endParaRPr lang="de-DE" sz="3200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7661531"/>
              </p:ext>
            </p:extLst>
          </p:nvPr>
        </p:nvGraphicFramePr>
        <p:xfrm>
          <a:off x="708120" y="2556777"/>
          <a:ext cx="7153926" cy="4644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69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76963"/>
              </a:tblGrid>
              <a:tr h="682380">
                <a:tc>
                  <a:txBody>
                    <a:bodyPr/>
                    <a:lstStyle/>
                    <a:p>
                      <a:pPr marL="457200">
                        <a:lnSpc>
                          <a:spcPts val="1600"/>
                        </a:lnSpc>
                        <a:spcAft>
                          <a:spcPts val="600"/>
                        </a:spcAft>
                        <a:tabLst>
                          <a:tab pos="1530350" algn="l"/>
                        </a:tabLst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S = spezifisch: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530350" algn="l"/>
                        </a:tabLst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Ziele müssen klar und eindeutig sein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2380">
                <a:tc>
                  <a:txBody>
                    <a:bodyPr/>
                    <a:lstStyle/>
                    <a:p>
                      <a:pPr marL="457200">
                        <a:lnSpc>
                          <a:spcPts val="1600"/>
                        </a:lnSpc>
                        <a:spcAft>
                          <a:spcPts val="600"/>
                        </a:spcAft>
                        <a:tabLst>
                          <a:tab pos="1530350" algn="l"/>
                        </a:tabLst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M = messbar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530350" algn="l"/>
                        </a:tabLst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Es muss feststellbar sein, ob die gewünschte Wirkung eingetreten ist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2380">
                <a:tc>
                  <a:txBody>
                    <a:bodyPr/>
                    <a:lstStyle/>
                    <a:p>
                      <a:pPr marL="457200">
                        <a:lnSpc>
                          <a:spcPts val="1600"/>
                        </a:lnSpc>
                        <a:spcAft>
                          <a:spcPts val="600"/>
                        </a:spcAft>
                        <a:tabLst>
                          <a:tab pos="1530350" algn="l"/>
                        </a:tabLst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A = anspruchsvoll/attraktiv/akzeptiert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530350" algn="l"/>
                        </a:tabLst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Die Zielerreichung soll keine Selbstverständlichkeit sein. Das Ziel muss Sog entfalten. Das Ziel muss von allen akzeptiert werden.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2380">
                <a:tc>
                  <a:txBody>
                    <a:bodyPr/>
                    <a:lstStyle/>
                    <a:p>
                      <a:pPr marL="457200">
                        <a:lnSpc>
                          <a:spcPts val="1600"/>
                        </a:lnSpc>
                        <a:spcAft>
                          <a:spcPts val="600"/>
                        </a:spcAft>
                        <a:tabLst>
                          <a:tab pos="1530350" algn="l"/>
                        </a:tabLst>
                      </a:pPr>
                      <a:r>
                        <a:rPr lang="de-DE">
                          <a:solidFill>
                            <a:schemeClr val="tx1"/>
                          </a:solidFill>
                        </a:rPr>
                        <a:t>R = realistisch/realisierbar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530350" algn="l"/>
                        </a:tabLst>
                        <a:defRPr/>
                      </a:pPr>
                      <a:r>
                        <a:rPr lang="de-DE" noProof="0" dirty="0" smtClean="0">
                          <a:solidFill>
                            <a:schemeClr val="tx1"/>
                          </a:solidFill>
                        </a:rPr>
                        <a:t>Die Zielerreichung sollte im Bereich des Möglichen liegen, d. h. es müssen die zur Verfügung stehenden Ressourcen berücksichtigt werden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2380">
                <a:tc>
                  <a:txBody>
                    <a:bodyPr/>
                    <a:lstStyle/>
                    <a:p>
                      <a:pPr marL="457200">
                        <a:lnSpc>
                          <a:spcPts val="1600"/>
                        </a:lnSpc>
                        <a:spcAft>
                          <a:spcPts val="600"/>
                        </a:spcAft>
                        <a:tabLst>
                          <a:tab pos="1530350" algn="l"/>
                        </a:tabLst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T = terminiert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530350" algn="l"/>
                        </a:tabLst>
                        <a:defRPr/>
                      </a:pPr>
                      <a:r>
                        <a:rPr lang="de-DE" noProof="0" dirty="0" smtClean="0">
                          <a:solidFill>
                            <a:schemeClr val="tx1"/>
                          </a:solidFill>
                        </a:rPr>
                        <a:t>Es muss definiert sein, wann die Maßnahme beendet sein soll und wann überprüft werden soll, ob die Wirkung eingetreten ist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781" y="344613"/>
            <a:ext cx="1798674" cy="90671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468" y="438150"/>
            <a:ext cx="4379382" cy="152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33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Indikatoren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 unterschiedlichen Aspekte eines Ziels werden durch die Indikatoren </a:t>
            </a:r>
            <a:r>
              <a:rPr lang="de-DE" dirty="0" smtClean="0"/>
              <a:t>abgedeckt.</a:t>
            </a:r>
          </a:p>
          <a:p>
            <a:r>
              <a:rPr lang="de-DE" dirty="0" smtClean="0"/>
              <a:t>Merkmale, </a:t>
            </a:r>
            <a:r>
              <a:rPr lang="de-DE" dirty="0"/>
              <a:t>an denen erkennbar wird, welche konkreten Veränderungen tatsächlich erwartet </a:t>
            </a:r>
            <a:r>
              <a:rPr lang="de-DE" dirty="0" smtClean="0"/>
              <a:t>werden</a:t>
            </a:r>
          </a:p>
          <a:p>
            <a:r>
              <a:rPr lang="de-DE" dirty="0" smtClean="0"/>
              <a:t>und wie sie gemessen werden können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781" y="344613"/>
            <a:ext cx="1798674" cy="90671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32" y="4495800"/>
            <a:ext cx="3588809" cy="2101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35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5517" y="178426"/>
            <a:ext cx="7886700" cy="1325563"/>
          </a:xfrm>
        </p:spPr>
        <p:txBody>
          <a:bodyPr>
            <a:normAutofit/>
          </a:bodyPr>
          <a:lstStyle/>
          <a:p>
            <a:r>
              <a:rPr lang="de-DE" sz="3200" dirty="0" smtClean="0"/>
              <a:t>Projektplanung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365662"/>
            <a:ext cx="7886700" cy="5129326"/>
          </a:xfrm>
        </p:spPr>
        <p:txBody>
          <a:bodyPr>
            <a:normAutofit/>
          </a:bodyPr>
          <a:lstStyle/>
          <a:p>
            <a:r>
              <a:rPr lang="de-DE" dirty="0" smtClean="0"/>
              <a:t>Beschreibung der konkreten Schritte</a:t>
            </a:r>
          </a:p>
          <a:p>
            <a:r>
              <a:rPr lang="de-DE" dirty="0" smtClean="0"/>
              <a:t>WER macht wann was mit wem</a:t>
            </a:r>
            <a:r>
              <a:rPr lang="de-DE" dirty="0"/>
              <a:t>? </a:t>
            </a:r>
            <a:endParaRPr lang="de-DE" dirty="0" smtClean="0"/>
          </a:p>
          <a:p>
            <a:r>
              <a:rPr lang="de-DE" dirty="0"/>
              <a:t>v</a:t>
            </a:r>
            <a:r>
              <a:rPr lang="de-DE" dirty="0" smtClean="0"/>
              <a:t>orhandene </a:t>
            </a:r>
            <a:r>
              <a:rPr lang="de-DE" dirty="0"/>
              <a:t>Strukturen schaffen, nutzen oder </a:t>
            </a:r>
            <a:r>
              <a:rPr lang="de-DE" dirty="0" smtClean="0"/>
              <a:t>anpassen</a:t>
            </a:r>
          </a:p>
          <a:p>
            <a:r>
              <a:rPr lang="de-DE" dirty="0" smtClean="0"/>
              <a:t>Benennung der handelnden Personen, Zuständigkeit klären</a:t>
            </a:r>
          </a:p>
          <a:p>
            <a:r>
              <a:rPr lang="de-DE" dirty="0"/>
              <a:t>g</a:t>
            </a:r>
            <a:r>
              <a:rPr lang="de-DE" dirty="0" smtClean="0"/>
              <a:t>eeignete Unterstützer/Anbieter organisieren</a:t>
            </a:r>
          </a:p>
          <a:p>
            <a:r>
              <a:rPr lang="de-DE" dirty="0" smtClean="0"/>
              <a:t>Beteiligung und Kommunikation klären</a:t>
            </a:r>
          </a:p>
          <a:p>
            <a:r>
              <a:rPr lang="de-DE" dirty="0" smtClean="0"/>
              <a:t>Start und Ende terminieren, Meilensteine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781" y="344613"/>
            <a:ext cx="1798674" cy="90671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5605153"/>
            <a:ext cx="5892799" cy="100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96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Evaluation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</a:t>
            </a:r>
            <a:r>
              <a:rPr lang="de-DE" dirty="0" smtClean="0"/>
              <a:t>rüfen, ob die Ziele erreicht worden sind</a:t>
            </a:r>
          </a:p>
          <a:p>
            <a:r>
              <a:rPr lang="de-DE" dirty="0" smtClean="0"/>
              <a:t>im Vorfeld die Evaluation planen</a:t>
            </a:r>
            <a:br>
              <a:rPr lang="de-DE" dirty="0" smtClean="0"/>
            </a:br>
            <a:r>
              <a:rPr lang="de-DE" dirty="0" smtClean="0"/>
              <a:t>(Zeitpunkt, Methode, Beteiligte)</a:t>
            </a:r>
          </a:p>
          <a:p>
            <a:r>
              <a:rPr lang="de-DE" dirty="0" smtClean="0"/>
              <a:t>Auch Zwischenergebnisse sichtbar machen</a:t>
            </a:r>
          </a:p>
          <a:p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781" y="344613"/>
            <a:ext cx="1798674" cy="906714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691" y="4137888"/>
            <a:ext cx="3969472" cy="263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53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9383" y="344613"/>
            <a:ext cx="7886700" cy="1325563"/>
          </a:xfrm>
        </p:spPr>
        <p:txBody>
          <a:bodyPr>
            <a:normAutofit/>
          </a:bodyPr>
          <a:lstStyle/>
          <a:p>
            <a:r>
              <a:rPr lang="de-DE" sz="3200" dirty="0" smtClean="0"/>
              <a:t>Dokumentation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</a:t>
            </a:r>
            <a:r>
              <a:rPr lang="de-DE" dirty="0" smtClean="0"/>
              <a:t>on Beginn an alle Schritte dokumentieren und </a:t>
            </a:r>
          </a:p>
          <a:p>
            <a:r>
              <a:rPr lang="de-DE" dirty="0" smtClean="0"/>
              <a:t>in der Schulgemeinschaft öffentlich machen</a:t>
            </a:r>
          </a:p>
          <a:p>
            <a:r>
              <a:rPr lang="de-DE" dirty="0" smtClean="0"/>
              <a:t>für BuG-Schulen veröffentlichen</a:t>
            </a:r>
          </a:p>
          <a:p>
            <a:r>
              <a:rPr lang="de-DE" dirty="0" smtClean="0"/>
              <a:t>Art der Dokumentation klären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781" y="344613"/>
            <a:ext cx="1798674" cy="906714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4007954"/>
            <a:ext cx="502073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39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Nachhaltigkeit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2133599"/>
            <a:ext cx="7886700" cy="4043363"/>
          </a:xfrm>
        </p:spPr>
        <p:txBody>
          <a:bodyPr/>
          <a:lstStyle/>
          <a:p>
            <a:endParaRPr lang="de-DE" dirty="0" smtClean="0"/>
          </a:p>
          <a:p>
            <a:r>
              <a:rPr lang="de-DE" dirty="0" smtClean="0"/>
              <a:t>bei der Planung schon daran denken, wie der Erfolg der Maßnahme langfristig gesichert werden kann</a:t>
            </a:r>
          </a:p>
          <a:p>
            <a:r>
              <a:rPr lang="de-DE" dirty="0" smtClean="0"/>
              <a:t>Zeit für Nachsteuerung/Auffrischung/Vertiefung einplanen!</a:t>
            </a:r>
          </a:p>
          <a:p>
            <a:r>
              <a:rPr lang="de-DE" sz="3200" dirty="0" smtClean="0"/>
              <a:t>Erfolge feiern!!</a:t>
            </a:r>
          </a:p>
          <a:p>
            <a:endParaRPr lang="de-DE" dirty="0" smtClean="0"/>
          </a:p>
          <a:p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781" y="344613"/>
            <a:ext cx="1798674" cy="906714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9399"/>
            <a:ext cx="3115734" cy="206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133" y="4008966"/>
            <a:ext cx="1874648" cy="261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25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15 Min. Murmel- </a:t>
            </a:r>
            <a:br>
              <a:rPr lang="de-DE" dirty="0"/>
            </a:br>
            <a:r>
              <a:rPr lang="de-DE" dirty="0"/>
              <a:t>und Fragerunde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1A96-471F-4572-B58C-26FEC1C65717}" type="slidenum">
              <a:rPr lang="de-DE" smtClean="0"/>
              <a:t>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 smtClean="0"/>
          </a:p>
        </p:txBody>
      </p:sp>
      <p:pic>
        <p:nvPicPr>
          <p:cNvPr id="3076" name="Picture 4" descr="Glass, Glaskugel, Glaskugeln, Murm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348880"/>
            <a:ext cx="48577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29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1691" y="195005"/>
            <a:ext cx="6781553" cy="886201"/>
          </a:xfrm>
        </p:spPr>
        <p:txBody>
          <a:bodyPr>
            <a:normAutofit/>
          </a:bodyPr>
          <a:lstStyle/>
          <a:p>
            <a:r>
              <a:rPr lang="de-DE" sz="2800" dirty="0" smtClean="0"/>
              <a:t>Das Maßnahme-Antragsverfahren MAV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5487" y="1105786"/>
            <a:ext cx="7886700" cy="46565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 smtClean="0"/>
              <a:t>Ausgangssituation:</a:t>
            </a:r>
          </a:p>
          <a:p>
            <a:pPr marL="0" indent="0">
              <a:buNone/>
            </a:pPr>
            <a:r>
              <a:rPr lang="de-DE" dirty="0"/>
              <a:t>Die breite Mehrheit des Kollegiums </a:t>
            </a:r>
            <a:r>
              <a:rPr lang="de-DE" dirty="0" smtClean="0"/>
              <a:t>verspürt </a:t>
            </a:r>
            <a:r>
              <a:rPr lang="de-DE" dirty="0"/>
              <a:t>eine negative Veränderung in der </a:t>
            </a:r>
            <a:r>
              <a:rPr lang="de-DE" dirty="0" smtClean="0"/>
              <a:t>Schullandschaft.</a:t>
            </a:r>
          </a:p>
          <a:p>
            <a:pPr>
              <a:buFontTx/>
              <a:buChar char="-"/>
            </a:pPr>
            <a:r>
              <a:rPr lang="de-DE" dirty="0" smtClean="0"/>
              <a:t>respektloser </a:t>
            </a:r>
            <a:r>
              <a:rPr lang="de-DE" dirty="0"/>
              <a:t>Umgang zwischen </a:t>
            </a:r>
            <a:r>
              <a:rPr lang="de-DE" dirty="0" err="1"/>
              <a:t>SuL</a:t>
            </a:r>
            <a:r>
              <a:rPr lang="de-DE" dirty="0"/>
              <a:t>, </a:t>
            </a:r>
            <a:r>
              <a:rPr lang="de-DE" dirty="0" err="1"/>
              <a:t>LuS</a:t>
            </a:r>
            <a:r>
              <a:rPr lang="de-DE" dirty="0"/>
              <a:t>, </a:t>
            </a:r>
            <a:r>
              <a:rPr lang="de-DE" dirty="0" err="1"/>
              <a:t>SuS</a:t>
            </a:r>
            <a:r>
              <a:rPr lang="de-DE" dirty="0"/>
              <a:t>, </a:t>
            </a:r>
            <a:r>
              <a:rPr lang="de-DE" dirty="0" err="1" smtClean="0"/>
              <a:t>LuL</a:t>
            </a: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keine </a:t>
            </a:r>
            <a:r>
              <a:rPr lang="de-DE" dirty="0"/>
              <a:t>einheitliche Umsetzung der vereinbarten Regeln und Konsequenzen, </a:t>
            </a: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keine </a:t>
            </a:r>
            <a:r>
              <a:rPr lang="de-DE" dirty="0"/>
              <a:t>Wertschätzung des Gebäudes und der Umgebung </a:t>
            </a:r>
            <a:r>
              <a:rPr lang="de-DE" dirty="0" smtClean="0"/>
              <a:t>etc.</a:t>
            </a:r>
          </a:p>
          <a:p>
            <a:pPr>
              <a:buFontTx/>
              <a:buChar char="-"/>
            </a:pPr>
            <a:r>
              <a:rPr lang="de-DE" dirty="0" smtClean="0"/>
              <a:t>       Mehrbelastung, Störungen im Ablauf!!</a:t>
            </a:r>
          </a:p>
          <a:p>
            <a:pPr>
              <a:buFontTx/>
              <a:buChar char="-"/>
            </a:pP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Dieser </a:t>
            </a:r>
            <a:r>
              <a:rPr lang="de-DE" dirty="0"/>
              <a:t>Trend </a:t>
            </a:r>
            <a:r>
              <a:rPr lang="de-DE" dirty="0" smtClean="0"/>
              <a:t>soll gestoppt werden!!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781" y="344613"/>
            <a:ext cx="1798674" cy="906714"/>
          </a:xfrm>
          <a:prstGeom prst="rect">
            <a:avLst/>
          </a:prstGeom>
        </p:spPr>
      </p:pic>
      <p:sp>
        <p:nvSpPr>
          <p:cNvPr id="5" name="Gestreifter Pfeil nach rechts 4"/>
          <p:cNvSpPr/>
          <p:nvPr/>
        </p:nvSpPr>
        <p:spPr>
          <a:xfrm>
            <a:off x="606054" y="4263656"/>
            <a:ext cx="691117" cy="38277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889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6054" y="277503"/>
            <a:ext cx="6781553" cy="679427"/>
          </a:xfrm>
        </p:spPr>
        <p:txBody>
          <a:bodyPr>
            <a:normAutofit/>
          </a:bodyPr>
          <a:lstStyle/>
          <a:p>
            <a:r>
              <a:rPr lang="de-DE" sz="2800" dirty="0" smtClean="0"/>
              <a:t>MAV: Begründung 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5487" y="1105786"/>
            <a:ext cx="7886700" cy="4656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Subjektive Wahrnehmung durch </a:t>
            </a:r>
          </a:p>
          <a:p>
            <a:pPr>
              <a:buFontTx/>
              <a:buChar char="-"/>
            </a:pPr>
            <a:r>
              <a:rPr lang="de-DE" dirty="0" smtClean="0"/>
              <a:t>IQES Screening und</a:t>
            </a:r>
          </a:p>
          <a:p>
            <a:pPr>
              <a:buFontTx/>
              <a:buChar char="-"/>
            </a:pPr>
            <a:r>
              <a:rPr lang="de-DE" dirty="0"/>
              <a:t>i</a:t>
            </a:r>
            <a:r>
              <a:rPr lang="de-DE" dirty="0" smtClean="0"/>
              <a:t>nterne Befragung (Zufriedenheitsbefragung)</a:t>
            </a:r>
          </a:p>
          <a:p>
            <a:pPr marL="0" indent="0">
              <a:buNone/>
            </a:pPr>
            <a:r>
              <a:rPr lang="de-DE" dirty="0" smtClean="0"/>
              <a:t>   bestätigt.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Konsens </a:t>
            </a:r>
            <a:r>
              <a:rPr lang="de-DE" dirty="0" smtClean="0"/>
              <a:t>durch Abstimmung in LK hergestellt:</a:t>
            </a:r>
          </a:p>
          <a:p>
            <a:pPr marL="0" indent="0">
              <a:buNone/>
            </a:pPr>
            <a:r>
              <a:rPr lang="de-DE" dirty="0" smtClean="0"/>
              <a:t>Das Schuljahr 17/18 läuft unter dem Motto:</a:t>
            </a:r>
          </a:p>
          <a:p>
            <a:pPr marL="0" indent="0">
              <a:buNone/>
            </a:pPr>
            <a:r>
              <a:rPr lang="de-DE" dirty="0" smtClean="0"/>
              <a:t>„Jahr des Respekts“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781" y="344613"/>
            <a:ext cx="1798674" cy="90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7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6054" y="212652"/>
            <a:ext cx="6804149" cy="723013"/>
          </a:xfrm>
        </p:spPr>
        <p:txBody>
          <a:bodyPr>
            <a:normAutofit/>
          </a:bodyPr>
          <a:lstStyle/>
          <a:p>
            <a:r>
              <a:rPr lang="de-DE" sz="2800" dirty="0" smtClean="0"/>
              <a:t>MAV: Handlungsfeld/Einbettung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5487" y="1105786"/>
            <a:ext cx="7886700" cy="4656507"/>
          </a:xfrm>
        </p:spPr>
        <p:txBody>
          <a:bodyPr>
            <a:normAutofit/>
          </a:bodyPr>
          <a:lstStyle/>
          <a:p>
            <a:r>
              <a:rPr lang="de-DE" dirty="0"/>
              <a:t>Schulklima und </a:t>
            </a:r>
            <a:r>
              <a:rPr lang="de-DE" dirty="0" smtClean="0"/>
              <a:t>Schulkultur:</a:t>
            </a:r>
            <a:endParaRPr lang="de-DE" dirty="0"/>
          </a:p>
          <a:p>
            <a:pPr>
              <a:buFontTx/>
              <a:buChar char="-"/>
            </a:pPr>
            <a:r>
              <a:rPr lang="de-DE" dirty="0" smtClean="0"/>
              <a:t>Entwicklung/Förderung </a:t>
            </a:r>
            <a:r>
              <a:rPr lang="de-DE" dirty="0"/>
              <a:t>einer Kultur der Anerkennung und </a:t>
            </a: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Kooperation</a:t>
            </a:r>
            <a:r>
              <a:rPr lang="de-DE" dirty="0"/>
              <a:t> Entwicklung/Förderung einer Kultur der Beteiligung u. </a:t>
            </a:r>
            <a:r>
              <a:rPr lang="de-DE" dirty="0" smtClean="0"/>
              <a:t>Verantwortungsübernahme</a:t>
            </a:r>
          </a:p>
          <a:p>
            <a:pPr>
              <a:buFontTx/>
              <a:buChar char="-"/>
            </a:pPr>
            <a:endParaRPr lang="de-DE" dirty="0"/>
          </a:p>
          <a:p>
            <a:pPr>
              <a:buFontTx/>
              <a:buChar char="-"/>
            </a:pPr>
            <a:r>
              <a:rPr lang="de-DE" dirty="0"/>
              <a:t>b</a:t>
            </a:r>
            <a:r>
              <a:rPr lang="de-DE" dirty="0" smtClean="0"/>
              <a:t>etroffen: die gesamte Schulgemeinschaft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Zielgruppe der Maßnahme sind </a:t>
            </a:r>
            <a:r>
              <a:rPr lang="de-DE" dirty="0" err="1" smtClean="0"/>
              <a:t>LuL</a:t>
            </a:r>
            <a:r>
              <a:rPr lang="de-DE" dirty="0" smtClean="0"/>
              <a:t> und SV</a:t>
            </a:r>
          </a:p>
          <a:p>
            <a:pPr marL="0" indent="0">
              <a:buNone/>
            </a:pPr>
            <a:r>
              <a:rPr lang="de-DE" dirty="0" smtClean="0"/>
              <a:t>- (weitere) Beteiligungsformen darstellen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781" y="344613"/>
            <a:ext cx="1798674" cy="90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7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0" y="365126"/>
            <a:ext cx="8007350" cy="1325563"/>
          </a:xfrm>
        </p:spPr>
        <p:txBody>
          <a:bodyPr/>
          <a:lstStyle/>
          <a:p>
            <a:r>
              <a:rPr lang="de-DE" dirty="0" smtClean="0"/>
              <a:t>Ziel des Tages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6534" y="2506133"/>
            <a:ext cx="7956550" cy="4144963"/>
          </a:xfrm>
        </p:spPr>
        <p:txBody>
          <a:bodyPr>
            <a:normAutofit/>
          </a:bodyPr>
          <a:lstStyle/>
          <a:p>
            <a:r>
              <a:rPr lang="de-DE" dirty="0" smtClean="0"/>
              <a:t>Sicherheit in der Planung von</a:t>
            </a:r>
            <a:br>
              <a:rPr lang="de-DE" dirty="0" smtClean="0"/>
            </a:br>
            <a:r>
              <a:rPr lang="de-DE" dirty="0" smtClean="0"/>
              <a:t>Schulentwicklungsprozessen gewinnen</a:t>
            </a:r>
          </a:p>
          <a:p>
            <a:r>
              <a:rPr lang="de-DE" dirty="0" smtClean="0"/>
              <a:t>Hinweise zum Ressourcen schonenden Arbeiten erhalten</a:t>
            </a:r>
          </a:p>
          <a:p>
            <a:r>
              <a:rPr lang="de-DE" dirty="0" smtClean="0"/>
              <a:t>wesentliche Schritte der Planung kennenlernen</a:t>
            </a:r>
          </a:p>
          <a:p>
            <a:r>
              <a:rPr lang="de-DE" dirty="0"/>
              <a:t>e</a:t>
            </a:r>
            <a:r>
              <a:rPr lang="de-DE" dirty="0" smtClean="0"/>
              <a:t>inzelne Schritte am Beispiel erproben</a:t>
            </a:r>
            <a:br>
              <a:rPr lang="de-DE" dirty="0" smtClean="0"/>
            </a:br>
            <a:r>
              <a:rPr lang="de-DE" dirty="0" smtClean="0"/>
              <a:t>(Ziele</a:t>
            </a:r>
            <a:r>
              <a:rPr lang="de-DE" dirty="0"/>
              <a:t>, Indikatoren und </a:t>
            </a:r>
            <a:r>
              <a:rPr lang="de-DE" dirty="0" smtClean="0"/>
              <a:t>Vorhaben)</a:t>
            </a:r>
            <a:endParaRPr lang="de-DE" dirty="0"/>
          </a:p>
          <a:p>
            <a:r>
              <a:rPr lang="de-DE" dirty="0"/>
              <a:t>d</a:t>
            </a:r>
            <a:r>
              <a:rPr lang="de-DE" dirty="0" smtClean="0"/>
              <a:t>ie Verbindung der Schulentwicklungsschritte zu den Positionen im </a:t>
            </a:r>
            <a:r>
              <a:rPr lang="de-DE" dirty="0" err="1" smtClean="0"/>
              <a:t>Maßnahmeantrag</a:t>
            </a:r>
            <a:r>
              <a:rPr lang="de-DE" dirty="0" smtClean="0"/>
              <a:t> erkennen   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781" y="344613"/>
            <a:ext cx="1798674" cy="906714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152" y="645569"/>
            <a:ext cx="3309315" cy="176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82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6054" y="212652"/>
            <a:ext cx="6804149" cy="723013"/>
          </a:xfrm>
        </p:spPr>
        <p:txBody>
          <a:bodyPr>
            <a:normAutofit/>
          </a:bodyPr>
          <a:lstStyle/>
          <a:p>
            <a:r>
              <a:rPr lang="de-DE" sz="2800" dirty="0" smtClean="0"/>
              <a:t>MAV: Entwicklungsschwerpunkt Titel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5487" y="1105786"/>
            <a:ext cx="7886700" cy="4656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sz="3200" dirty="0" smtClean="0"/>
          </a:p>
          <a:p>
            <a:pPr marL="0" indent="0" algn="ctr">
              <a:buNone/>
            </a:pPr>
            <a:r>
              <a:rPr lang="de-DE" sz="3200" dirty="0" smtClean="0"/>
              <a:t>Durchführung </a:t>
            </a:r>
            <a:r>
              <a:rPr lang="de-DE" sz="3200" dirty="0"/>
              <a:t>eines Kommunikationsseminars, damit der Umgang miteinander im Alltag stets von gegenseitigem Respekt und Wertschätzung geprägt ist.</a:t>
            </a:r>
            <a:endParaRPr lang="de-DE" sz="320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781" y="344613"/>
            <a:ext cx="1798674" cy="90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6054" y="212652"/>
            <a:ext cx="6804149" cy="723013"/>
          </a:xfrm>
        </p:spPr>
        <p:txBody>
          <a:bodyPr>
            <a:normAutofit/>
          </a:bodyPr>
          <a:lstStyle/>
          <a:p>
            <a:r>
              <a:rPr lang="de-DE" sz="2800" dirty="0" smtClean="0"/>
              <a:t>MAV: Ziele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5487" y="1402661"/>
            <a:ext cx="7886700" cy="4656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Ziel 1: Alle </a:t>
            </a:r>
            <a:r>
              <a:rPr lang="de-DE" dirty="0"/>
              <a:t>Angehörigen der Schule pflegen eine Kultur des Respekts. Ein Kodex formuliert Regeln des gleichberechtigten Zusammenlebens, die negative Diskriminierungen jeder Art ausschließen und ahnden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Ziel 2: Lehrerinnen </a:t>
            </a:r>
            <a:r>
              <a:rPr lang="de-DE" dirty="0"/>
              <a:t>und Lehrer verfügen über Hintergrund- und Handlungswissen, um Gespräche mit Schülerinnen und Schülern wertschätzend gestalten zu können.</a:t>
            </a:r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781" y="344613"/>
            <a:ext cx="1798674" cy="90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0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6054" y="212652"/>
            <a:ext cx="6804149" cy="723013"/>
          </a:xfrm>
        </p:spPr>
        <p:txBody>
          <a:bodyPr>
            <a:normAutofit/>
          </a:bodyPr>
          <a:lstStyle/>
          <a:p>
            <a:r>
              <a:rPr lang="de-DE" sz="2800" dirty="0" smtClean="0"/>
              <a:t>MAV: Indikatoren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5487" y="1402661"/>
            <a:ext cx="7886700" cy="465650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dirty="0"/>
              <a:t>Ziel 1: Alle Angehörigen der Schule pflegen eine Kultur des Respekts. Ein Kodex formuliert Regeln des gleichberechtigten Zusammenlebens, die negative Diskriminierungen jeder Art ausschließen und ahnden.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00B0F0"/>
                </a:solidFill>
              </a:rPr>
              <a:t>Die </a:t>
            </a:r>
            <a:r>
              <a:rPr lang="de-DE" dirty="0">
                <a:solidFill>
                  <a:srgbClr val="00B0F0"/>
                </a:solidFill>
              </a:rPr>
              <a:t>Schule hat Leitideen und Leitsätze zur Schulkultur verabschiedet und im Schulprogramm festgeschrieben. Sie sind für alle Beteiligten transparent</a:t>
            </a:r>
            <a:r>
              <a:rPr lang="de-DE" dirty="0" smtClean="0">
                <a:solidFill>
                  <a:srgbClr val="00B0F0"/>
                </a:solidFill>
              </a:rPr>
              <a:t>.</a:t>
            </a:r>
            <a:r>
              <a:rPr lang="de-DE" dirty="0">
                <a:solidFill>
                  <a:srgbClr val="00B0F0"/>
                </a:solidFill>
              </a:rPr>
              <a:t> An der Schule herrscht ein starker Teamgeist</a:t>
            </a:r>
            <a:r>
              <a:rPr lang="de-DE" dirty="0" smtClean="0">
                <a:solidFill>
                  <a:srgbClr val="00B0F0"/>
                </a:solidFill>
              </a:rPr>
              <a:t>.</a:t>
            </a:r>
          </a:p>
          <a:p>
            <a:pPr marL="0" indent="0">
              <a:buNone/>
            </a:pPr>
            <a:r>
              <a:rPr lang="de-DE" dirty="0" smtClean="0"/>
              <a:t> </a:t>
            </a:r>
            <a:r>
              <a:rPr lang="de-DE" dirty="0">
                <a:solidFill>
                  <a:srgbClr val="7030A0"/>
                </a:solidFill>
              </a:rPr>
              <a:t>Die Schulangehörigen arbeiten nicht gegeneinander, sondern </a:t>
            </a:r>
            <a:r>
              <a:rPr lang="de-DE" dirty="0" smtClean="0">
                <a:solidFill>
                  <a:srgbClr val="7030A0"/>
                </a:solidFill>
              </a:rPr>
              <a:t>miteinander (Überprüfung </a:t>
            </a:r>
            <a:r>
              <a:rPr lang="de-DE" dirty="0">
                <a:solidFill>
                  <a:srgbClr val="7030A0"/>
                </a:solidFill>
              </a:rPr>
              <a:t>durch die </a:t>
            </a:r>
            <a:r>
              <a:rPr lang="de-DE" dirty="0" smtClean="0">
                <a:solidFill>
                  <a:srgbClr val="7030A0"/>
                </a:solidFill>
              </a:rPr>
              <a:t>Zufriedenheitsbefragung).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781" y="344613"/>
            <a:ext cx="1798674" cy="90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4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6054" y="212652"/>
            <a:ext cx="6804149" cy="723013"/>
          </a:xfrm>
        </p:spPr>
        <p:txBody>
          <a:bodyPr>
            <a:normAutofit/>
          </a:bodyPr>
          <a:lstStyle/>
          <a:p>
            <a:r>
              <a:rPr lang="de-DE" sz="2800" dirty="0" smtClean="0"/>
              <a:t>MAV: Indikatoren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5487" y="1260161"/>
            <a:ext cx="7886700" cy="46565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/>
              <a:t>Ziel 2: Lehrerinnen und Lehrer verfügen über Hintergrund- und Handlungswissen, um Gespräche mit Schülerinnen und Schülern wertschätzend gestalten zu </a:t>
            </a:r>
            <a:r>
              <a:rPr lang="de-DE" dirty="0" smtClean="0"/>
              <a:t>können</a:t>
            </a:r>
          </a:p>
          <a:p>
            <a:pPr marL="0" indent="0">
              <a:buNone/>
            </a:pPr>
            <a:r>
              <a:rPr lang="de-DE" dirty="0">
                <a:solidFill>
                  <a:srgbClr val="0070C0"/>
                </a:solidFill>
              </a:rPr>
              <a:t>In der Fortbildung erarbeiten die </a:t>
            </a:r>
            <a:r>
              <a:rPr lang="de-DE" dirty="0" err="1" smtClean="0">
                <a:solidFill>
                  <a:srgbClr val="0070C0"/>
                </a:solidFill>
              </a:rPr>
              <a:t>TeilnehmerInnen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>
                <a:solidFill>
                  <a:srgbClr val="0070C0"/>
                </a:solidFill>
              </a:rPr>
              <a:t>eine Checkliste zum Einsatz von wertschätzender Kommunikation im Unterricht</a:t>
            </a:r>
            <a:r>
              <a:rPr lang="de-DE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de-DE" dirty="0">
                <a:solidFill>
                  <a:srgbClr val="7030A0"/>
                </a:solidFill>
              </a:rPr>
              <a:t>Nach </a:t>
            </a:r>
            <a:r>
              <a:rPr lang="de-DE" dirty="0" smtClean="0">
                <a:solidFill>
                  <a:srgbClr val="7030A0"/>
                </a:solidFill>
              </a:rPr>
              <a:t>Abschluss der </a:t>
            </a:r>
            <a:r>
              <a:rPr lang="de-DE" dirty="0">
                <a:solidFill>
                  <a:srgbClr val="7030A0"/>
                </a:solidFill>
              </a:rPr>
              <a:t>Fortbildung setzen die </a:t>
            </a:r>
            <a:r>
              <a:rPr lang="de-DE" dirty="0" err="1">
                <a:solidFill>
                  <a:srgbClr val="7030A0"/>
                </a:solidFill>
              </a:rPr>
              <a:t>TeilnehmerInnen</a:t>
            </a:r>
            <a:r>
              <a:rPr lang="de-DE" dirty="0">
                <a:solidFill>
                  <a:srgbClr val="7030A0"/>
                </a:solidFill>
              </a:rPr>
              <a:t> Diagnosebögen zur Selbstbeobachtung im Unterricht ein.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Zur 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Veränderung der Kommunikation im Unterricht wird nach Abschluss der Fortbildung ein Feedback von 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den </a:t>
            </a:r>
            <a:r>
              <a:rPr lang="de-DE" dirty="0" err="1" smtClean="0">
                <a:solidFill>
                  <a:schemeClr val="accent2">
                    <a:lumMod val="75000"/>
                  </a:schemeClr>
                </a:solidFill>
              </a:rPr>
              <a:t>SchülerInnen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eingeholt.</a:t>
            </a:r>
          </a:p>
          <a:p>
            <a:pPr marL="0" indent="0">
              <a:buNone/>
            </a:pPr>
            <a:endParaRPr lang="de-DE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781" y="344613"/>
            <a:ext cx="1798674" cy="90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4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6054" y="170122"/>
            <a:ext cx="6804149" cy="723013"/>
          </a:xfrm>
        </p:spPr>
        <p:txBody>
          <a:bodyPr>
            <a:normAutofit/>
          </a:bodyPr>
          <a:lstStyle/>
          <a:p>
            <a:r>
              <a:rPr lang="de-DE" sz="2800" dirty="0" smtClean="0"/>
              <a:t>MAV: Projektplanung/Projektskizze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5487" y="1010093"/>
            <a:ext cx="7886700" cy="46565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de-DE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dirty="0" smtClean="0"/>
              <a:t>Im </a:t>
            </a:r>
            <a:r>
              <a:rPr lang="de-DE" dirty="0"/>
              <a:t>Mai 2018 </a:t>
            </a:r>
            <a:r>
              <a:rPr lang="de-DE" dirty="0" smtClean="0"/>
              <a:t>wird auf </a:t>
            </a:r>
            <a:r>
              <a:rPr lang="de-DE" dirty="0"/>
              <a:t>einem </a:t>
            </a:r>
            <a:r>
              <a:rPr lang="de-DE" dirty="0">
                <a:solidFill>
                  <a:srgbClr val="FF0000"/>
                </a:solidFill>
              </a:rPr>
              <a:t>extern moderierten </a:t>
            </a:r>
            <a:r>
              <a:rPr lang="de-DE" dirty="0"/>
              <a:t>pädagogischen Tag </a:t>
            </a:r>
            <a:r>
              <a:rPr lang="de-DE" dirty="0" smtClean="0"/>
              <a:t>dieses </a:t>
            </a:r>
            <a:r>
              <a:rPr lang="de-DE" dirty="0"/>
              <a:t>Thema mit dem Kollegium </a:t>
            </a:r>
            <a:r>
              <a:rPr lang="de-DE" dirty="0" smtClean="0"/>
              <a:t>und der SV bearbeitet. </a:t>
            </a:r>
          </a:p>
          <a:p>
            <a:pPr marL="0" indent="0">
              <a:buNone/>
            </a:pPr>
            <a:r>
              <a:rPr lang="de-DE" dirty="0" smtClean="0"/>
              <a:t>Die </a:t>
            </a:r>
            <a:r>
              <a:rPr lang="de-DE" dirty="0"/>
              <a:t>verbindlichen Arbeitsergebnisse </a:t>
            </a:r>
            <a:r>
              <a:rPr lang="de-DE" dirty="0" smtClean="0"/>
              <a:t>(Verhaltenskodex) </a:t>
            </a:r>
            <a:r>
              <a:rPr lang="de-DE" dirty="0"/>
              <a:t>aus diesem Workshop </a:t>
            </a:r>
            <a:r>
              <a:rPr lang="de-DE" dirty="0" smtClean="0"/>
              <a:t>werden in die </a:t>
            </a:r>
            <a:r>
              <a:rPr lang="de-DE" dirty="0"/>
              <a:t>Schullandschaft </a:t>
            </a:r>
            <a:r>
              <a:rPr lang="de-DE" dirty="0" smtClean="0"/>
              <a:t> </a:t>
            </a:r>
            <a:r>
              <a:rPr lang="de-DE" dirty="0"/>
              <a:t>nachhaltig </a:t>
            </a:r>
            <a:r>
              <a:rPr lang="de-DE" dirty="0" smtClean="0"/>
              <a:t>integriert. </a:t>
            </a:r>
          </a:p>
          <a:p>
            <a:pPr marL="0" indent="0">
              <a:buNone/>
            </a:pPr>
            <a:r>
              <a:rPr lang="de-DE" dirty="0" smtClean="0"/>
              <a:t>Die </a:t>
            </a:r>
            <a:r>
              <a:rPr lang="de-DE" dirty="0"/>
              <a:t>Steuergruppe ist für die Überprüfung der Nachhaltigkeit und Umsetzung </a:t>
            </a:r>
            <a:r>
              <a:rPr lang="de-DE" dirty="0" smtClean="0"/>
              <a:t>verantwortlich</a:t>
            </a:r>
            <a:r>
              <a:rPr lang="de-DE" dirty="0"/>
              <a:t> </a:t>
            </a:r>
            <a:r>
              <a:rPr lang="de-DE" dirty="0" smtClean="0"/>
              <a:t>      (besser: zuständig).</a:t>
            </a:r>
            <a:r>
              <a:rPr lang="de-DE" dirty="0"/>
              <a:t> 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Die Bildungsgänge erarbeiten einen nachhaltigen Plan und integrieren diesen in die didaktische </a:t>
            </a:r>
            <a:r>
              <a:rPr lang="de-DE" dirty="0" smtClean="0"/>
              <a:t>Jahresplanung.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781" y="344613"/>
            <a:ext cx="1798674" cy="90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6054" y="170122"/>
            <a:ext cx="6804149" cy="723013"/>
          </a:xfrm>
        </p:spPr>
        <p:txBody>
          <a:bodyPr>
            <a:normAutofit fontScale="90000"/>
          </a:bodyPr>
          <a:lstStyle/>
          <a:p>
            <a:r>
              <a:rPr lang="de-DE" sz="2800" dirty="0" smtClean="0"/>
              <a:t>MAV: Evaluation, Dokumentation, Nachhaltigkeit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9282" y="1272036"/>
            <a:ext cx="7886700" cy="465650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DE" dirty="0" smtClean="0"/>
              <a:t>Im Vorfeld planen und terminieren!</a:t>
            </a:r>
          </a:p>
          <a:p>
            <a:pPr>
              <a:buFontTx/>
              <a:buChar char="-"/>
            </a:pPr>
            <a:r>
              <a:rPr lang="de-DE" dirty="0" smtClean="0"/>
              <a:t>An Beteiligung denken!</a:t>
            </a:r>
          </a:p>
          <a:p>
            <a:pPr>
              <a:buFontTx/>
              <a:buChar char="-"/>
            </a:pPr>
            <a:r>
              <a:rPr lang="de-DE" dirty="0" smtClean="0"/>
              <a:t>Auffrischungen einplanen!</a:t>
            </a:r>
          </a:p>
          <a:p>
            <a:pPr>
              <a:buFontTx/>
              <a:buChar char="-"/>
            </a:pPr>
            <a:r>
              <a:rPr lang="de-DE" dirty="0" smtClean="0"/>
              <a:t>Erfolge feststellen und feiern!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781" y="344613"/>
            <a:ext cx="1798674" cy="9067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886" y="3336187"/>
            <a:ext cx="1871663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94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6054" y="191387"/>
            <a:ext cx="6804149" cy="723013"/>
          </a:xfrm>
        </p:spPr>
        <p:txBody>
          <a:bodyPr>
            <a:normAutofit/>
          </a:bodyPr>
          <a:lstStyle/>
          <a:p>
            <a:r>
              <a:rPr lang="de-DE" sz="2800" dirty="0" smtClean="0"/>
              <a:t>Übung: Zielformulierung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9282" y="1105786"/>
            <a:ext cx="7886700" cy="4656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Ausgangslage</a:t>
            </a:r>
          </a:p>
          <a:p>
            <a:pPr marL="0" indent="0">
              <a:buNone/>
            </a:pPr>
            <a:r>
              <a:rPr lang="de-DE" dirty="0" smtClean="0"/>
              <a:t>Eltern beeinflussen zunehmend pädagogische Entscheidungen und das Unterrichtsgeschehen, teilweise in aggressiver Art und Weise……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Maßnahme:</a:t>
            </a:r>
          </a:p>
          <a:p>
            <a:pPr marL="0" indent="0">
              <a:buNone/>
            </a:pPr>
            <a:r>
              <a:rPr lang="de-DE" dirty="0" smtClean="0"/>
              <a:t>Blick </a:t>
            </a:r>
            <a:r>
              <a:rPr lang="de-DE" dirty="0"/>
              <a:t>von außen auf die Strukturen in Bezug auf Elternarbeit der Schule mithilfe eines professionellen externen Beraters zum Thema </a:t>
            </a:r>
            <a:r>
              <a:rPr lang="de-DE" dirty="0" smtClean="0"/>
              <a:t>„Zusammenarbeit </a:t>
            </a:r>
            <a:r>
              <a:rPr lang="de-DE" dirty="0"/>
              <a:t>mit und Partizipation von </a:t>
            </a:r>
            <a:r>
              <a:rPr lang="de-DE" dirty="0" smtClean="0"/>
              <a:t>Eltern“.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781" y="344613"/>
            <a:ext cx="1798674" cy="90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3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6054" y="191387"/>
            <a:ext cx="6804149" cy="723013"/>
          </a:xfrm>
        </p:spPr>
        <p:txBody>
          <a:bodyPr>
            <a:normAutofit/>
          </a:bodyPr>
          <a:lstStyle/>
          <a:p>
            <a:r>
              <a:rPr lang="de-DE" sz="2800" dirty="0" smtClean="0"/>
              <a:t>Übung: Zielformulierung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9282" y="1105786"/>
            <a:ext cx="7886700" cy="46565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 smtClean="0"/>
              <a:t>Ziele:</a:t>
            </a:r>
          </a:p>
          <a:p>
            <a:pPr>
              <a:buFontTx/>
              <a:buChar char="-"/>
            </a:pPr>
            <a:r>
              <a:rPr lang="de-DE" dirty="0" smtClean="0"/>
              <a:t>Gelingensbedingungen für gute Kommunikation +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Partizipation mit/von </a:t>
            </a:r>
            <a:r>
              <a:rPr lang="de-DE" dirty="0"/>
              <a:t>Eltern </a:t>
            </a:r>
            <a:r>
              <a:rPr lang="de-DE" dirty="0" smtClean="0"/>
              <a:t>benennen</a:t>
            </a:r>
          </a:p>
          <a:p>
            <a:pPr marL="0" indent="0">
              <a:buNone/>
            </a:pPr>
            <a:r>
              <a:rPr lang="de-DE" dirty="0" smtClean="0"/>
              <a:t>-  Rollenklärung </a:t>
            </a:r>
            <a:r>
              <a:rPr lang="de-DE" dirty="0"/>
              <a:t>Lehrer </a:t>
            </a:r>
            <a:r>
              <a:rPr lang="de-DE" dirty="0" smtClean="0"/>
              <a:t>– Eltern </a:t>
            </a:r>
            <a:r>
              <a:rPr lang="de-DE" dirty="0"/>
              <a:t>– </a:t>
            </a:r>
            <a:r>
              <a:rPr lang="de-DE" dirty="0" smtClean="0"/>
              <a:t>Schüler</a:t>
            </a:r>
          </a:p>
          <a:p>
            <a:pPr>
              <a:buFontTx/>
              <a:buChar char="-"/>
            </a:pPr>
            <a:r>
              <a:rPr lang="de-DE" dirty="0" smtClean="0"/>
              <a:t>Grenzsetzung </a:t>
            </a:r>
            <a:r>
              <a:rPr lang="de-DE" dirty="0"/>
              <a:t>im Umgang mit </a:t>
            </a:r>
            <a:r>
              <a:rPr lang="de-DE" dirty="0" smtClean="0"/>
              <a:t>Eltern</a:t>
            </a:r>
          </a:p>
          <a:p>
            <a:pPr>
              <a:buFontTx/>
              <a:buChar char="-"/>
            </a:pPr>
            <a:endParaRPr lang="de-DE" dirty="0"/>
          </a:p>
          <a:p>
            <a:pPr>
              <a:buFontTx/>
              <a:buChar char="-"/>
            </a:pPr>
            <a:r>
              <a:rPr lang="de-DE" u="sng" dirty="0" smtClean="0"/>
              <a:t>Aufgabe:</a:t>
            </a:r>
          </a:p>
          <a:p>
            <a:pPr>
              <a:buFontTx/>
              <a:buChar char="-"/>
            </a:pPr>
            <a:r>
              <a:rPr lang="de-DE" dirty="0" smtClean="0"/>
              <a:t>Formulieren Sie </a:t>
            </a:r>
            <a:r>
              <a:rPr lang="de-DE" dirty="0" smtClean="0">
                <a:solidFill>
                  <a:srgbClr val="FF0000"/>
                </a:solidFill>
              </a:rPr>
              <a:t>ein Ziel </a:t>
            </a:r>
            <a:r>
              <a:rPr lang="de-DE" dirty="0" smtClean="0"/>
              <a:t>so, dass die SMART Kriterien erfüllt sind und bestimmen Sie dazu </a:t>
            </a:r>
            <a:r>
              <a:rPr lang="de-DE" dirty="0" smtClean="0">
                <a:solidFill>
                  <a:srgbClr val="FF0000"/>
                </a:solidFill>
              </a:rPr>
              <a:t>zwei Indikatoren!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781" y="344613"/>
            <a:ext cx="1798674" cy="90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8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                                                   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2613925"/>
            <a:ext cx="7886700" cy="3644985"/>
          </a:xfrm>
        </p:spPr>
        <p:txBody>
          <a:bodyPr/>
          <a:lstStyle/>
          <a:p>
            <a:pPr marL="457200" lvl="1" indent="0">
              <a:buNone/>
            </a:pPr>
            <a:endParaRPr lang="de-DE" sz="3200" dirty="0" smtClean="0"/>
          </a:p>
          <a:p>
            <a:pPr marL="457200" lvl="1" indent="0" algn="ctr">
              <a:buNone/>
            </a:pPr>
            <a:r>
              <a:rPr lang="de-DE" sz="3200" dirty="0" smtClean="0"/>
              <a:t>Danke </a:t>
            </a:r>
          </a:p>
          <a:p>
            <a:pPr marL="457200" lvl="1" indent="0" algn="ctr">
              <a:buNone/>
            </a:pPr>
            <a:r>
              <a:rPr lang="de-DE" sz="3200" dirty="0" smtClean="0"/>
              <a:t>und </a:t>
            </a:r>
          </a:p>
          <a:p>
            <a:pPr marL="0" indent="0" algn="ctr">
              <a:buNone/>
            </a:pPr>
            <a:r>
              <a:rPr lang="de-DE" sz="3200" dirty="0"/>
              <a:t>v</a:t>
            </a:r>
            <a:r>
              <a:rPr lang="de-DE" sz="3200" dirty="0" smtClean="0"/>
              <a:t>iel Erfolg bei Ihren zukünftigen Planungen </a:t>
            </a:r>
          </a:p>
          <a:p>
            <a:pPr marL="0" indent="0" algn="ctr">
              <a:buNone/>
            </a:pPr>
            <a:r>
              <a:rPr lang="de-DE" sz="3200" dirty="0" smtClean="0"/>
              <a:t>und</a:t>
            </a:r>
          </a:p>
          <a:p>
            <a:pPr marL="0" indent="0" algn="ctr">
              <a:buNone/>
            </a:pPr>
            <a:r>
              <a:rPr lang="de-DE" sz="3200" dirty="0"/>
              <a:t> </a:t>
            </a:r>
            <a:r>
              <a:rPr lang="de-DE" sz="3200" dirty="0" smtClean="0"/>
              <a:t>  den entsprechenden </a:t>
            </a:r>
            <a:r>
              <a:rPr lang="de-DE" sz="3200" dirty="0" smtClean="0"/>
              <a:t>Maßnahmen!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781" y="344613"/>
            <a:ext cx="1798674" cy="9067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378" y="1039955"/>
            <a:ext cx="3238500" cy="159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56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12"/>
          <p:cNvSpPr>
            <a:spLocks/>
          </p:cNvSpPr>
          <p:nvPr/>
        </p:nvSpPr>
        <p:spPr bwMode="auto">
          <a:xfrm rot="544300">
            <a:off x="2498031" y="1819223"/>
            <a:ext cx="2030674" cy="2517445"/>
          </a:xfrm>
          <a:custGeom>
            <a:avLst/>
            <a:gdLst>
              <a:gd name="T0" fmla="*/ 18 w 1361"/>
              <a:gd name="T1" fmla="*/ 1756 h 1791"/>
              <a:gd name="T2" fmla="*/ 9 w 1361"/>
              <a:gd name="T3" fmla="*/ 1686 h 1791"/>
              <a:gd name="T4" fmla="*/ 3 w 1361"/>
              <a:gd name="T5" fmla="*/ 1616 h 1791"/>
              <a:gd name="T6" fmla="*/ 0 w 1361"/>
              <a:gd name="T7" fmla="*/ 1546 h 1791"/>
              <a:gd name="T8" fmla="*/ 2 w 1361"/>
              <a:gd name="T9" fmla="*/ 1433 h 1791"/>
              <a:gd name="T10" fmla="*/ 15 w 1361"/>
              <a:gd name="T11" fmla="*/ 1281 h 1791"/>
              <a:gd name="T12" fmla="*/ 42 w 1361"/>
              <a:gd name="T13" fmla="*/ 1133 h 1791"/>
              <a:gd name="T14" fmla="*/ 80 w 1361"/>
              <a:gd name="T15" fmla="*/ 992 h 1791"/>
              <a:gd name="T16" fmla="*/ 131 w 1361"/>
              <a:gd name="T17" fmla="*/ 856 h 1791"/>
              <a:gd name="T18" fmla="*/ 192 w 1361"/>
              <a:gd name="T19" fmla="*/ 728 h 1791"/>
              <a:gd name="T20" fmla="*/ 263 w 1361"/>
              <a:gd name="T21" fmla="*/ 607 h 1791"/>
              <a:gd name="T22" fmla="*/ 344 w 1361"/>
              <a:gd name="T23" fmla="*/ 496 h 1791"/>
              <a:gd name="T24" fmla="*/ 434 w 1361"/>
              <a:gd name="T25" fmla="*/ 393 h 1791"/>
              <a:gd name="T26" fmla="*/ 533 w 1361"/>
              <a:gd name="T27" fmla="*/ 301 h 1791"/>
              <a:gd name="T28" fmla="*/ 639 w 1361"/>
              <a:gd name="T29" fmla="*/ 219 h 1791"/>
              <a:gd name="T30" fmla="*/ 751 w 1361"/>
              <a:gd name="T31" fmla="*/ 149 h 1791"/>
              <a:gd name="T32" fmla="*/ 871 w 1361"/>
              <a:gd name="T33" fmla="*/ 92 h 1791"/>
              <a:gd name="T34" fmla="*/ 995 w 1361"/>
              <a:gd name="T35" fmla="*/ 48 h 1791"/>
              <a:gd name="T36" fmla="*/ 1125 w 1361"/>
              <a:gd name="T37" fmla="*/ 18 h 1791"/>
              <a:gd name="T38" fmla="*/ 1225 w 1361"/>
              <a:gd name="T39" fmla="*/ 5 h 1791"/>
              <a:gd name="T40" fmla="*/ 1293 w 1361"/>
              <a:gd name="T41" fmla="*/ 1 h 1791"/>
              <a:gd name="T42" fmla="*/ 1361 w 1361"/>
              <a:gd name="T43" fmla="*/ 1 h 1791"/>
              <a:gd name="T44" fmla="*/ 1328 w 1361"/>
              <a:gd name="T45" fmla="*/ 18 h 1791"/>
              <a:gd name="T46" fmla="*/ 1261 w 1361"/>
              <a:gd name="T47" fmla="*/ 20 h 1791"/>
              <a:gd name="T48" fmla="*/ 1194 w 1361"/>
              <a:gd name="T49" fmla="*/ 26 h 1791"/>
              <a:gd name="T50" fmla="*/ 1064 w 1361"/>
              <a:gd name="T51" fmla="*/ 48 h 1791"/>
              <a:gd name="T52" fmla="*/ 939 w 1361"/>
              <a:gd name="T53" fmla="*/ 85 h 1791"/>
              <a:gd name="T54" fmla="*/ 819 w 1361"/>
              <a:gd name="T55" fmla="*/ 135 h 1791"/>
              <a:gd name="T56" fmla="*/ 704 w 1361"/>
              <a:gd name="T57" fmla="*/ 198 h 1791"/>
              <a:gd name="T58" fmla="*/ 596 w 1361"/>
              <a:gd name="T59" fmla="*/ 273 h 1791"/>
              <a:gd name="T60" fmla="*/ 495 w 1361"/>
              <a:gd name="T61" fmla="*/ 358 h 1791"/>
              <a:gd name="T62" fmla="*/ 402 w 1361"/>
              <a:gd name="T63" fmla="*/ 455 h 1791"/>
              <a:gd name="T64" fmla="*/ 317 w 1361"/>
              <a:gd name="T65" fmla="*/ 561 h 1791"/>
              <a:gd name="T66" fmla="*/ 242 w 1361"/>
              <a:gd name="T67" fmla="*/ 675 h 1791"/>
              <a:gd name="T68" fmla="*/ 176 w 1361"/>
              <a:gd name="T69" fmla="*/ 798 h 1791"/>
              <a:gd name="T70" fmla="*/ 121 w 1361"/>
              <a:gd name="T71" fmla="*/ 929 h 1791"/>
              <a:gd name="T72" fmla="*/ 77 w 1361"/>
              <a:gd name="T73" fmla="*/ 1066 h 1791"/>
              <a:gd name="T74" fmla="*/ 45 w 1361"/>
              <a:gd name="T75" fmla="*/ 1209 h 1791"/>
              <a:gd name="T76" fmla="*/ 25 w 1361"/>
              <a:gd name="T77" fmla="*/ 1357 h 1791"/>
              <a:gd name="T78" fmla="*/ 18 w 1361"/>
              <a:gd name="T79" fmla="*/ 1510 h 1791"/>
              <a:gd name="T80" fmla="*/ 19 w 1361"/>
              <a:gd name="T81" fmla="*/ 1580 h 1791"/>
              <a:gd name="T82" fmla="*/ 24 w 1361"/>
              <a:gd name="T83" fmla="*/ 1650 h 1791"/>
              <a:gd name="T84" fmla="*/ 31 w 1361"/>
              <a:gd name="T85" fmla="*/ 1719 h 1791"/>
              <a:gd name="T86" fmla="*/ 41 w 1361"/>
              <a:gd name="T87" fmla="*/ 1788 h 1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61" h="1791">
                <a:moveTo>
                  <a:pt x="23" y="1791"/>
                </a:moveTo>
                <a:lnTo>
                  <a:pt x="18" y="1756"/>
                </a:lnTo>
                <a:lnTo>
                  <a:pt x="13" y="1721"/>
                </a:lnTo>
                <a:lnTo>
                  <a:pt x="9" y="1686"/>
                </a:lnTo>
                <a:lnTo>
                  <a:pt x="6" y="1651"/>
                </a:lnTo>
                <a:lnTo>
                  <a:pt x="3" y="1616"/>
                </a:lnTo>
                <a:lnTo>
                  <a:pt x="1" y="1581"/>
                </a:lnTo>
                <a:lnTo>
                  <a:pt x="0" y="1546"/>
                </a:lnTo>
                <a:lnTo>
                  <a:pt x="0" y="1510"/>
                </a:lnTo>
                <a:lnTo>
                  <a:pt x="2" y="1433"/>
                </a:lnTo>
                <a:lnTo>
                  <a:pt x="7" y="1356"/>
                </a:lnTo>
                <a:lnTo>
                  <a:pt x="15" y="1281"/>
                </a:lnTo>
                <a:lnTo>
                  <a:pt x="27" y="1206"/>
                </a:lnTo>
                <a:lnTo>
                  <a:pt x="42" y="1133"/>
                </a:lnTo>
                <a:lnTo>
                  <a:pt x="59" y="1062"/>
                </a:lnTo>
                <a:lnTo>
                  <a:pt x="80" y="992"/>
                </a:lnTo>
                <a:lnTo>
                  <a:pt x="104" y="923"/>
                </a:lnTo>
                <a:lnTo>
                  <a:pt x="131" y="856"/>
                </a:lnTo>
                <a:lnTo>
                  <a:pt x="160" y="791"/>
                </a:lnTo>
                <a:lnTo>
                  <a:pt x="192" y="728"/>
                </a:lnTo>
                <a:lnTo>
                  <a:pt x="226" y="667"/>
                </a:lnTo>
                <a:lnTo>
                  <a:pt x="263" y="607"/>
                </a:lnTo>
                <a:lnTo>
                  <a:pt x="303" y="550"/>
                </a:lnTo>
                <a:lnTo>
                  <a:pt x="344" y="496"/>
                </a:lnTo>
                <a:lnTo>
                  <a:pt x="388" y="443"/>
                </a:lnTo>
                <a:lnTo>
                  <a:pt x="434" y="393"/>
                </a:lnTo>
                <a:lnTo>
                  <a:pt x="483" y="346"/>
                </a:lnTo>
                <a:lnTo>
                  <a:pt x="533" y="301"/>
                </a:lnTo>
                <a:lnTo>
                  <a:pt x="585" y="259"/>
                </a:lnTo>
                <a:lnTo>
                  <a:pt x="639" y="219"/>
                </a:lnTo>
                <a:lnTo>
                  <a:pt x="694" y="183"/>
                </a:lnTo>
                <a:lnTo>
                  <a:pt x="751" y="149"/>
                </a:lnTo>
                <a:lnTo>
                  <a:pt x="810" y="119"/>
                </a:lnTo>
                <a:lnTo>
                  <a:pt x="871" y="92"/>
                </a:lnTo>
                <a:lnTo>
                  <a:pt x="932" y="68"/>
                </a:lnTo>
                <a:lnTo>
                  <a:pt x="995" y="48"/>
                </a:lnTo>
                <a:lnTo>
                  <a:pt x="1060" y="31"/>
                </a:lnTo>
                <a:lnTo>
                  <a:pt x="1125" y="18"/>
                </a:lnTo>
                <a:lnTo>
                  <a:pt x="1192" y="8"/>
                </a:lnTo>
                <a:lnTo>
                  <a:pt x="1225" y="5"/>
                </a:lnTo>
                <a:lnTo>
                  <a:pt x="1259" y="2"/>
                </a:lnTo>
                <a:lnTo>
                  <a:pt x="1293" y="1"/>
                </a:lnTo>
                <a:lnTo>
                  <a:pt x="1328" y="0"/>
                </a:lnTo>
                <a:lnTo>
                  <a:pt x="1361" y="1"/>
                </a:lnTo>
                <a:lnTo>
                  <a:pt x="1361" y="19"/>
                </a:lnTo>
                <a:lnTo>
                  <a:pt x="1328" y="18"/>
                </a:lnTo>
                <a:lnTo>
                  <a:pt x="1294" y="19"/>
                </a:lnTo>
                <a:lnTo>
                  <a:pt x="1261" y="20"/>
                </a:lnTo>
                <a:lnTo>
                  <a:pt x="1227" y="23"/>
                </a:lnTo>
                <a:lnTo>
                  <a:pt x="1194" y="26"/>
                </a:lnTo>
                <a:lnTo>
                  <a:pt x="1129" y="35"/>
                </a:lnTo>
                <a:lnTo>
                  <a:pt x="1064" y="48"/>
                </a:lnTo>
                <a:lnTo>
                  <a:pt x="1001" y="65"/>
                </a:lnTo>
                <a:lnTo>
                  <a:pt x="939" y="85"/>
                </a:lnTo>
                <a:lnTo>
                  <a:pt x="878" y="109"/>
                </a:lnTo>
                <a:lnTo>
                  <a:pt x="819" y="135"/>
                </a:lnTo>
                <a:lnTo>
                  <a:pt x="761" y="165"/>
                </a:lnTo>
                <a:lnTo>
                  <a:pt x="704" y="198"/>
                </a:lnTo>
                <a:lnTo>
                  <a:pt x="649" y="234"/>
                </a:lnTo>
                <a:lnTo>
                  <a:pt x="596" y="273"/>
                </a:lnTo>
                <a:lnTo>
                  <a:pt x="545" y="314"/>
                </a:lnTo>
                <a:lnTo>
                  <a:pt x="495" y="358"/>
                </a:lnTo>
                <a:lnTo>
                  <a:pt x="448" y="405"/>
                </a:lnTo>
                <a:lnTo>
                  <a:pt x="402" y="455"/>
                </a:lnTo>
                <a:lnTo>
                  <a:pt x="359" y="506"/>
                </a:lnTo>
                <a:lnTo>
                  <a:pt x="317" y="561"/>
                </a:lnTo>
                <a:lnTo>
                  <a:pt x="279" y="617"/>
                </a:lnTo>
                <a:lnTo>
                  <a:pt x="242" y="675"/>
                </a:lnTo>
                <a:lnTo>
                  <a:pt x="208" y="736"/>
                </a:lnTo>
                <a:lnTo>
                  <a:pt x="176" y="798"/>
                </a:lnTo>
                <a:lnTo>
                  <a:pt x="147" y="863"/>
                </a:lnTo>
                <a:lnTo>
                  <a:pt x="121" y="929"/>
                </a:lnTo>
                <a:lnTo>
                  <a:pt x="98" y="997"/>
                </a:lnTo>
                <a:lnTo>
                  <a:pt x="77" y="1066"/>
                </a:lnTo>
                <a:lnTo>
                  <a:pt x="59" y="1137"/>
                </a:lnTo>
                <a:lnTo>
                  <a:pt x="45" y="1209"/>
                </a:lnTo>
                <a:lnTo>
                  <a:pt x="33" y="1283"/>
                </a:lnTo>
                <a:lnTo>
                  <a:pt x="25" y="1357"/>
                </a:lnTo>
                <a:lnTo>
                  <a:pt x="20" y="1433"/>
                </a:lnTo>
                <a:lnTo>
                  <a:pt x="18" y="1510"/>
                </a:lnTo>
                <a:lnTo>
                  <a:pt x="18" y="1545"/>
                </a:lnTo>
                <a:lnTo>
                  <a:pt x="19" y="1580"/>
                </a:lnTo>
                <a:lnTo>
                  <a:pt x="21" y="1615"/>
                </a:lnTo>
                <a:lnTo>
                  <a:pt x="24" y="1650"/>
                </a:lnTo>
                <a:lnTo>
                  <a:pt x="27" y="1684"/>
                </a:lnTo>
                <a:lnTo>
                  <a:pt x="31" y="1719"/>
                </a:lnTo>
                <a:lnTo>
                  <a:pt x="35" y="1753"/>
                </a:lnTo>
                <a:lnTo>
                  <a:pt x="41" y="1788"/>
                </a:lnTo>
                <a:lnTo>
                  <a:pt x="23" y="1791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2500"/>
          </a:p>
        </p:txBody>
      </p:sp>
      <p:sp>
        <p:nvSpPr>
          <p:cNvPr id="58" name="Freeform 10"/>
          <p:cNvSpPr>
            <a:spLocks/>
          </p:cNvSpPr>
          <p:nvPr/>
        </p:nvSpPr>
        <p:spPr bwMode="auto">
          <a:xfrm>
            <a:off x="2347894" y="2904777"/>
            <a:ext cx="4824230" cy="2721217"/>
          </a:xfrm>
          <a:custGeom>
            <a:avLst/>
            <a:gdLst>
              <a:gd name="T0" fmla="*/ 2684 w 3257"/>
              <a:gd name="T1" fmla="*/ 58 h 1896"/>
              <a:gd name="T2" fmla="*/ 2825 w 3257"/>
              <a:gd name="T3" fmla="*/ 145 h 1896"/>
              <a:gd name="T4" fmla="*/ 2947 w 3257"/>
              <a:gd name="T5" fmla="*/ 240 h 1896"/>
              <a:gd name="T6" fmla="*/ 3051 w 3257"/>
              <a:gd name="T7" fmla="*/ 345 h 1896"/>
              <a:gd name="T8" fmla="*/ 3134 w 3257"/>
              <a:gd name="T9" fmla="*/ 456 h 1896"/>
              <a:gd name="T10" fmla="*/ 3197 w 3257"/>
              <a:gd name="T11" fmla="*/ 573 h 1896"/>
              <a:gd name="T12" fmla="*/ 3238 w 3257"/>
              <a:gd name="T13" fmla="*/ 695 h 1896"/>
              <a:gd name="T14" fmla="*/ 3252 w 3257"/>
              <a:gd name="T15" fmla="*/ 773 h 1896"/>
              <a:gd name="T16" fmla="*/ 3257 w 3257"/>
              <a:gd name="T17" fmla="*/ 837 h 1896"/>
              <a:gd name="T18" fmla="*/ 3252 w 3257"/>
              <a:gd name="T19" fmla="*/ 933 h 1896"/>
              <a:gd name="T20" fmla="*/ 3231 w 3257"/>
              <a:gd name="T21" fmla="*/ 1038 h 1896"/>
              <a:gd name="T22" fmla="*/ 3183 w 3257"/>
              <a:gd name="T23" fmla="*/ 1164 h 1896"/>
              <a:gd name="T24" fmla="*/ 3059 w 3257"/>
              <a:gd name="T25" fmla="*/ 1351 h 1896"/>
              <a:gd name="T26" fmla="*/ 2883 w 3257"/>
              <a:gd name="T27" fmla="*/ 1517 h 1896"/>
              <a:gd name="T28" fmla="*/ 2663 w 3257"/>
              <a:gd name="T29" fmla="*/ 1659 h 1896"/>
              <a:gd name="T30" fmla="*/ 2403 w 3257"/>
              <a:gd name="T31" fmla="*/ 1770 h 1896"/>
              <a:gd name="T32" fmla="*/ 2112 w 3257"/>
              <a:gd name="T33" fmla="*/ 1849 h 1896"/>
              <a:gd name="T34" fmla="*/ 1794 w 3257"/>
              <a:gd name="T35" fmla="*/ 1890 h 1896"/>
              <a:gd name="T36" fmla="*/ 1465 w 3257"/>
              <a:gd name="T37" fmla="*/ 1891 h 1896"/>
              <a:gd name="T38" fmla="*/ 1153 w 3257"/>
              <a:gd name="T39" fmla="*/ 1851 h 1896"/>
              <a:gd name="T40" fmla="*/ 865 w 3257"/>
              <a:gd name="T41" fmla="*/ 1775 h 1896"/>
              <a:gd name="T42" fmla="*/ 608 w 3257"/>
              <a:gd name="T43" fmla="*/ 1666 h 1896"/>
              <a:gd name="T44" fmla="*/ 388 w 3257"/>
              <a:gd name="T45" fmla="*/ 1529 h 1896"/>
              <a:gd name="T46" fmla="*/ 211 w 3257"/>
              <a:gd name="T47" fmla="*/ 1368 h 1896"/>
              <a:gd name="T48" fmla="*/ 84 w 3257"/>
              <a:gd name="T49" fmla="*/ 1185 h 1896"/>
              <a:gd name="T50" fmla="*/ 18 w 3257"/>
              <a:gd name="T51" fmla="*/ 1011 h 1896"/>
              <a:gd name="T52" fmla="*/ 2 w 3257"/>
              <a:gd name="T53" fmla="*/ 907 h 1896"/>
              <a:gd name="T54" fmla="*/ 22 w 3257"/>
              <a:gd name="T55" fmla="*/ 931 h 1896"/>
              <a:gd name="T56" fmla="*/ 42 w 3257"/>
              <a:gd name="T57" fmla="*/ 1031 h 1896"/>
              <a:gd name="T58" fmla="*/ 126 w 3257"/>
              <a:gd name="T59" fmla="*/ 1223 h 1896"/>
              <a:gd name="T60" fmla="*/ 264 w 3257"/>
              <a:gd name="T61" fmla="*/ 1397 h 1896"/>
              <a:gd name="T62" fmla="*/ 449 w 3257"/>
              <a:gd name="T63" fmla="*/ 1551 h 1896"/>
              <a:gd name="T64" fmla="*/ 677 w 3257"/>
              <a:gd name="T65" fmla="*/ 1680 h 1896"/>
              <a:gd name="T66" fmla="*/ 940 w 3257"/>
              <a:gd name="T67" fmla="*/ 1780 h 1896"/>
              <a:gd name="T68" fmla="*/ 1232 w 3257"/>
              <a:gd name="T69" fmla="*/ 1847 h 1896"/>
              <a:gd name="T70" fmla="*/ 1546 w 3257"/>
              <a:gd name="T71" fmla="*/ 1877 h 1896"/>
              <a:gd name="T72" fmla="*/ 1874 w 3257"/>
              <a:gd name="T73" fmla="*/ 1866 h 1896"/>
              <a:gd name="T74" fmla="*/ 2183 w 3257"/>
              <a:gd name="T75" fmla="*/ 1815 h 1896"/>
              <a:gd name="T76" fmla="*/ 2464 w 3257"/>
              <a:gd name="T77" fmla="*/ 1729 h 1896"/>
              <a:gd name="T78" fmla="*/ 2712 w 3257"/>
              <a:gd name="T79" fmla="*/ 1610 h 1896"/>
              <a:gd name="T80" fmla="*/ 2920 w 3257"/>
              <a:gd name="T81" fmla="*/ 1465 h 1896"/>
              <a:gd name="T82" fmla="*/ 3081 w 3257"/>
              <a:gd name="T83" fmla="*/ 1296 h 1896"/>
              <a:gd name="T84" fmla="*/ 3188 w 3257"/>
              <a:gd name="T85" fmla="*/ 1108 h 1896"/>
              <a:gd name="T86" fmla="*/ 3220 w 3257"/>
              <a:gd name="T87" fmla="*/ 1008 h 1896"/>
              <a:gd name="T88" fmla="*/ 3237 w 3257"/>
              <a:gd name="T89" fmla="*/ 905 h 1896"/>
              <a:gd name="T90" fmla="*/ 3238 w 3257"/>
              <a:gd name="T91" fmla="*/ 822 h 1896"/>
              <a:gd name="T92" fmla="*/ 3232 w 3257"/>
              <a:gd name="T93" fmla="*/ 760 h 1896"/>
              <a:gd name="T94" fmla="*/ 3213 w 3257"/>
              <a:gd name="T95" fmla="*/ 670 h 1896"/>
              <a:gd name="T96" fmla="*/ 3168 w 3257"/>
              <a:gd name="T97" fmla="*/ 551 h 1896"/>
              <a:gd name="T98" fmla="*/ 3101 w 3257"/>
              <a:gd name="T99" fmla="*/ 438 h 1896"/>
              <a:gd name="T100" fmla="*/ 3014 w 3257"/>
              <a:gd name="T101" fmla="*/ 330 h 1896"/>
              <a:gd name="T102" fmla="*/ 2907 w 3257"/>
              <a:gd name="T103" fmla="*/ 230 h 1896"/>
              <a:gd name="T104" fmla="*/ 2781 w 3257"/>
              <a:gd name="T105" fmla="*/ 137 h 1896"/>
              <a:gd name="T106" fmla="*/ 2638 w 3257"/>
              <a:gd name="T107" fmla="*/ 54 h 1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57" h="1896">
                <a:moveTo>
                  <a:pt x="2568" y="0"/>
                </a:moveTo>
                <a:lnTo>
                  <a:pt x="2607" y="19"/>
                </a:lnTo>
                <a:lnTo>
                  <a:pt x="2646" y="38"/>
                </a:lnTo>
                <a:lnTo>
                  <a:pt x="2684" y="58"/>
                </a:lnTo>
                <a:lnTo>
                  <a:pt x="2721" y="79"/>
                </a:lnTo>
                <a:lnTo>
                  <a:pt x="2757" y="100"/>
                </a:lnTo>
                <a:lnTo>
                  <a:pt x="2791" y="122"/>
                </a:lnTo>
                <a:lnTo>
                  <a:pt x="2825" y="145"/>
                </a:lnTo>
                <a:lnTo>
                  <a:pt x="2857" y="168"/>
                </a:lnTo>
                <a:lnTo>
                  <a:pt x="2888" y="191"/>
                </a:lnTo>
                <a:lnTo>
                  <a:pt x="2918" y="216"/>
                </a:lnTo>
                <a:lnTo>
                  <a:pt x="2947" y="240"/>
                </a:lnTo>
                <a:lnTo>
                  <a:pt x="2975" y="266"/>
                </a:lnTo>
                <a:lnTo>
                  <a:pt x="3001" y="292"/>
                </a:lnTo>
                <a:lnTo>
                  <a:pt x="3027" y="318"/>
                </a:lnTo>
                <a:lnTo>
                  <a:pt x="3051" y="345"/>
                </a:lnTo>
                <a:lnTo>
                  <a:pt x="3074" y="372"/>
                </a:lnTo>
                <a:lnTo>
                  <a:pt x="3095" y="399"/>
                </a:lnTo>
                <a:lnTo>
                  <a:pt x="3116" y="427"/>
                </a:lnTo>
                <a:lnTo>
                  <a:pt x="3134" y="456"/>
                </a:lnTo>
                <a:lnTo>
                  <a:pt x="3152" y="484"/>
                </a:lnTo>
                <a:lnTo>
                  <a:pt x="3169" y="514"/>
                </a:lnTo>
                <a:lnTo>
                  <a:pt x="3183" y="543"/>
                </a:lnTo>
                <a:lnTo>
                  <a:pt x="3197" y="573"/>
                </a:lnTo>
                <a:lnTo>
                  <a:pt x="3210" y="603"/>
                </a:lnTo>
                <a:lnTo>
                  <a:pt x="3220" y="634"/>
                </a:lnTo>
                <a:lnTo>
                  <a:pt x="3230" y="664"/>
                </a:lnTo>
                <a:lnTo>
                  <a:pt x="3238" y="695"/>
                </a:lnTo>
                <a:lnTo>
                  <a:pt x="3245" y="726"/>
                </a:lnTo>
                <a:lnTo>
                  <a:pt x="3248" y="742"/>
                </a:lnTo>
                <a:lnTo>
                  <a:pt x="3250" y="758"/>
                </a:lnTo>
                <a:lnTo>
                  <a:pt x="3252" y="773"/>
                </a:lnTo>
                <a:lnTo>
                  <a:pt x="3254" y="789"/>
                </a:lnTo>
                <a:lnTo>
                  <a:pt x="3255" y="805"/>
                </a:lnTo>
                <a:lnTo>
                  <a:pt x="3256" y="821"/>
                </a:lnTo>
                <a:lnTo>
                  <a:pt x="3257" y="837"/>
                </a:lnTo>
                <a:lnTo>
                  <a:pt x="3257" y="853"/>
                </a:lnTo>
                <a:lnTo>
                  <a:pt x="3256" y="880"/>
                </a:lnTo>
                <a:lnTo>
                  <a:pt x="3255" y="906"/>
                </a:lnTo>
                <a:lnTo>
                  <a:pt x="3252" y="933"/>
                </a:lnTo>
                <a:lnTo>
                  <a:pt x="3248" y="960"/>
                </a:lnTo>
                <a:lnTo>
                  <a:pt x="3244" y="986"/>
                </a:lnTo>
                <a:lnTo>
                  <a:pt x="3238" y="1012"/>
                </a:lnTo>
                <a:lnTo>
                  <a:pt x="3231" y="1038"/>
                </a:lnTo>
                <a:lnTo>
                  <a:pt x="3224" y="1064"/>
                </a:lnTo>
                <a:lnTo>
                  <a:pt x="3215" y="1089"/>
                </a:lnTo>
                <a:lnTo>
                  <a:pt x="3205" y="1114"/>
                </a:lnTo>
                <a:lnTo>
                  <a:pt x="3183" y="1164"/>
                </a:lnTo>
                <a:lnTo>
                  <a:pt x="3158" y="1212"/>
                </a:lnTo>
                <a:lnTo>
                  <a:pt x="3128" y="1260"/>
                </a:lnTo>
                <a:lnTo>
                  <a:pt x="3095" y="1306"/>
                </a:lnTo>
                <a:lnTo>
                  <a:pt x="3059" y="1351"/>
                </a:lnTo>
                <a:lnTo>
                  <a:pt x="3020" y="1395"/>
                </a:lnTo>
                <a:lnTo>
                  <a:pt x="2978" y="1437"/>
                </a:lnTo>
                <a:lnTo>
                  <a:pt x="2932" y="1478"/>
                </a:lnTo>
                <a:lnTo>
                  <a:pt x="2883" y="1517"/>
                </a:lnTo>
                <a:lnTo>
                  <a:pt x="2832" y="1555"/>
                </a:lnTo>
                <a:lnTo>
                  <a:pt x="2778" y="1591"/>
                </a:lnTo>
                <a:lnTo>
                  <a:pt x="2722" y="1626"/>
                </a:lnTo>
                <a:lnTo>
                  <a:pt x="2663" y="1659"/>
                </a:lnTo>
                <a:lnTo>
                  <a:pt x="2601" y="1689"/>
                </a:lnTo>
                <a:lnTo>
                  <a:pt x="2537" y="1718"/>
                </a:lnTo>
                <a:lnTo>
                  <a:pt x="2471" y="1746"/>
                </a:lnTo>
                <a:lnTo>
                  <a:pt x="2403" y="1770"/>
                </a:lnTo>
                <a:lnTo>
                  <a:pt x="2333" y="1794"/>
                </a:lnTo>
                <a:lnTo>
                  <a:pt x="2261" y="1814"/>
                </a:lnTo>
                <a:lnTo>
                  <a:pt x="2187" y="1833"/>
                </a:lnTo>
                <a:lnTo>
                  <a:pt x="2112" y="1849"/>
                </a:lnTo>
                <a:lnTo>
                  <a:pt x="2034" y="1863"/>
                </a:lnTo>
                <a:lnTo>
                  <a:pt x="1956" y="1875"/>
                </a:lnTo>
                <a:lnTo>
                  <a:pt x="1876" y="1884"/>
                </a:lnTo>
                <a:lnTo>
                  <a:pt x="1794" y="1890"/>
                </a:lnTo>
                <a:lnTo>
                  <a:pt x="1712" y="1895"/>
                </a:lnTo>
                <a:lnTo>
                  <a:pt x="1628" y="1896"/>
                </a:lnTo>
                <a:lnTo>
                  <a:pt x="1546" y="1895"/>
                </a:lnTo>
                <a:lnTo>
                  <a:pt x="1465" y="1891"/>
                </a:lnTo>
                <a:lnTo>
                  <a:pt x="1385" y="1884"/>
                </a:lnTo>
                <a:lnTo>
                  <a:pt x="1306" y="1875"/>
                </a:lnTo>
                <a:lnTo>
                  <a:pt x="1229" y="1864"/>
                </a:lnTo>
                <a:lnTo>
                  <a:pt x="1153" y="1851"/>
                </a:lnTo>
                <a:lnTo>
                  <a:pt x="1079" y="1835"/>
                </a:lnTo>
                <a:lnTo>
                  <a:pt x="1006" y="1817"/>
                </a:lnTo>
                <a:lnTo>
                  <a:pt x="935" y="1797"/>
                </a:lnTo>
                <a:lnTo>
                  <a:pt x="865" y="1775"/>
                </a:lnTo>
                <a:lnTo>
                  <a:pt x="798" y="1751"/>
                </a:lnTo>
                <a:lnTo>
                  <a:pt x="733" y="1724"/>
                </a:lnTo>
                <a:lnTo>
                  <a:pt x="670" y="1696"/>
                </a:lnTo>
                <a:lnTo>
                  <a:pt x="608" y="1666"/>
                </a:lnTo>
                <a:lnTo>
                  <a:pt x="550" y="1635"/>
                </a:lnTo>
                <a:lnTo>
                  <a:pt x="493" y="1601"/>
                </a:lnTo>
                <a:lnTo>
                  <a:pt x="440" y="1566"/>
                </a:lnTo>
                <a:lnTo>
                  <a:pt x="388" y="1529"/>
                </a:lnTo>
                <a:lnTo>
                  <a:pt x="340" y="1491"/>
                </a:lnTo>
                <a:lnTo>
                  <a:pt x="294" y="1451"/>
                </a:lnTo>
                <a:lnTo>
                  <a:pt x="251" y="1410"/>
                </a:lnTo>
                <a:lnTo>
                  <a:pt x="211" y="1368"/>
                </a:lnTo>
                <a:lnTo>
                  <a:pt x="175" y="1324"/>
                </a:lnTo>
                <a:lnTo>
                  <a:pt x="141" y="1279"/>
                </a:lnTo>
                <a:lnTo>
                  <a:pt x="111" y="1233"/>
                </a:lnTo>
                <a:lnTo>
                  <a:pt x="84" y="1185"/>
                </a:lnTo>
                <a:lnTo>
                  <a:pt x="61" y="1137"/>
                </a:lnTo>
                <a:lnTo>
                  <a:pt x="41" y="1087"/>
                </a:lnTo>
                <a:lnTo>
                  <a:pt x="25" y="1037"/>
                </a:lnTo>
                <a:lnTo>
                  <a:pt x="18" y="1011"/>
                </a:lnTo>
                <a:lnTo>
                  <a:pt x="13" y="985"/>
                </a:lnTo>
                <a:lnTo>
                  <a:pt x="8" y="959"/>
                </a:lnTo>
                <a:lnTo>
                  <a:pt x="4" y="933"/>
                </a:lnTo>
                <a:lnTo>
                  <a:pt x="2" y="907"/>
                </a:lnTo>
                <a:lnTo>
                  <a:pt x="0" y="880"/>
                </a:lnTo>
                <a:lnTo>
                  <a:pt x="18" y="879"/>
                </a:lnTo>
                <a:lnTo>
                  <a:pt x="20" y="905"/>
                </a:lnTo>
                <a:lnTo>
                  <a:pt x="22" y="931"/>
                </a:lnTo>
                <a:lnTo>
                  <a:pt x="26" y="956"/>
                </a:lnTo>
                <a:lnTo>
                  <a:pt x="30" y="982"/>
                </a:lnTo>
                <a:lnTo>
                  <a:pt x="36" y="1007"/>
                </a:lnTo>
                <a:lnTo>
                  <a:pt x="42" y="1031"/>
                </a:lnTo>
                <a:lnTo>
                  <a:pt x="58" y="1081"/>
                </a:lnTo>
                <a:lnTo>
                  <a:pt x="77" y="1129"/>
                </a:lnTo>
                <a:lnTo>
                  <a:pt x="100" y="1176"/>
                </a:lnTo>
                <a:lnTo>
                  <a:pt x="126" y="1223"/>
                </a:lnTo>
                <a:lnTo>
                  <a:pt x="156" y="1268"/>
                </a:lnTo>
                <a:lnTo>
                  <a:pt x="188" y="1313"/>
                </a:lnTo>
                <a:lnTo>
                  <a:pt x="225" y="1355"/>
                </a:lnTo>
                <a:lnTo>
                  <a:pt x="264" y="1397"/>
                </a:lnTo>
                <a:lnTo>
                  <a:pt x="306" y="1438"/>
                </a:lnTo>
                <a:lnTo>
                  <a:pt x="351" y="1477"/>
                </a:lnTo>
                <a:lnTo>
                  <a:pt x="399" y="1515"/>
                </a:lnTo>
                <a:lnTo>
                  <a:pt x="449" y="1551"/>
                </a:lnTo>
                <a:lnTo>
                  <a:pt x="503" y="1586"/>
                </a:lnTo>
                <a:lnTo>
                  <a:pt x="558" y="1619"/>
                </a:lnTo>
                <a:lnTo>
                  <a:pt x="616" y="1650"/>
                </a:lnTo>
                <a:lnTo>
                  <a:pt x="677" y="1680"/>
                </a:lnTo>
                <a:lnTo>
                  <a:pt x="739" y="1708"/>
                </a:lnTo>
                <a:lnTo>
                  <a:pt x="804" y="1734"/>
                </a:lnTo>
                <a:lnTo>
                  <a:pt x="871" y="1758"/>
                </a:lnTo>
                <a:lnTo>
                  <a:pt x="940" y="1780"/>
                </a:lnTo>
                <a:lnTo>
                  <a:pt x="1010" y="1800"/>
                </a:lnTo>
                <a:lnTo>
                  <a:pt x="1082" y="1818"/>
                </a:lnTo>
                <a:lnTo>
                  <a:pt x="1156" y="1833"/>
                </a:lnTo>
                <a:lnTo>
                  <a:pt x="1232" y="1847"/>
                </a:lnTo>
                <a:lnTo>
                  <a:pt x="1308" y="1858"/>
                </a:lnTo>
                <a:lnTo>
                  <a:pt x="1387" y="1866"/>
                </a:lnTo>
                <a:lnTo>
                  <a:pt x="1466" y="1873"/>
                </a:lnTo>
                <a:lnTo>
                  <a:pt x="1546" y="1877"/>
                </a:lnTo>
                <a:lnTo>
                  <a:pt x="1628" y="1878"/>
                </a:lnTo>
                <a:lnTo>
                  <a:pt x="1711" y="1877"/>
                </a:lnTo>
                <a:lnTo>
                  <a:pt x="1793" y="1872"/>
                </a:lnTo>
                <a:lnTo>
                  <a:pt x="1874" y="1866"/>
                </a:lnTo>
                <a:lnTo>
                  <a:pt x="1953" y="1857"/>
                </a:lnTo>
                <a:lnTo>
                  <a:pt x="2031" y="1845"/>
                </a:lnTo>
                <a:lnTo>
                  <a:pt x="2108" y="1831"/>
                </a:lnTo>
                <a:lnTo>
                  <a:pt x="2183" y="1815"/>
                </a:lnTo>
                <a:lnTo>
                  <a:pt x="2256" y="1797"/>
                </a:lnTo>
                <a:lnTo>
                  <a:pt x="2327" y="1776"/>
                </a:lnTo>
                <a:lnTo>
                  <a:pt x="2397" y="1754"/>
                </a:lnTo>
                <a:lnTo>
                  <a:pt x="2464" y="1729"/>
                </a:lnTo>
                <a:lnTo>
                  <a:pt x="2530" y="1702"/>
                </a:lnTo>
                <a:lnTo>
                  <a:pt x="2593" y="1673"/>
                </a:lnTo>
                <a:lnTo>
                  <a:pt x="2654" y="1643"/>
                </a:lnTo>
                <a:lnTo>
                  <a:pt x="2712" y="1610"/>
                </a:lnTo>
                <a:lnTo>
                  <a:pt x="2768" y="1577"/>
                </a:lnTo>
                <a:lnTo>
                  <a:pt x="2822" y="1541"/>
                </a:lnTo>
                <a:lnTo>
                  <a:pt x="2872" y="1504"/>
                </a:lnTo>
                <a:lnTo>
                  <a:pt x="2920" y="1465"/>
                </a:lnTo>
                <a:lnTo>
                  <a:pt x="2965" y="1424"/>
                </a:lnTo>
                <a:lnTo>
                  <a:pt x="3007" y="1383"/>
                </a:lnTo>
                <a:lnTo>
                  <a:pt x="3045" y="1340"/>
                </a:lnTo>
                <a:lnTo>
                  <a:pt x="3081" y="1296"/>
                </a:lnTo>
                <a:lnTo>
                  <a:pt x="3113" y="1250"/>
                </a:lnTo>
                <a:lnTo>
                  <a:pt x="3141" y="1204"/>
                </a:lnTo>
                <a:lnTo>
                  <a:pt x="3167" y="1157"/>
                </a:lnTo>
                <a:lnTo>
                  <a:pt x="3188" y="1108"/>
                </a:lnTo>
                <a:lnTo>
                  <a:pt x="3198" y="1083"/>
                </a:lnTo>
                <a:lnTo>
                  <a:pt x="3206" y="1059"/>
                </a:lnTo>
                <a:lnTo>
                  <a:pt x="3214" y="1033"/>
                </a:lnTo>
                <a:lnTo>
                  <a:pt x="3220" y="1008"/>
                </a:lnTo>
                <a:lnTo>
                  <a:pt x="3226" y="983"/>
                </a:lnTo>
                <a:lnTo>
                  <a:pt x="3230" y="957"/>
                </a:lnTo>
                <a:lnTo>
                  <a:pt x="3234" y="931"/>
                </a:lnTo>
                <a:lnTo>
                  <a:pt x="3237" y="905"/>
                </a:lnTo>
                <a:lnTo>
                  <a:pt x="3238" y="879"/>
                </a:lnTo>
                <a:lnTo>
                  <a:pt x="3239" y="853"/>
                </a:lnTo>
                <a:lnTo>
                  <a:pt x="3239" y="837"/>
                </a:lnTo>
                <a:lnTo>
                  <a:pt x="3238" y="822"/>
                </a:lnTo>
                <a:lnTo>
                  <a:pt x="3237" y="806"/>
                </a:lnTo>
                <a:lnTo>
                  <a:pt x="3236" y="791"/>
                </a:lnTo>
                <a:lnTo>
                  <a:pt x="3234" y="776"/>
                </a:lnTo>
                <a:lnTo>
                  <a:pt x="3232" y="760"/>
                </a:lnTo>
                <a:lnTo>
                  <a:pt x="3230" y="745"/>
                </a:lnTo>
                <a:lnTo>
                  <a:pt x="3227" y="730"/>
                </a:lnTo>
                <a:lnTo>
                  <a:pt x="3221" y="700"/>
                </a:lnTo>
                <a:lnTo>
                  <a:pt x="3213" y="670"/>
                </a:lnTo>
                <a:lnTo>
                  <a:pt x="3204" y="640"/>
                </a:lnTo>
                <a:lnTo>
                  <a:pt x="3193" y="610"/>
                </a:lnTo>
                <a:lnTo>
                  <a:pt x="3181" y="580"/>
                </a:lnTo>
                <a:lnTo>
                  <a:pt x="3168" y="551"/>
                </a:lnTo>
                <a:lnTo>
                  <a:pt x="3153" y="522"/>
                </a:lnTo>
                <a:lnTo>
                  <a:pt x="3137" y="494"/>
                </a:lnTo>
                <a:lnTo>
                  <a:pt x="3119" y="466"/>
                </a:lnTo>
                <a:lnTo>
                  <a:pt x="3101" y="438"/>
                </a:lnTo>
                <a:lnTo>
                  <a:pt x="3081" y="410"/>
                </a:lnTo>
                <a:lnTo>
                  <a:pt x="3060" y="383"/>
                </a:lnTo>
                <a:lnTo>
                  <a:pt x="3037" y="357"/>
                </a:lnTo>
                <a:lnTo>
                  <a:pt x="3014" y="330"/>
                </a:lnTo>
                <a:lnTo>
                  <a:pt x="2989" y="304"/>
                </a:lnTo>
                <a:lnTo>
                  <a:pt x="2963" y="279"/>
                </a:lnTo>
                <a:lnTo>
                  <a:pt x="2935" y="254"/>
                </a:lnTo>
                <a:lnTo>
                  <a:pt x="2907" y="230"/>
                </a:lnTo>
                <a:lnTo>
                  <a:pt x="2877" y="206"/>
                </a:lnTo>
                <a:lnTo>
                  <a:pt x="2847" y="182"/>
                </a:lnTo>
                <a:lnTo>
                  <a:pt x="2815" y="160"/>
                </a:lnTo>
                <a:lnTo>
                  <a:pt x="2781" y="137"/>
                </a:lnTo>
                <a:lnTo>
                  <a:pt x="2747" y="116"/>
                </a:lnTo>
                <a:lnTo>
                  <a:pt x="2712" y="95"/>
                </a:lnTo>
                <a:lnTo>
                  <a:pt x="2676" y="74"/>
                </a:lnTo>
                <a:lnTo>
                  <a:pt x="2638" y="54"/>
                </a:lnTo>
                <a:lnTo>
                  <a:pt x="2600" y="35"/>
                </a:lnTo>
                <a:lnTo>
                  <a:pt x="2560" y="17"/>
                </a:lnTo>
                <a:lnTo>
                  <a:pt x="2568" y="0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2500" dirty="0"/>
          </a:p>
        </p:txBody>
      </p:sp>
      <p:sp>
        <p:nvSpPr>
          <p:cNvPr id="60" name="Freeform 11"/>
          <p:cNvSpPr>
            <a:spLocks noEditPoints="1"/>
          </p:cNvSpPr>
          <p:nvPr/>
        </p:nvSpPr>
        <p:spPr bwMode="auto">
          <a:xfrm rot="3194639">
            <a:off x="4651217" y="2133176"/>
            <a:ext cx="989146" cy="367555"/>
          </a:xfrm>
          <a:custGeom>
            <a:avLst/>
            <a:gdLst>
              <a:gd name="T0" fmla="*/ 4 w 757"/>
              <a:gd name="T1" fmla="*/ 232 h 232"/>
              <a:gd name="T2" fmla="*/ 681 w 757"/>
              <a:gd name="T3" fmla="*/ 50 h 232"/>
              <a:gd name="T4" fmla="*/ 676 w 757"/>
              <a:gd name="T5" fmla="*/ 33 h 232"/>
              <a:gd name="T6" fmla="*/ 0 w 757"/>
              <a:gd name="T7" fmla="*/ 215 h 232"/>
              <a:gd name="T8" fmla="*/ 4 w 757"/>
              <a:gd name="T9" fmla="*/ 232 h 232"/>
              <a:gd name="T10" fmla="*/ 681 w 757"/>
              <a:gd name="T11" fmla="*/ 87 h 232"/>
              <a:gd name="T12" fmla="*/ 757 w 757"/>
              <a:gd name="T13" fmla="*/ 20 h 232"/>
              <a:gd name="T14" fmla="*/ 658 w 757"/>
              <a:gd name="T15" fmla="*/ 0 h 232"/>
              <a:gd name="T16" fmla="*/ 681 w 757"/>
              <a:gd name="T17" fmla="*/ 87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57" h="232">
                <a:moveTo>
                  <a:pt x="4" y="232"/>
                </a:moveTo>
                <a:lnTo>
                  <a:pt x="681" y="50"/>
                </a:lnTo>
                <a:lnTo>
                  <a:pt x="676" y="33"/>
                </a:lnTo>
                <a:lnTo>
                  <a:pt x="0" y="215"/>
                </a:lnTo>
                <a:lnTo>
                  <a:pt x="4" y="232"/>
                </a:lnTo>
                <a:close/>
                <a:moveTo>
                  <a:pt x="681" y="87"/>
                </a:moveTo>
                <a:lnTo>
                  <a:pt x="757" y="20"/>
                </a:lnTo>
                <a:lnTo>
                  <a:pt x="658" y="0"/>
                </a:lnTo>
                <a:lnTo>
                  <a:pt x="681" y="87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2500" dirty="0"/>
          </a:p>
        </p:txBody>
      </p:sp>
      <p:sp>
        <p:nvSpPr>
          <p:cNvPr id="61" name="Freeform 13"/>
          <p:cNvSpPr>
            <a:spLocks/>
          </p:cNvSpPr>
          <p:nvPr/>
        </p:nvSpPr>
        <p:spPr bwMode="auto">
          <a:xfrm>
            <a:off x="3833505" y="1560650"/>
            <a:ext cx="2048999" cy="697527"/>
          </a:xfrm>
          <a:custGeom>
            <a:avLst/>
            <a:gdLst>
              <a:gd name="T0" fmla="*/ 1406 w 1498"/>
              <a:gd name="T1" fmla="*/ 125 h 486"/>
              <a:gd name="T2" fmla="*/ 1477 w 1498"/>
              <a:gd name="T3" fmla="*/ 186 h 486"/>
              <a:gd name="T4" fmla="*/ 1496 w 1498"/>
              <a:gd name="T5" fmla="*/ 225 h 486"/>
              <a:gd name="T6" fmla="*/ 1495 w 1498"/>
              <a:gd name="T7" fmla="*/ 263 h 486"/>
              <a:gd name="T8" fmla="*/ 1477 w 1498"/>
              <a:gd name="T9" fmla="*/ 301 h 486"/>
              <a:gd name="T10" fmla="*/ 1443 w 1498"/>
              <a:gd name="T11" fmla="*/ 336 h 486"/>
              <a:gd name="T12" fmla="*/ 1395 w 1498"/>
              <a:gd name="T13" fmla="*/ 367 h 486"/>
              <a:gd name="T14" fmla="*/ 1275 w 1498"/>
              <a:gd name="T15" fmla="*/ 417 h 486"/>
              <a:gd name="T16" fmla="*/ 1103 w 1498"/>
              <a:gd name="T17" fmla="*/ 458 h 486"/>
              <a:gd name="T18" fmla="*/ 899 w 1498"/>
              <a:gd name="T19" fmla="*/ 481 h 486"/>
              <a:gd name="T20" fmla="*/ 673 w 1498"/>
              <a:gd name="T21" fmla="*/ 485 h 486"/>
              <a:gd name="T22" fmla="*/ 460 w 1498"/>
              <a:gd name="T23" fmla="*/ 468 h 486"/>
              <a:gd name="T24" fmla="*/ 276 w 1498"/>
              <a:gd name="T25" fmla="*/ 432 h 486"/>
              <a:gd name="T26" fmla="*/ 132 w 1498"/>
              <a:gd name="T27" fmla="*/ 382 h 486"/>
              <a:gd name="T28" fmla="*/ 69 w 1498"/>
              <a:gd name="T29" fmla="*/ 347 h 486"/>
              <a:gd name="T30" fmla="*/ 31 w 1498"/>
              <a:gd name="T31" fmla="*/ 313 h 486"/>
              <a:gd name="T32" fmla="*/ 7 w 1498"/>
              <a:gd name="T33" fmla="*/ 276 h 486"/>
              <a:gd name="T34" fmla="*/ 0 w 1498"/>
              <a:gd name="T35" fmla="*/ 236 h 486"/>
              <a:gd name="T36" fmla="*/ 13 w 1498"/>
              <a:gd name="T37" fmla="*/ 197 h 486"/>
              <a:gd name="T38" fmla="*/ 42 w 1498"/>
              <a:gd name="T39" fmla="*/ 161 h 486"/>
              <a:gd name="T40" fmla="*/ 85 w 1498"/>
              <a:gd name="T41" fmla="*/ 129 h 486"/>
              <a:gd name="T42" fmla="*/ 175 w 1498"/>
              <a:gd name="T43" fmla="*/ 85 h 486"/>
              <a:gd name="T44" fmla="*/ 333 w 1498"/>
              <a:gd name="T45" fmla="*/ 40 h 486"/>
              <a:gd name="T46" fmla="*/ 528 w 1498"/>
              <a:gd name="T47" fmla="*/ 10 h 486"/>
              <a:gd name="T48" fmla="*/ 749 w 1498"/>
              <a:gd name="T49" fmla="*/ 0 h 486"/>
              <a:gd name="T50" fmla="*/ 984 w 1498"/>
              <a:gd name="T51" fmla="*/ 12 h 486"/>
              <a:gd name="T52" fmla="*/ 1193 w 1498"/>
              <a:gd name="T53" fmla="*/ 46 h 486"/>
              <a:gd name="T54" fmla="*/ 1305 w 1498"/>
              <a:gd name="T55" fmla="*/ 98 h 486"/>
              <a:gd name="T56" fmla="*/ 1157 w 1498"/>
              <a:gd name="T57" fmla="*/ 57 h 486"/>
              <a:gd name="T58" fmla="*/ 944 w 1498"/>
              <a:gd name="T59" fmla="*/ 26 h 486"/>
              <a:gd name="T60" fmla="*/ 711 w 1498"/>
              <a:gd name="T61" fmla="*/ 18 h 486"/>
              <a:gd name="T62" fmla="*/ 496 w 1498"/>
              <a:gd name="T63" fmla="*/ 32 h 486"/>
              <a:gd name="T64" fmla="*/ 308 w 1498"/>
              <a:gd name="T65" fmla="*/ 64 h 486"/>
              <a:gd name="T66" fmla="*/ 160 w 1498"/>
              <a:gd name="T67" fmla="*/ 111 h 486"/>
              <a:gd name="T68" fmla="*/ 87 w 1498"/>
              <a:gd name="T69" fmla="*/ 149 h 486"/>
              <a:gd name="T70" fmla="*/ 49 w 1498"/>
              <a:gd name="T71" fmla="*/ 179 h 486"/>
              <a:gd name="T72" fmla="*/ 26 w 1498"/>
              <a:gd name="T73" fmla="*/ 211 h 486"/>
              <a:gd name="T74" fmla="*/ 18 w 1498"/>
              <a:gd name="T75" fmla="*/ 242 h 486"/>
              <a:gd name="T76" fmla="*/ 26 w 1498"/>
              <a:gd name="T77" fmla="*/ 274 h 486"/>
              <a:gd name="T78" fmla="*/ 49 w 1498"/>
              <a:gd name="T79" fmla="*/ 306 h 486"/>
              <a:gd name="T80" fmla="*/ 87 w 1498"/>
              <a:gd name="T81" fmla="*/ 337 h 486"/>
              <a:gd name="T82" fmla="*/ 159 w 1498"/>
              <a:gd name="T83" fmla="*/ 374 h 486"/>
              <a:gd name="T84" fmla="*/ 308 w 1498"/>
              <a:gd name="T85" fmla="*/ 422 h 486"/>
              <a:gd name="T86" fmla="*/ 495 w 1498"/>
              <a:gd name="T87" fmla="*/ 454 h 486"/>
              <a:gd name="T88" fmla="*/ 711 w 1498"/>
              <a:gd name="T89" fmla="*/ 468 h 486"/>
              <a:gd name="T90" fmla="*/ 933 w 1498"/>
              <a:gd name="T91" fmla="*/ 461 h 486"/>
              <a:gd name="T92" fmla="*/ 1131 w 1498"/>
              <a:gd name="T93" fmla="*/ 434 h 486"/>
              <a:gd name="T94" fmla="*/ 1293 w 1498"/>
              <a:gd name="T95" fmla="*/ 392 h 486"/>
              <a:gd name="T96" fmla="*/ 1395 w 1498"/>
              <a:gd name="T97" fmla="*/ 347 h 486"/>
              <a:gd name="T98" fmla="*/ 1438 w 1498"/>
              <a:gd name="T99" fmla="*/ 317 h 486"/>
              <a:gd name="T100" fmla="*/ 1466 w 1498"/>
              <a:gd name="T101" fmla="*/ 285 h 486"/>
              <a:gd name="T102" fmla="*/ 1479 w 1498"/>
              <a:gd name="T103" fmla="*/ 254 h 486"/>
              <a:gd name="T104" fmla="*/ 1477 w 1498"/>
              <a:gd name="T105" fmla="*/ 224 h 486"/>
              <a:gd name="T106" fmla="*/ 1456 w 1498"/>
              <a:gd name="T107" fmla="*/ 187 h 486"/>
              <a:gd name="T108" fmla="*/ 1381 w 1498"/>
              <a:gd name="T109" fmla="*/ 132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98" h="486">
                <a:moveTo>
                  <a:pt x="1312" y="81"/>
                </a:moveTo>
                <a:lnTo>
                  <a:pt x="1333" y="89"/>
                </a:lnTo>
                <a:lnTo>
                  <a:pt x="1353" y="98"/>
                </a:lnTo>
                <a:lnTo>
                  <a:pt x="1372" y="107"/>
                </a:lnTo>
                <a:lnTo>
                  <a:pt x="1390" y="116"/>
                </a:lnTo>
                <a:lnTo>
                  <a:pt x="1406" y="125"/>
                </a:lnTo>
                <a:lnTo>
                  <a:pt x="1421" y="134"/>
                </a:lnTo>
                <a:lnTo>
                  <a:pt x="1435" y="144"/>
                </a:lnTo>
                <a:lnTo>
                  <a:pt x="1448" y="154"/>
                </a:lnTo>
                <a:lnTo>
                  <a:pt x="1459" y="164"/>
                </a:lnTo>
                <a:lnTo>
                  <a:pt x="1469" y="175"/>
                </a:lnTo>
                <a:lnTo>
                  <a:pt x="1477" y="186"/>
                </a:lnTo>
                <a:lnTo>
                  <a:pt x="1484" y="196"/>
                </a:lnTo>
                <a:lnTo>
                  <a:pt x="1488" y="202"/>
                </a:lnTo>
                <a:lnTo>
                  <a:pt x="1490" y="208"/>
                </a:lnTo>
                <a:lnTo>
                  <a:pt x="1492" y="213"/>
                </a:lnTo>
                <a:lnTo>
                  <a:pt x="1494" y="219"/>
                </a:lnTo>
                <a:lnTo>
                  <a:pt x="1496" y="225"/>
                </a:lnTo>
                <a:lnTo>
                  <a:pt x="1497" y="231"/>
                </a:lnTo>
                <a:lnTo>
                  <a:pt x="1497" y="237"/>
                </a:lnTo>
                <a:lnTo>
                  <a:pt x="1498" y="242"/>
                </a:lnTo>
                <a:lnTo>
                  <a:pt x="1497" y="249"/>
                </a:lnTo>
                <a:lnTo>
                  <a:pt x="1497" y="256"/>
                </a:lnTo>
                <a:lnTo>
                  <a:pt x="1495" y="263"/>
                </a:lnTo>
                <a:lnTo>
                  <a:pt x="1494" y="269"/>
                </a:lnTo>
                <a:lnTo>
                  <a:pt x="1491" y="276"/>
                </a:lnTo>
                <a:lnTo>
                  <a:pt x="1488" y="282"/>
                </a:lnTo>
                <a:lnTo>
                  <a:pt x="1485" y="289"/>
                </a:lnTo>
                <a:lnTo>
                  <a:pt x="1481" y="295"/>
                </a:lnTo>
                <a:lnTo>
                  <a:pt x="1477" y="301"/>
                </a:lnTo>
                <a:lnTo>
                  <a:pt x="1472" y="307"/>
                </a:lnTo>
                <a:lnTo>
                  <a:pt x="1467" y="313"/>
                </a:lnTo>
                <a:lnTo>
                  <a:pt x="1462" y="319"/>
                </a:lnTo>
                <a:lnTo>
                  <a:pt x="1456" y="324"/>
                </a:lnTo>
                <a:lnTo>
                  <a:pt x="1450" y="330"/>
                </a:lnTo>
                <a:lnTo>
                  <a:pt x="1443" y="336"/>
                </a:lnTo>
                <a:lnTo>
                  <a:pt x="1436" y="341"/>
                </a:lnTo>
                <a:lnTo>
                  <a:pt x="1429" y="347"/>
                </a:lnTo>
                <a:lnTo>
                  <a:pt x="1421" y="352"/>
                </a:lnTo>
                <a:lnTo>
                  <a:pt x="1412" y="357"/>
                </a:lnTo>
                <a:lnTo>
                  <a:pt x="1404" y="362"/>
                </a:lnTo>
                <a:lnTo>
                  <a:pt x="1395" y="367"/>
                </a:lnTo>
                <a:lnTo>
                  <a:pt x="1386" y="372"/>
                </a:lnTo>
                <a:lnTo>
                  <a:pt x="1366" y="382"/>
                </a:lnTo>
                <a:lnTo>
                  <a:pt x="1345" y="391"/>
                </a:lnTo>
                <a:lnTo>
                  <a:pt x="1323" y="400"/>
                </a:lnTo>
                <a:lnTo>
                  <a:pt x="1300" y="409"/>
                </a:lnTo>
                <a:lnTo>
                  <a:pt x="1275" y="417"/>
                </a:lnTo>
                <a:lnTo>
                  <a:pt x="1249" y="425"/>
                </a:lnTo>
                <a:lnTo>
                  <a:pt x="1222" y="432"/>
                </a:lnTo>
                <a:lnTo>
                  <a:pt x="1194" y="439"/>
                </a:lnTo>
                <a:lnTo>
                  <a:pt x="1165" y="446"/>
                </a:lnTo>
                <a:lnTo>
                  <a:pt x="1134" y="452"/>
                </a:lnTo>
                <a:lnTo>
                  <a:pt x="1103" y="458"/>
                </a:lnTo>
                <a:lnTo>
                  <a:pt x="1071" y="463"/>
                </a:lnTo>
                <a:lnTo>
                  <a:pt x="1038" y="467"/>
                </a:lnTo>
                <a:lnTo>
                  <a:pt x="1004" y="472"/>
                </a:lnTo>
                <a:lnTo>
                  <a:pt x="970" y="475"/>
                </a:lnTo>
                <a:lnTo>
                  <a:pt x="935" y="478"/>
                </a:lnTo>
                <a:lnTo>
                  <a:pt x="899" y="481"/>
                </a:lnTo>
                <a:lnTo>
                  <a:pt x="862" y="483"/>
                </a:lnTo>
                <a:lnTo>
                  <a:pt x="825" y="485"/>
                </a:lnTo>
                <a:lnTo>
                  <a:pt x="787" y="486"/>
                </a:lnTo>
                <a:lnTo>
                  <a:pt x="749" y="486"/>
                </a:lnTo>
                <a:lnTo>
                  <a:pt x="711" y="486"/>
                </a:lnTo>
                <a:lnTo>
                  <a:pt x="673" y="485"/>
                </a:lnTo>
                <a:lnTo>
                  <a:pt x="636" y="483"/>
                </a:lnTo>
                <a:lnTo>
                  <a:pt x="599" y="481"/>
                </a:lnTo>
                <a:lnTo>
                  <a:pt x="563" y="479"/>
                </a:lnTo>
                <a:lnTo>
                  <a:pt x="528" y="476"/>
                </a:lnTo>
                <a:lnTo>
                  <a:pt x="494" y="472"/>
                </a:lnTo>
                <a:lnTo>
                  <a:pt x="460" y="468"/>
                </a:lnTo>
                <a:lnTo>
                  <a:pt x="427" y="463"/>
                </a:lnTo>
                <a:lnTo>
                  <a:pt x="395" y="458"/>
                </a:lnTo>
                <a:lnTo>
                  <a:pt x="364" y="452"/>
                </a:lnTo>
                <a:lnTo>
                  <a:pt x="334" y="446"/>
                </a:lnTo>
                <a:lnTo>
                  <a:pt x="304" y="439"/>
                </a:lnTo>
                <a:lnTo>
                  <a:pt x="276" y="432"/>
                </a:lnTo>
                <a:lnTo>
                  <a:pt x="249" y="425"/>
                </a:lnTo>
                <a:lnTo>
                  <a:pt x="223" y="417"/>
                </a:lnTo>
                <a:lnTo>
                  <a:pt x="199" y="409"/>
                </a:lnTo>
                <a:lnTo>
                  <a:pt x="175" y="400"/>
                </a:lnTo>
                <a:lnTo>
                  <a:pt x="153" y="391"/>
                </a:lnTo>
                <a:lnTo>
                  <a:pt x="132" y="382"/>
                </a:lnTo>
                <a:lnTo>
                  <a:pt x="112" y="372"/>
                </a:lnTo>
                <a:lnTo>
                  <a:pt x="103" y="367"/>
                </a:lnTo>
                <a:lnTo>
                  <a:pt x="94" y="362"/>
                </a:lnTo>
                <a:lnTo>
                  <a:pt x="86" y="357"/>
                </a:lnTo>
                <a:lnTo>
                  <a:pt x="77" y="352"/>
                </a:lnTo>
                <a:lnTo>
                  <a:pt x="69" y="347"/>
                </a:lnTo>
                <a:lnTo>
                  <a:pt x="62" y="341"/>
                </a:lnTo>
                <a:lnTo>
                  <a:pt x="55" y="336"/>
                </a:lnTo>
                <a:lnTo>
                  <a:pt x="48" y="330"/>
                </a:lnTo>
                <a:lnTo>
                  <a:pt x="42" y="325"/>
                </a:lnTo>
                <a:lnTo>
                  <a:pt x="36" y="319"/>
                </a:lnTo>
                <a:lnTo>
                  <a:pt x="31" y="313"/>
                </a:lnTo>
                <a:lnTo>
                  <a:pt x="26" y="307"/>
                </a:lnTo>
                <a:lnTo>
                  <a:pt x="21" y="301"/>
                </a:lnTo>
                <a:lnTo>
                  <a:pt x="17" y="295"/>
                </a:lnTo>
                <a:lnTo>
                  <a:pt x="13" y="289"/>
                </a:lnTo>
                <a:lnTo>
                  <a:pt x="10" y="283"/>
                </a:lnTo>
                <a:lnTo>
                  <a:pt x="7" y="276"/>
                </a:lnTo>
                <a:lnTo>
                  <a:pt x="5" y="270"/>
                </a:lnTo>
                <a:lnTo>
                  <a:pt x="3" y="263"/>
                </a:lnTo>
                <a:lnTo>
                  <a:pt x="1" y="257"/>
                </a:lnTo>
                <a:lnTo>
                  <a:pt x="1" y="250"/>
                </a:lnTo>
                <a:lnTo>
                  <a:pt x="0" y="243"/>
                </a:lnTo>
                <a:lnTo>
                  <a:pt x="0" y="236"/>
                </a:lnTo>
                <a:lnTo>
                  <a:pt x="1" y="230"/>
                </a:lnTo>
                <a:lnTo>
                  <a:pt x="3" y="223"/>
                </a:lnTo>
                <a:lnTo>
                  <a:pt x="4" y="217"/>
                </a:lnTo>
                <a:lnTo>
                  <a:pt x="7" y="210"/>
                </a:lnTo>
                <a:lnTo>
                  <a:pt x="9" y="204"/>
                </a:lnTo>
                <a:lnTo>
                  <a:pt x="13" y="197"/>
                </a:lnTo>
                <a:lnTo>
                  <a:pt x="16" y="191"/>
                </a:lnTo>
                <a:lnTo>
                  <a:pt x="21" y="185"/>
                </a:lnTo>
                <a:lnTo>
                  <a:pt x="25" y="179"/>
                </a:lnTo>
                <a:lnTo>
                  <a:pt x="31" y="173"/>
                </a:lnTo>
                <a:lnTo>
                  <a:pt x="36" y="167"/>
                </a:lnTo>
                <a:lnTo>
                  <a:pt x="42" y="161"/>
                </a:lnTo>
                <a:lnTo>
                  <a:pt x="48" y="156"/>
                </a:lnTo>
                <a:lnTo>
                  <a:pt x="55" y="150"/>
                </a:lnTo>
                <a:lnTo>
                  <a:pt x="62" y="145"/>
                </a:lnTo>
                <a:lnTo>
                  <a:pt x="69" y="139"/>
                </a:lnTo>
                <a:lnTo>
                  <a:pt x="77" y="134"/>
                </a:lnTo>
                <a:lnTo>
                  <a:pt x="85" y="129"/>
                </a:lnTo>
                <a:lnTo>
                  <a:pt x="94" y="124"/>
                </a:lnTo>
                <a:lnTo>
                  <a:pt x="103" y="119"/>
                </a:lnTo>
                <a:lnTo>
                  <a:pt x="112" y="114"/>
                </a:lnTo>
                <a:lnTo>
                  <a:pt x="132" y="104"/>
                </a:lnTo>
                <a:lnTo>
                  <a:pt x="153" y="95"/>
                </a:lnTo>
                <a:lnTo>
                  <a:pt x="175" y="85"/>
                </a:lnTo>
                <a:lnTo>
                  <a:pt x="198" y="77"/>
                </a:lnTo>
                <a:lnTo>
                  <a:pt x="223" y="69"/>
                </a:lnTo>
                <a:lnTo>
                  <a:pt x="249" y="61"/>
                </a:lnTo>
                <a:lnTo>
                  <a:pt x="276" y="54"/>
                </a:lnTo>
                <a:lnTo>
                  <a:pt x="304" y="47"/>
                </a:lnTo>
                <a:lnTo>
                  <a:pt x="333" y="40"/>
                </a:lnTo>
                <a:lnTo>
                  <a:pt x="363" y="34"/>
                </a:lnTo>
                <a:lnTo>
                  <a:pt x="395" y="28"/>
                </a:lnTo>
                <a:lnTo>
                  <a:pt x="427" y="23"/>
                </a:lnTo>
                <a:lnTo>
                  <a:pt x="460" y="18"/>
                </a:lnTo>
                <a:lnTo>
                  <a:pt x="493" y="14"/>
                </a:lnTo>
                <a:lnTo>
                  <a:pt x="528" y="10"/>
                </a:lnTo>
                <a:lnTo>
                  <a:pt x="563" y="7"/>
                </a:lnTo>
                <a:lnTo>
                  <a:pt x="599" y="5"/>
                </a:lnTo>
                <a:lnTo>
                  <a:pt x="636" y="2"/>
                </a:lnTo>
                <a:lnTo>
                  <a:pt x="673" y="1"/>
                </a:lnTo>
                <a:lnTo>
                  <a:pt x="710" y="0"/>
                </a:lnTo>
                <a:lnTo>
                  <a:pt x="749" y="0"/>
                </a:lnTo>
                <a:lnTo>
                  <a:pt x="789" y="0"/>
                </a:lnTo>
                <a:lnTo>
                  <a:pt x="829" y="1"/>
                </a:lnTo>
                <a:lnTo>
                  <a:pt x="868" y="3"/>
                </a:lnTo>
                <a:lnTo>
                  <a:pt x="908" y="5"/>
                </a:lnTo>
                <a:lnTo>
                  <a:pt x="946" y="8"/>
                </a:lnTo>
                <a:lnTo>
                  <a:pt x="984" y="12"/>
                </a:lnTo>
                <a:lnTo>
                  <a:pt x="1021" y="16"/>
                </a:lnTo>
                <a:lnTo>
                  <a:pt x="1057" y="21"/>
                </a:lnTo>
                <a:lnTo>
                  <a:pt x="1093" y="26"/>
                </a:lnTo>
                <a:lnTo>
                  <a:pt x="1127" y="32"/>
                </a:lnTo>
                <a:lnTo>
                  <a:pt x="1161" y="39"/>
                </a:lnTo>
                <a:lnTo>
                  <a:pt x="1193" y="46"/>
                </a:lnTo>
                <a:lnTo>
                  <a:pt x="1225" y="54"/>
                </a:lnTo>
                <a:lnTo>
                  <a:pt x="1255" y="63"/>
                </a:lnTo>
                <a:lnTo>
                  <a:pt x="1283" y="72"/>
                </a:lnTo>
                <a:lnTo>
                  <a:pt x="1297" y="76"/>
                </a:lnTo>
                <a:lnTo>
                  <a:pt x="1311" y="81"/>
                </a:lnTo>
                <a:lnTo>
                  <a:pt x="1305" y="98"/>
                </a:lnTo>
                <a:lnTo>
                  <a:pt x="1291" y="93"/>
                </a:lnTo>
                <a:lnTo>
                  <a:pt x="1278" y="89"/>
                </a:lnTo>
                <a:lnTo>
                  <a:pt x="1250" y="80"/>
                </a:lnTo>
                <a:lnTo>
                  <a:pt x="1220" y="72"/>
                </a:lnTo>
                <a:lnTo>
                  <a:pt x="1189" y="64"/>
                </a:lnTo>
                <a:lnTo>
                  <a:pt x="1157" y="57"/>
                </a:lnTo>
                <a:lnTo>
                  <a:pt x="1124" y="50"/>
                </a:lnTo>
                <a:lnTo>
                  <a:pt x="1090" y="44"/>
                </a:lnTo>
                <a:lnTo>
                  <a:pt x="1055" y="39"/>
                </a:lnTo>
                <a:lnTo>
                  <a:pt x="1019" y="34"/>
                </a:lnTo>
                <a:lnTo>
                  <a:pt x="982" y="30"/>
                </a:lnTo>
                <a:lnTo>
                  <a:pt x="944" y="26"/>
                </a:lnTo>
                <a:lnTo>
                  <a:pt x="906" y="23"/>
                </a:lnTo>
                <a:lnTo>
                  <a:pt x="868" y="21"/>
                </a:lnTo>
                <a:lnTo>
                  <a:pt x="829" y="19"/>
                </a:lnTo>
                <a:lnTo>
                  <a:pt x="789" y="18"/>
                </a:lnTo>
                <a:lnTo>
                  <a:pt x="749" y="18"/>
                </a:lnTo>
                <a:lnTo>
                  <a:pt x="711" y="18"/>
                </a:lnTo>
                <a:lnTo>
                  <a:pt x="674" y="19"/>
                </a:lnTo>
                <a:lnTo>
                  <a:pt x="637" y="20"/>
                </a:lnTo>
                <a:lnTo>
                  <a:pt x="600" y="22"/>
                </a:lnTo>
                <a:lnTo>
                  <a:pt x="565" y="25"/>
                </a:lnTo>
                <a:lnTo>
                  <a:pt x="530" y="28"/>
                </a:lnTo>
                <a:lnTo>
                  <a:pt x="496" y="32"/>
                </a:lnTo>
                <a:lnTo>
                  <a:pt x="462" y="36"/>
                </a:lnTo>
                <a:lnTo>
                  <a:pt x="430" y="41"/>
                </a:lnTo>
                <a:lnTo>
                  <a:pt x="398" y="46"/>
                </a:lnTo>
                <a:lnTo>
                  <a:pt x="367" y="51"/>
                </a:lnTo>
                <a:lnTo>
                  <a:pt x="337" y="57"/>
                </a:lnTo>
                <a:lnTo>
                  <a:pt x="308" y="64"/>
                </a:lnTo>
                <a:lnTo>
                  <a:pt x="281" y="71"/>
                </a:lnTo>
                <a:lnTo>
                  <a:pt x="254" y="78"/>
                </a:lnTo>
                <a:lnTo>
                  <a:pt x="229" y="86"/>
                </a:lnTo>
                <a:lnTo>
                  <a:pt x="205" y="94"/>
                </a:lnTo>
                <a:lnTo>
                  <a:pt x="182" y="102"/>
                </a:lnTo>
                <a:lnTo>
                  <a:pt x="160" y="111"/>
                </a:lnTo>
                <a:lnTo>
                  <a:pt x="140" y="120"/>
                </a:lnTo>
                <a:lnTo>
                  <a:pt x="121" y="129"/>
                </a:lnTo>
                <a:lnTo>
                  <a:pt x="112" y="134"/>
                </a:lnTo>
                <a:lnTo>
                  <a:pt x="103" y="139"/>
                </a:lnTo>
                <a:lnTo>
                  <a:pt x="95" y="144"/>
                </a:lnTo>
                <a:lnTo>
                  <a:pt x="87" y="149"/>
                </a:lnTo>
                <a:lnTo>
                  <a:pt x="80" y="154"/>
                </a:lnTo>
                <a:lnTo>
                  <a:pt x="73" y="159"/>
                </a:lnTo>
                <a:lnTo>
                  <a:pt x="66" y="164"/>
                </a:lnTo>
                <a:lnTo>
                  <a:pt x="60" y="169"/>
                </a:lnTo>
                <a:lnTo>
                  <a:pt x="54" y="174"/>
                </a:lnTo>
                <a:lnTo>
                  <a:pt x="49" y="179"/>
                </a:lnTo>
                <a:lnTo>
                  <a:pt x="44" y="185"/>
                </a:lnTo>
                <a:lnTo>
                  <a:pt x="40" y="190"/>
                </a:lnTo>
                <a:lnTo>
                  <a:pt x="36" y="195"/>
                </a:lnTo>
                <a:lnTo>
                  <a:pt x="32" y="200"/>
                </a:lnTo>
                <a:lnTo>
                  <a:pt x="29" y="205"/>
                </a:lnTo>
                <a:lnTo>
                  <a:pt x="26" y="211"/>
                </a:lnTo>
                <a:lnTo>
                  <a:pt x="24" y="216"/>
                </a:lnTo>
                <a:lnTo>
                  <a:pt x="22" y="221"/>
                </a:lnTo>
                <a:lnTo>
                  <a:pt x="20" y="227"/>
                </a:lnTo>
                <a:lnTo>
                  <a:pt x="19" y="232"/>
                </a:lnTo>
                <a:lnTo>
                  <a:pt x="18" y="237"/>
                </a:lnTo>
                <a:lnTo>
                  <a:pt x="18" y="242"/>
                </a:lnTo>
                <a:lnTo>
                  <a:pt x="18" y="248"/>
                </a:lnTo>
                <a:lnTo>
                  <a:pt x="19" y="253"/>
                </a:lnTo>
                <a:lnTo>
                  <a:pt x="20" y="259"/>
                </a:lnTo>
                <a:lnTo>
                  <a:pt x="21" y="264"/>
                </a:lnTo>
                <a:lnTo>
                  <a:pt x="23" y="269"/>
                </a:lnTo>
                <a:lnTo>
                  <a:pt x="26" y="274"/>
                </a:lnTo>
                <a:lnTo>
                  <a:pt x="28" y="280"/>
                </a:lnTo>
                <a:lnTo>
                  <a:pt x="32" y="285"/>
                </a:lnTo>
                <a:lnTo>
                  <a:pt x="35" y="290"/>
                </a:lnTo>
                <a:lnTo>
                  <a:pt x="39" y="296"/>
                </a:lnTo>
                <a:lnTo>
                  <a:pt x="44" y="301"/>
                </a:lnTo>
                <a:lnTo>
                  <a:pt x="49" y="306"/>
                </a:lnTo>
                <a:lnTo>
                  <a:pt x="54" y="311"/>
                </a:lnTo>
                <a:lnTo>
                  <a:pt x="60" y="316"/>
                </a:lnTo>
                <a:lnTo>
                  <a:pt x="66" y="322"/>
                </a:lnTo>
                <a:lnTo>
                  <a:pt x="73" y="327"/>
                </a:lnTo>
                <a:lnTo>
                  <a:pt x="80" y="332"/>
                </a:lnTo>
                <a:lnTo>
                  <a:pt x="87" y="337"/>
                </a:lnTo>
                <a:lnTo>
                  <a:pt x="95" y="342"/>
                </a:lnTo>
                <a:lnTo>
                  <a:pt x="103" y="347"/>
                </a:lnTo>
                <a:lnTo>
                  <a:pt x="111" y="351"/>
                </a:lnTo>
                <a:lnTo>
                  <a:pt x="120" y="356"/>
                </a:lnTo>
                <a:lnTo>
                  <a:pt x="139" y="366"/>
                </a:lnTo>
                <a:lnTo>
                  <a:pt x="159" y="374"/>
                </a:lnTo>
                <a:lnTo>
                  <a:pt x="181" y="383"/>
                </a:lnTo>
                <a:lnTo>
                  <a:pt x="204" y="392"/>
                </a:lnTo>
                <a:lnTo>
                  <a:pt x="229" y="400"/>
                </a:lnTo>
                <a:lnTo>
                  <a:pt x="254" y="408"/>
                </a:lnTo>
                <a:lnTo>
                  <a:pt x="281" y="415"/>
                </a:lnTo>
                <a:lnTo>
                  <a:pt x="308" y="422"/>
                </a:lnTo>
                <a:lnTo>
                  <a:pt x="337" y="428"/>
                </a:lnTo>
                <a:lnTo>
                  <a:pt x="367" y="434"/>
                </a:lnTo>
                <a:lnTo>
                  <a:pt x="398" y="440"/>
                </a:lnTo>
                <a:lnTo>
                  <a:pt x="429" y="445"/>
                </a:lnTo>
                <a:lnTo>
                  <a:pt x="462" y="450"/>
                </a:lnTo>
                <a:lnTo>
                  <a:pt x="495" y="454"/>
                </a:lnTo>
                <a:lnTo>
                  <a:pt x="530" y="458"/>
                </a:lnTo>
                <a:lnTo>
                  <a:pt x="565" y="461"/>
                </a:lnTo>
                <a:lnTo>
                  <a:pt x="600" y="463"/>
                </a:lnTo>
                <a:lnTo>
                  <a:pt x="637" y="465"/>
                </a:lnTo>
                <a:lnTo>
                  <a:pt x="674" y="467"/>
                </a:lnTo>
                <a:lnTo>
                  <a:pt x="711" y="468"/>
                </a:lnTo>
                <a:lnTo>
                  <a:pt x="749" y="468"/>
                </a:lnTo>
                <a:lnTo>
                  <a:pt x="787" y="468"/>
                </a:lnTo>
                <a:lnTo>
                  <a:pt x="824" y="467"/>
                </a:lnTo>
                <a:lnTo>
                  <a:pt x="861" y="465"/>
                </a:lnTo>
                <a:lnTo>
                  <a:pt x="897" y="463"/>
                </a:lnTo>
                <a:lnTo>
                  <a:pt x="933" y="461"/>
                </a:lnTo>
                <a:lnTo>
                  <a:pt x="968" y="458"/>
                </a:lnTo>
                <a:lnTo>
                  <a:pt x="1002" y="454"/>
                </a:lnTo>
                <a:lnTo>
                  <a:pt x="1035" y="450"/>
                </a:lnTo>
                <a:lnTo>
                  <a:pt x="1068" y="445"/>
                </a:lnTo>
                <a:lnTo>
                  <a:pt x="1100" y="440"/>
                </a:lnTo>
                <a:lnTo>
                  <a:pt x="1131" y="434"/>
                </a:lnTo>
                <a:lnTo>
                  <a:pt x="1160" y="428"/>
                </a:lnTo>
                <a:lnTo>
                  <a:pt x="1189" y="422"/>
                </a:lnTo>
                <a:lnTo>
                  <a:pt x="1217" y="415"/>
                </a:lnTo>
                <a:lnTo>
                  <a:pt x="1244" y="408"/>
                </a:lnTo>
                <a:lnTo>
                  <a:pt x="1269" y="400"/>
                </a:lnTo>
                <a:lnTo>
                  <a:pt x="1293" y="392"/>
                </a:lnTo>
                <a:lnTo>
                  <a:pt x="1316" y="383"/>
                </a:lnTo>
                <a:lnTo>
                  <a:pt x="1338" y="375"/>
                </a:lnTo>
                <a:lnTo>
                  <a:pt x="1358" y="366"/>
                </a:lnTo>
                <a:lnTo>
                  <a:pt x="1377" y="356"/>
                </a:lnTo>
                <a:lnTo>
                  <a:pt x="1386" y="352"/>
                </a:lnTo>
                <a:lnTo>
                  <a:pt x="1395" y="347"/>
                </a:lnTo>
                <a:lnTo>
                  <a:pt x="1403" y="342"/>
                </a:lnTo>
                <a:lnTo>
                  <a:pt x="1411" y="337"/>
                </a:lnTo>
                <a:lnTo>
                  <a:pt x="1418" y="332"/>
                </a:lnTo>
                <a:lnTo>
                  <a:pt x="1425" y="327"/>
                </a:lnTo>
                <a:lnTo>
                  <a:pt x="1432" y="322"/>
                </a:lnTo>
                <a:lnTo>
                  <a:pt x="1438" y="317"/>
                </a:lnTo>
                <a:lnTo>
                  <a:pt x="1443" y="312"/>
                </a:lnTo>
                <a:lnTo>
                  <a:pt x="1449" y="306"/>
                </a:lnTo>
                <a:lnTo>
                  <a:pt x="1454" y="301"/>
                </a:lnTo>
                <a:lnTo>
                  <a:pt x="1458" y="296"/>
                </a:lnTo>
                <a:lnTo>
                  <a:pt x="1462" y="291"/>
                </a:lnTo>
                <a:lnTo>
                  <a:pt x="1466" y="285"/>
                </a:lnTo>
                <a:lnTo>
                  <a:pt x="1469" y="280"/>
                </a:lnTo>
                <a:lnTo>
                  <a:pt x="1472" y="275"/>
                </a:lnTo>
                <a:lnTo>
                  <a:pt x="1474" y="270"/>
                </a:lnTo>
                <a:lnTo>
                  <a:pt x="1476" y="264"/>
                </a:lnTo>
                <a:lnTo>
                  <a:pt x="1478" y="259"/>
                </a:lnTo>
                <a:lnTo>
                  <a:pt x="1479" y="254"/>
                </a:lnTo>
                <a:lnTo>
                  <a:pt x="1479" y="248"/>
                </a:lnTo>
                <a:lnTo>
                  <a:pt x="1480" y="243"/>
                </a:lnTo>
                <a:lnTo>
                  <a:pt x="1479" y="239"/>
                </a:lnTo>
                <a:lnTo>
                  <a:pt x="1479" y="234"/>
                </a:lnTo>
                <a:lnTo>
                  <a:pt x="1478" y="229"/>
                </a:lnTo>
                <a:lnTo>
                  <a:pt x="1477" y="224"/>
                </a:lnTo>
                <a:lnTo>
                  <a:pt x="1476" y="220"/>
                </a:lnTo>
                <a:lnTo>
                  <a:pt x="1474" y="215"/>
                </a:lnTo>
                <a:lnTo>
                  <a:pt x="1472" y="211"/>
                </a:lnTo>
                <a:lnTo>
                  <a:pt x="1469" y="206"/>
                </a:lnTo>
                <a:lnTo>
                  <a:pt x="1463" y="197"/>
                </a:lnTo>
                <a:lnTo>
                  <a:pt x="1456" y="187"/>
                </a:lnTo>
                <a:lnTo>
                  <a:pt x="1447" y="178"/>
                </a:lnTo>
                <a:lnTo>
                  <a:pt x="1436" y="168"/>
                </a:lnTo>
                <a:lnTo>
                  <a:pt x="1425" y="159"/>
                </a:lnTo>
                <a:lnTo>
                  <a:pt x="1412" y="150"/>
                </a:lnTo>
                <a:lnTo>
                  <a:pt x="1397" y="141"/>
                </a:lnTo>
                <a:lnTo>
                  <a:pt x="1381" y="132"/>
                </a:lnTo>
                <a:lnTo>
                  <a:pt x="1364" y="123"/>
                </a:lnTo>
                <a:lnTo>
                  <a:pt x="1346" y="115"/>
                </a:lnTo>
                <a:lnTo>
                  <a:pt x="1327" y="106"/>
                </a:lnTo>
                <a:lnTo>
                  <a:pt x="1305" y="98"/>
                </a:lnTo>
                <a:lnTo>
                  <a:pt x="1312" y="81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2500"/>
          </a:p>
        </p:txBody>
      </p:sp>
      <p:sp>
        <p:nvSpPr>
          <p:cNvPr id="45" name="Text Box 30"/>
          <p:cNvSpPr txBox="1">
            <a:spLocks noChangeArrowheads="1"/>
          </p:cNvSpPr>
          <p:nvPr/>
        </p:nvSpPr>
        <p:spPr bwMode="auto">
          <a:xfrm>
            <a:off x="2616301" y="1221153"/>
            <a:ext cx="2097830" cy="99257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xtLst/>
        </p:spPr>
        <p:txBody>
          <a:bodyPr wrap="square">
            <a:spAutoFit/>
          </a:bodyPr>
          <a:lstStyle/>
          <a:p>
            <a:pPr algn="ctr" fontAlgn="base"/>
            <a:endParaRPr lang="de-DE" sz="1050" dirty="0">
              <a:latin typeface="Calibri"/>
              <a:ea typeface="Times New Roman"/>
              <a:cs typeface="Times New Roman"/>
            </a:endParaRPr>
          </a:p>
          <a:p>
            <a:pPr algn="ctr" fontAlgn="base"/>
            <a:r>
              <a:rPr lang="de-DE" sz="1600" dirty="0">
                <a:ea typeface="Times New Roman"/>
                <a:cs typeface="Times New Roman"/>
              </a:rPr>
              <a:t>Vorhaben verstetigen</a:t>
            </a:r>
            <a:endParaRPr lang="de-DE" sz="1200" dirty="0">
              <a:latin typeface="Times New Roman"/>
              <a:ea typeface="Times New Roman"/>
            </a:endParaRPr>
          </a:p>
          <a:p>
            <a:pPr algn="ctr" fontAlgn="base"/>
            <a:r>
              <a:rPr lang="de-DE" sz="1600" dirty="0">
                <a:latin typeface="Calibri"/>
                <a:ea typeface="Times New Roman"/>
                <a:cs typeface="Times New Roman"/>
              </a:rPr>
              <a:t>und ggf. Integration ins Schulprogramm</a:t>
            </a:r>
            <a:endParaRPr lang="de-DE" sz="1200" dirty="0">
              <a:latin typeface="Times New Roman"/>
              <a:ea typeface="Times New Roman"/>
            </a:endParaRPr>
          </a:p>
        </p:txBody>
      </p:sp>
      <p:sp>
        <p:nvSpPr>
          <p:cNvPr id="46" name="Text Box 30"/>
          <p:cNvSpPr txBox="1">
            <a:spLocks noChangeArrowheads="1"/>
          </p:cNvSpPr>
          <p:nvPr/>
        </p:nvSpPr>
        <p:spPr bwMode="auto">
          <a:xfrm>
            <a:off x="5598159" y="2505697"/>
            <a:ext cx="2097830" cy="7386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xtLst/>
        </p:spPr>
        <p:txBody>
          <a:bodyPr wrap="square">
            <a:spAutoFit/>
          </a:bodyPr>
          <a:lstStyle/>
          <a:p>
            <a:pPr algn="ctr" fontAlgn="base"/>
            <a:endParaRPr lang="de-DE" sz="1000" dirty="0">
              <a:latin typeface="Calibri"/>
              <a:ea typeface="Times New Roman"/>
              <a:cs typeface="Times New Roman"/>
            </a:endParaRPr>
          </a:p>
          <a:p>
            <a:pPr algn="ctr" fontAlgn="base"/>
            <a:r>
              <a:rPr lang="de-DE" sz="1600" dirty="0">
                <a:latin typeface="Calibri"/>
                <a:ea typeface="Times New Roman"/>
                <a:cs typeface="Times New Roman"/>
              </a:rPr>
              <a:t>Bedarfsanalyse (z. B. BuG-Screening)</a:t>
            </a:r>
            <a:endParaRPr lang="de-DE" sz="1200" dirty="0">
              <a:latin typeface="Times New Roman"/>
              <a:ea typeface="Times New Roman"/>
            </a:endParaRPr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6150820" y="3508169"/>
            <a:ext cx="2097830" cy="6726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xtLst/>
        </p:spPr>
        <p:txBody>
          <a:bodyPr wrap="square">
            <a:spAutoFit/>
          </a:bodyPr>
          <a:lstStyle/>
          <a:p>
            <a:pPr algn="ctr" fontAlgn="base"/>
            <a:endParaRPr lang="de-DE" sz="571" dirty="0">
              <a:ea typeface="Times New Roman"/>
              <a:cs typeface="Times New Roman"/>
            </a:endParaRPr>
          </a:p>
          <a:p>
            <a:pPr algn="ctr" fontAlgn="base"/>
            <a:r>
              <a:rPr lang="de-DE" sz="1600" dirty="0">
                <a:ea typeface="Times New Roman"/>
                <a:cs typeface="Times New Roman"/>
              </a:rPr>
              <a:t>Handlungsfeld festlegen</a:t>
            </a:r>
            <a:endParaRPr lang="de-DE" sz="1200" dirty="0">
              <a:latin typeface="Times New Roman"/>
              <a:ea typeface="Times New Roman"/>
            </a:endParaRPr>
          </a:p>
        </p:txBody>
      </p:sp>
      <p:sp>
        <p:nvSpPr>
          <p:cNvPr id="48" name="Text Box 30"/>
          <p:cNvSpPr txBox="1">
            <a:spLocks noChangeArrowheads="1"/>
          </p:cNvSpPr>
          <p:nvPr/>
        </p:nvSpPr>
        <p:spPr bwMode="auto">
          <a:xfrm>
            <a:off x="6558777" y="4450527"/>
            <a:ext cx="2097830" cy="6726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xtLst/>
        </p:spPr>
        <p:txBody>
          <a:bodyPr wrap="square">
            <a:spAutoFit/>
          </a:bodyPr>
          <a:lstStyle/>
          <a:p>
            <a:pPr algn="ctr" fontAlgn="base"/>
            <a:endParaRPr lang="de-DE" sz="571" dirty="0">
              <a:ea typeface="Times New Roman"/>
              <a:cs typeface="Times New Roman"/>
            </a:endParaRPr>
          </a:p>
          <a:p>
            <a:pPr algn="ctr" fontAlgn="base"/>
            <a:r>
              <a:rPr lang="de-DE" sz="1600" i="1" dirty="0">
                <a:ea typeface="Times New Roman"/>
                <a:cs typeface="Times New Roman"/>
              </a:rPr>
              <a:t>einen</a:t>
            </a:r>
            <a:r>
              <a:rPr lang="de-DE" sz="1600" dirty="0">
                <a:ea typeface="Times New Roman"/>
                <a:cs typeface="Times New Roman"/>
              </a:rPr>
              <a:t> </a:t>
            </a:r>
            <a:r>
              <a:rPr lang="de-DE" sz="1600" dirty="0" smtClean="0">
                <a:ea typeface="Times New Roman"/>
                <a:cs typeface="Times New Roman"/>
              </a:rPr>
              <a:t>Entwicklungs-</a:t>
            </a:r>
          </a:p>
          <a:p>
            <a:pPr algn="ctr" fontAlgn="base"/>
            <a:r>
              <a:rPr lang="de-DE" sz="1600" dirty="0" err="1" smtClean="0">
                <a:ea typeface="Times New Roman"/>
                <a:cs typeface="Times New Roman"/>
              </a:rPr>
              <a:t>schwerpunkt</a:t>
            </a:r>
            <a:r>
              <a:rPr lang="de-DE" sz="1600" dirty="0" smtClean="0">
                <a:ea typeface="Times New Roman"/>
                <a:cs typeface="Times New Roman"/>
              </a:rPr>
              <a:t> </a:t>
            </a:r>
            <a:r>
              <a:rPr lang="de-DE" sz="1600" dirty="0">
                <a:ea typeface="Times New Roman"/>
                <a:cs typeface="Times New Roman"/>
              </a:rPr>
              <a:t>setzen</a:t>
            </a:r>
            <a:endParaRPr lang="de-DE" sz="1200" dirty="0">
              <a:latin typeface="Times New Roman"/>
              <a:ea typeface="Times New Roman"/>
            </a:endParaRPr>
          </a:p>
        </p:txBody>
      </p:sp>
      <p:sp>
        <p:nvSpPr>
          <p:cNvPr id="49" name="Text Box 30"/>
          <p:cNvSpPr txBox="1">
            <a:spLocks noChangeArrowheads="1"/>
          </p:cNvSpPr>
          <p:nvPr/>
        </p:nvSpPr>
        <p:spPr bwMode="auto">
          <a:xfrm>
            <a:off x="5090961" y="5327188"/>
            <a:ext cx="2199381" cy="67710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xtLst/>
        </p:spPr>
        <p:txBody>
          <a:bodyPr wrap="square">
            <a:spAutoFit/>
          </a:bodyPr>
          <a:lstStyle/>
          <a:p>
            <a:pPr algn="ctr" fontAlgn="base"/>
            <a:endParaRPr lang="de-DE" sz="1000" dirty="0">
              <a:latin typeface="Calibri"/>
              <a:ea typeface="Times New Roman"/>
              <a:cs typeface="Times New Roman"/>
            </a:endParaRPr>
          </a:p>
          <a:p>
            <a:pPr algn="ctr" fontAlgn="base"/>
            <a:r>
              <a:rPr lang="de-DE" sz="1600" dirty="0">
                <a:ea typeface="Times New Roman"/>
                <a:cs typeface="Times New Roman"/>
              </a:rPr>
              <a:t>Leitbild-Check</a:t>
            </a:r>
            <a:endParaRPr lang="de-DE" sz="1600" dirty="0">
              <a:ea typeface="Times New Roman"/>
            </a:endParaRPr>
          </a:p>
          <a:p>
            <a:pPr algn="ctr" fontAlgn="base"/>
            <a:endParaRPr lang="de-DE" sz="1200" dirty="0">
              <a:latin typeface="Times New Roman"/>
              <a:ea typeface="Times New Roman"/>
            </a:endParaRPr>
          </a:p>
        </p:txBody>
      </p:sp>
      <p:sp>
        <p:nvSpPr>
          <p:cNvPr id="50" name="Text Box 30"/>
          <p:cNvSpPr txBox="1">
            <a:spLocks noChangeArrowheads="1"/>
          </p:cNvSpPr>
          <p:nvPr/>
        </p:nvSpPr>
        <p:spPr bwMode="auto">
          <a:xfrm>
            <a:off x="2266486" y="5235308"/>
            <a:ext cx="2097830" cy="6726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xtLst/>
        </p:spPr>
        <p:txBody>
          <a:bodyPr wrap="square">
            <a:spAutoFit/>
          </a:bodyPr>
          <a:lstStyle/>
          <a:p>
            <a:pPr algn="ctr" fontAlgn="base"/>
            <a:endParaRPr lang="de-DE" sz="571" dirty="0">
              <a:ea typeface="Times New Roman"/>
              <a:cs typeface="Times New Roman"/>
            </a:endParaRPr>
          </a:p>
          <a:p>
            <a:pPr algn="ctr" fontAlgn="base"/>
            <a:r>
              <a:rPr lang="de-DE" sz="1600" dirty="0">
                <a:ea typeface="Times New Roman"/>
                <a:cs typeface="Times New Roman"/>
              </a:rPr>
              <a:t>1 – 2 Entwicklungsziele </a:t>
            </a:r>
            <a:endParaRPr lang="de-DE" sz="1200" dirty="0">
              <a:latin typeface="Times New Roman"/>
              <a:ea typeface="Times New Roman"/>
            </a:endParaRPr>
          </a:p>
          <a:p>
            <a:pPr algn="ctr" fontAlgn="base"/>
            <a:r>
              <a:rPr lang="de-DE" sz="1600" dirty="0">
                <a:ea typeface="Times New Roman"/>
                <a:cs typeface="Times New Roman"/>
              </a:rPr>
              <a:t>&amp; -vorhaben festlegen</a:t>
            </a:r>
            <a:endParaRPr lang="de-DE" sz="1200" dirty="0">
              <a:latin typeface="Times New Roman"/>
              <a:ea typeface="Times New Roman"/>
            </a:endParaRPr>
          </a:p>
        </p:txBody>
      </p:sp>
      <p:sp>
        <p:nvSpPr>
          <p:cNvPr id="52" name="Text Box 30"/>
          <p:cNvSpPr txBox="1">
            <a:spLocks noChangeArrowheads="1"/>
          </p:cNvSpPr>
          <p:nvPr/>
        </p:nvSpPr>
        <p:spPr bwMode="auto">
          <a:xfrm>
            <a:off x="709506" y="3389199"/>
            <a:ext cx="2825004" cy="5693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xtLst/>
        </p:spPr>
        <p:txBody>
          <a:bodyPr wrap="square">
            <a:spAutoFit/>
          </a:bodyPr>
          <a:lstStyle/>
          <a:p>
            <a:pPr algn="ctr" fontAlgn="base"/>
            <a:endParaRPr lang="de-DE" sz="900" dirty="0" smtClean="0">
              <a:ea typeface="Times New Roman"/>
              <a:cs typeface="Times New Roman"/>
            </a:endParaRPr>
          </a:p>
          <a:p>
            <a:pPr algn="ctr" fontAlgn="base"/>
            <a:r>
              <a:rPr lang="de-DE" sz="1600" dirty="0" smtClean="0">
                <a:ea typeface="Times New Roman"/>
                <a:cs typeface="Times New Roman"/>
              </a:rPr>
              <a:t>Zielerreichung überprüfen</a:t>
            </a:r>
            <a:endParaRPr lang="de-DE" sz="600" dirty="0" smtClean="0">
              <a:ea typeface="Times New Roman"/>
              <a:cs typeface="Times New Roman"/>
            </a:endParaRPr>
          </a:p>
          <a:p>
            <a:pPr algn="ctr" fontAlgn="base"/>
            <a:endParaRPr lang="de-DE" sz="500" dirty="0">
              <a:latin typeface="Times New Roman"/>
              <a:ea typeface="Times New Roman"/>
            </a:endParaRPr>
          </a:p>
        </p:txBody>
      </p:sp>
      <p:sp>
        <p:nvSpPr>
          <p:cNvPr id="53" name="Text Box 30"/>
          <p:cNvSpPr txBox="1">
            <a:spLocks noChangeArrowheads="1"/>
          </p:cNvSpPr>
          <p:nvPr/>
        </p:nvSpPr>
        <p:spPr bwMode="auto">
          <a:xfrm>
            <a:off x="1044600" y="2307305"/>
            <a:ext cx="2097830" cy="861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xtLst/>
        </p:spPr>
        <p:txBody>
          <a:bodyPr wrap="square">
            <a:spAutoFit/>
          </a:bodyPr>
          <a:lstStyle/>
          <a:p>
            <a:pPr algn="ctr" fontAlgn="base"/>
            <a:endParaRPr lang="de-DE" sz="1000" dirty="0">
              <a:latin typeface="Calibri"/>
              <a:ea typeface="Times New Roman"/>
              <a:cs typeface="Times New Roman"/>
            </a:endParaRPr>
          </a:p>
          <a:p>
            <a:pPr algn="ctr" fontAlgn="base"/>
            <a:r>
              <a:rPr lang="de-DE" sz="1600" dirty="0" smtClean="0">
                <a:ea typeface="Times New Roman"/>
                <a:cs typeface="Times New Roman"/>
              </a:rPr>
              <a:t>Dokumentation und</a:t>
            </a:r>
          </a:p>
          <a:p>
            <a:pPr algn="ctr" fontAlgn="base"/>
            <a:r>
              <a:rPr lang="de-DE" sz="1600" dirty="0" smtClean="0">
                <a:ea typeface="Times New Roman"/>
                <a:cs typeface="Times New Roman"/>
              </a:rPr>
              <a:t>Veröffentlichung</a:t>
            </a:r>
            <a:endParaRPr lang="de-DE" sz="800" dirty="0">
              <a:ea typeface="Times New Roman"/>
              <a:cs typeface="Times New Roman"/>
            </a:endParaRPr>
          </a:p>
          <a:p>
            <a:pPr algn="ctr" fontAlgn="base"/>
            <a:endParaRPr lang="de-DE" sz="800" dirty="0">
              <a:latin typeface="Times New Roman"/>
              <a:ea typeface="Times New Roman"/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338279" y="147979"/>
            <a:ext cx="6723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latin typeface="+mj-lt"/>
              </a:rPr>
              <a:t>Schulentwicklungszyklus</a:t>
            </a:r>
          </a:p>
          <a:p>
            <a:pPr algn="ctr"/>
            <a:r>
              <a:rPr lang="de-DE" sz="2800" b="1" dirty="0" smtClean="0"/>
              <a:t>u. U. mehrjährig </a:t>
            </a:r>
            <a:endParaRPr lang="de-DE" sz="2800" b="1" dirty="0"/>
          </a:p>
        </p:txBody>
      </p:sp>
      <p:pic>
        <p:nvPicPr>
          <p:cNvPr id="63" name="Grafik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781" y="344613"/>
            <a:ext cx="1798674" cy="906714"/>
          </a:xfrm>
          <a:prstGeom prst="rect">
            <a:avLst/>
          </a:prstGeom>
        </p:spPr>
      </p:pic>
      <p:sp>
        <p:nvSpPr>
          <p:cNvPr id="17" name="Text Box 30"/>
          <p:cNvSpPr txBox="1">
            <a:spLocks noChangeArrowheads="1"/>
          </p:cNvSpPr>
          <p:nvPr/>
        </p:nvSpPr>
        <p:spPr bwMode="auto">
          <a:xfrm>
            <a:off x="1044600" y="4199414"/>
            <a:ext cx="2097830" cy="6726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xtLst/>
        </p:spPr>
        <p:txBody>
          <a:bodyPr wrap="square">
            <a:spAutoFit/>
          </a:bodyPr>
          <a:lstStyle/>
          <a:p>
            <a:pPr algn="ctr" fontAlgn="base"/>
            <a:endParaRPr lang="de-DE" sz="571" dirty="0">
              <a:ea typeface="Times New Roman"/>
              <a:cs typeface="Times New Roman"/>
            </a:endParaRPr>
          </a:p>
          <a:p>
            <a:pPr algn="ctr" fontAlgn="base"/>
            <a:r>
              <a:rPr lang="de-DE" sz="1600" dirty="0">
                <a:ea typeface="Times New Roman"/>
                <a:cs typeface="Times New Roman"/>
              </a:rPr>
              <a:t>Vorhaben planen</a:t>
            </a:r>
            <a:endParaRPr lang="de-DE" sz="1200" dirty="0">
              <a:latin typeface="Times New Roman"/>
              <a:ea typeface="Times New Roman"/>
            </a:endParaRPr>
          </a:p>
          <a:p>
            <a:pPr algn="ctr" fontAlgn="base"/>
            <a:r>
              <a:rPr lang="de-DE" sz="1600" dirty="0">
                <a:ea typeface="Times New Roman"/>
                <a:cs typeface="Times New Roman"/>
              </a:rPr>
              <a:t>und umsetzen</a:t>
            </a:r>
            <a:endParaRPr lang="de-DE" sz="12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4280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157903" cy="1156103"/>
          </a:xfrm>
        </p:spPr>
        <p:txBody>
          <a:bodyPr>
            <a:normAutofit/>
          </a:bodyPr>
          <a:lstStyle/>
          <a:p>
            <a:r>
              <a:rPr lang="de-DE" sz="3200" dirty="0" smtClean="0">
                <a:ea typeface="Times New Roman"/>
                <a:cs typeface="Times New Roman"/>
              </a:rPr>
              <a:t>Bedarfsanalyse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   </a:t>
            </a:r>
            <a:r>
              <a:rPr lang="de-DE" b="1" dirty="0" smtClean="0"/>
              <a:t>Ausgangssituation:</a:t>
            </a:r>
          </a:p>
          <a:p>
            <a:r>
              <a:rPr lang="de-DE" dirty="0" smtClean="0"/>
              <a:t>Problem deutlich beschreiben</a:t>
            </a:r>
          </a:p>
          <a:p>
            <a:r>
              <a:rPr lang="de-DE" dirty="0"/>
              <a:t>d</a:t>
            </a:r>
            <a:r>
              <a:rPr lang="de-DE" dirty="0" smtClean="0"/>
              <a:t>urch Evaluation bestätigen</a:t>
            </a:r>
          </a:p>
          <a:p>
            <a:r>
              <a:rPr lang="de-DE" dirty="0" smtClean="0"/>
              <a:t>Konsens über die Frage her-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stellen, an welchen Stellen </a:t>
            </a:r>
            <a:br>
              <a:rPr lang="de-DE" dirty="0" smtClean="0"/>
            </a:br>
            <a:r>
              <a:rPr lang="de-DE" dirty="0" smtClean="0"/>
              <a:t>   Entwicklung ist notwendig ist</a:t>
            </a:r>
          </a:p>
          <a:p>
            <a:r>
              <a:rPr lang="de-DE" dirty="0" smtClean="0"/>
              <a:t>Ressourcencheck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781" y="344613"/>
            <a:ext cx="1798674" cy="9067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453" y="1611517"/>
            <a:ext cx="3132499" cy="270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24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51376"/>
            <a:ext cx="7886700" cy="1325563"/>
          </a:xfrm>
        </p:spPr>
        <p:txBody>
          <a:bodyPr>
            <a:normAutofit/>
          </a:bodyPr>
          <a:lstStyle/>
          <a:p>
            <a:r>
              <a:rPr lang="de-DE" sz="3200" dirty="0">
                <a:ea typeface="Times New Roman"/>
                <a:cs typeface="Times New Roman"/>
              </a:rPr>
              <a:t>Handlungsfeld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6467" y="1251328"/>
            <a:ext cx="7998883" cy="4548339"/>
          </a:xfrm>
        </p:spPr>
        <p:txBody>
          <a:bodyPr>
            <a:normAutofit/>
          </a:bodyPr>
          <a:lstStyle/>
          <a:p>
            <a:r>
              <a:rPr lang="de-DE" dirty="0" smtClean="0"/>
              <a:t>Wer ist betroffen?</a:t>
            </a:r>
          </a:p>
          <a:p>
            <a:r>
              <a:rPr lang="de-DE" dirty="0" smtClean="0"/>
              <a:t>Geht es um den Aufbau von Strukturen?</a:t>
            </a:r>
          </a:p>
          <a:p>
            <a:r>
              <a:rPr lang="de-DE" dirty="0" smtClean="0"/>
              <a:t>Geht es um Kompetenzentwicklung der betroffenen Personen?</a:t>
            </a:r>
          </a:p>
          <a:p>
            <a:r>
              <a:rPr lang="de-DE" dirty="0" smtClean="0"/>
              <a:t>Geht es um Schulklima oder Schulkultur?</a:t>
            </a:r>
          </a:p>
          <a:p>
            <a:r>
              <a:rPr lang="de-DE" dirty="0" smtClean="0"/>
              <a:t>Geht es um Unterrichtsentwicklung?</a:t>
            </a:r>
          </a:p>
          <a:p>
            <a:r>
              <a:rPr lang="de-DE" dirty="0" smtClean="0"/>
              <a:t>……. Es geht immer um</a:t>
            </a:r>
            <a:br>
              <a:rPr lang="de-DE" dirty="0" smtClean="0"/>
            </a:br>
            <a:r>
              <a:rPr lang="de-DE" dirty="0" smtClean="0"/>
              <a:t>die Entwicklung zur </a:t>
            </a:r>
            <a:br>
              <a:rPr lang="de-DE" dirty="0" smtClean="0"/>
            </a:br>
            <a:r>
              <a:rPr lang="de-DE" dirty="0" smtClean="0"/>
              <a:t>guten gesunden Schule!!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781" y="344613"/>
            <a:ext cx="1798674" cy="906714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4131734"/>
            <a:ext cx="4495800" cy="237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15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51376"/>
            <a:ext cx="7886700" cy="1325563"/>
          </a:xfrm>
        </p:spPr>
        <p:txBody>
          <a:bodyPr>
            <a:normAutofit/>
          </a:bodyPr>
          <a:lstStyle/>
          <a:p>
            <a:r>
              <a:rPr lang="de-DE" sz="3200" dirty="0" smtClean="0">
                <a:ea typeface="Times New Roman"/>
                <a:cs typeface="Times New Roman"/>
              </a:rPr>
              <a:t>Leitbild-Check</a:t>
            </a:r>
            <a:endParaRPr lang="de-DE" sz="3200" dirty="0">
              <a:ea typeface="Times New Roman"/>
              <a:cs typeface="Times New Roman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6467" y="1251328"/>
            <a:ext cx="7998883" cy="4548339"/>
          </a:xfrm>
        </p:spPr>
        <p:txBody>
          <a:bodyPr>
            <a:normAutofit/>
          </a:bodyPr>
          <a:lstStyle/>
          <a:p>
            <a:r>
              <a:rPr lang="de-DE" dirty="0" smtClean="0"/>
              <a:t>Passt das Handlungsfeld zum Leitbild der Schule?</a:t>
            </a:r>
          </a:p>
          <a:p>
            <a:r>
              <a:rPr lang="de-DE" dirty="0" smtClean="0"/>
              <a:t>Werden damit die richtigen Prioritäten gesetzt?</a:t>
            </a:r>
          </a:p>
          <a:p>
            <a:r>
              <a:rPr lang="de-DE" dirty="0" smtClean="0"/>
              <a:t>Spiegeln sich die im Leitbild gemeinsam festgelegten grundlegenden Werte darin wider?</a:t>
            </a:r>
          </a:p>
          <a:p>
            <a:r>
              <a:rPr lang="de-DE" dirty="0" smtClean="0"/>
              <a:t>Oder muss das Leitbild angepasst werden?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781" y="344613"/>
            <a:ext cx="1798674" cy="906714"/>
          </a:xfrm>
          <a:prstGeom prst="rect">
            <a:avLst/>
          </a:prstGeom>
        </p:spPr>
      </p:pic>
      <p:pic>
        <p:nvPicPr>
          <p:cNvPr id="1026" name="Picture 2" descr="\\10.22.209.205\Home$\sseverin\Dokumente\Download\compass-3072376_19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175" y="3575465"/>
            <a:ext cx="3958916" cy="264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47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>
                <a:cs typeface="Times New Roman"/>
              </a:rPr>
              <a:t>Entwicklungsschwerpunkt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4544483" cy="4351338"/>
          </a:xfrm>
        </p:spPr>
        <p:txBody>
          <a:bodyPr/>
          <a:lstStyle/>
          <a:p>
            <a:r>
              <a:rPr lang="de-DE" dirty="0" smtClean="0"/>
              <a:t>Titel der Maßnahme</a:t>
            </a:r>
          </a:p>
          <a:p>
            <a:r>
              <a:rPr lang="de-DE" dirty="0"/>
              <a:t>m</a:t>
            </a:r>
            <a:r>
              <a:rPr lang="de-DE" dirty="0" smtClean="0"/>
              <a:t>öglichst kurz und prägnant</a:t>
            </a:r>
          </a:p>
          <a:p>
            <a:r>
              <a:rPr lang="de-DE" dirty="0"/>
              <a:t>s</a:t>
            </a:r>
            <a:r>
              <a:rPr lang="de-DE" dirty="0" smtClean="0"/>
              <a:t>o formuliert, dass der Kern der Maßnahme deutlich wird</a:t>
            </a:r>
          </a:p>
          <a:p>
            <a:r>
              <a:rPr lang="de-DE" dirty="0" smtClean="0"/>
              <a:t>nur 1 – 2 Schwerpunkte</a:t>
            </a:r>
          </a:p>
          <a:p>
            <a:r>
              <a:rPr lang="de-DE" dirty="0" smtClean="0"/>
              <a:t>Konkretisierung erfolgt partizipativ</a:t>
            </a:r>
            <a:r>
              <a:rPr lang="de-DE" dirty="0"/>
              <a:t> </a:t>
            </a:r>
            <a:r>
              <a:rPr lang="de-DE" dirty="0" smtClean="0"/>
              <a:t>und transparent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781" y="344613"/>
            <a:ext cx="1798674" cy="90671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867" y="3344332"/>
            <a:ext cx="3293380" cy="236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51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>
                <a:ea typeface="Times New Roman"/>
                <a:cs typeface="Times New Roman"/>
              </a:rPr>
              <a:t>Entwicklungsziele 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SMARTe</a:t>
            </a:r>
            <a:r>
              <a:rPr lang="de-DE" dirty="0" smtClean="0"/>
              <a:t> Ziele</a:t>
            </a:r>
          </a:p>
          <a:p>
            <a:r>
              <a:rPr lang="de-DE" dirty="0"/>
              <a:t>n</a:t>
            </a:r>
            <a:r>
              <a:rPr lang="de-DE" dirty="0" smtClean="0"/>
              <a:t>icht zu viele Ziele</a:t>
            </a:r>
          </a:p>
          <a:p>
            <a:r>
              <a:rPr lang="de-DE" dirty="0"/>
              <a:t>Sind die Ziele, die mit der Maßnahme erreicht werden sollen, klar formuliert? </a:t>
            </a:r>
          </a:p>
          <a:p>
            <a:r>
              <a:rPr lang="de-DE" dirty="0"/>
              <a:t>Beschreiben die Ziele den Zustand nach der </a:t>
            </a:r>
            <a:r>
              <a:rPr lang="de-DE" dirty="0" smtClean="0"/>
              <a:t>Maßnahme?</a:t>
            </a:r>
          </a:p>
          <a:p>
            <a:r>
              <a:rPr lang="de-DE" dirty="0" smtClean="0"/>
              <a:t>Sind </a:t>
            </a:r>
            <a:r>
              <a:rPr lang="de-DE" dirty="0"/>
              <a:t>sie erreichbar</a:t>
            </a:r>
            <a:r>
              <a:rPr lang="de-DE" dirty="0" smtClean="0"/>
              <a:t>?</a:t>
            </a:r>
            <a:endParaRPr lang="de-DE" dirty="0"/>
          </a:p>
          <a:p>
            <a:r>
              <a:rPr lang="de-DE" dirty="0"/>
              <a:t>Sind sie überprüfbar? 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781" y="344613"/>
            <a:ext cx="1798674" cy="90671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882" y="4318000"/>
            <a:ext cx="3766609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00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>
                <a:ea typeface="Times New Roman"/>
                <a:cs typeface="Times New Roman"/>
              </a:rPr>
              <a:t>Entwicklungsziele                        </a:t>
            </a:r>
            <a:endParaRPr lang="de-DE" sz="3200" dirty="0"/>
          </a:p>
        </p:txBody>
      </p:sp>
      <p:pic>
        <p:nvPicPr>
          <p:cNvPr id="2050" name="Picture 2" descr="Die Dschungel Von Chiapas Dschungel Dsch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2276872"/>
            <a:ext cx="484822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66C1A96-471F-4572-B58C-26FEC1C65717}" type="slidenum">
              <a:rPr lang="de-DE" smtClean="0"/>
              <a:t>9</a:t>
            </a:fld>
            <a:endParaRPr lang="de-DE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781" y="344613"/>
            <a:ext cx="1798674" cy="90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4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1453</Words>
  <Application>Microsoft Office PowerPoint</Application>
  <PresentationFormat>Bildschirmpräsentation (4:3)</PresentationFormat>
  <Paragraphs>234</Paragraphs>
  <Slides>28</Slides>
  <Notes>23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29" baseType="lpstr">
      <vt:lpstr>Office</vt:lpstr>
      <vt:lpstr>PowerPoint-Präsentation</vt:lpstr>
      <vt:lpstr>Ziel des Tages</vt:lpstr>
      <vt:lpstr>PowerPoint-Präsentation</vt:lpstr>
      <vt:lpstr>Bedarfsanalyse</vt:lpstr>
      <vt:lpstr>Handlungsfeld</vt:lpstr>
      <vt:lpstr>Leitbild-Check</vt:lpstr>
      <vt:lpstr>Entwicklungsschwerpunkt</vt:lpstr>
      <vt:lpstr>Entwicklungsziele </vt:lpstr>
      <vt:lpstr>Entwicklungsziele                        </vt:lpstr>
      <vt:lpstr>SMART</vt:lpstr>
      <vt:lpstr>Indikatoren</vt:lpstr>
      <vt:lpstr>Projektplanung</vt:lpstr>
      <vt:lpstr>Evaluation</vt:lpstr>
      <vt:lpstr>Dokumentation</vt:lpstr>
      <vt:lpstr>Nachhaltigkeit</vt:lpstr>
      <vt:lpstr>15 Min. Murmel-  und Fragerunde</vt:lpstr>
      <vt:lpstr>Das Maßnahme-Antragsverfahren MAV</vt:lpstr>
      <vt:lpstr>MAV: Begründung </vt:lpstr>
      <vt:lpstr>MAV: Handlungsfeld/Einbettung</vt:lpstr>
      <vt:lpstr>MAV: Entwicklungsschwerpunkt Titel</vt:lpstr>
      <vt:lpstr>MAV: Ziele</vt:lpstr>
      <vt:lpstr>MAV: Indikatoren</vt:lpstr>
      <vt:lpstr>MAV: Indikatoren</vt:lpstr>
      <vt:lpstr>MAV: Projektplanung/Projektskizze</vt:lpstr>
      <vt:lpstr>MAV: Evaluation, Dokumentation, Nachhaltigkeit</vt:lpstr>
      <vt:lpstr>Übung: Zielformulierung</vt:lpstr>
      <vt:lpstr>Übung: Zielformulierung</vt:lpstr>
      <vt:lpstr>                                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Susanne Severin</dc:creator>
  <cp:lastModifiedBy>jensklein</cp:lastModifiedBy>
  <cp:revision>88</cp:revision>
  <cp:lastPrinted>2019-02-11T08:49:39Z</cp:lastPrinted>
  <dcterms:created xsi:type="dcterms:W3CDTF">2016-02-09T21:55:24Z</dcterms:created>
  <dcterms:modified xsi:type="dcterms:W3CDTF">2019-02-11T10:42:11Z</dcterms:modified>
</cp:coreProperties>
</file>