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4CF2-708F-4CB4-8C1F-937259BECD5E}" type="datetimeFigureOut">
              <a:rPr lang="de-DE" smtClean="0"/>
              <a:t>03.02.2019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09863-425D-415D-9A1C-04482A4068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3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12:07 Uhr – 12:10 Uhr (3 Min.)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Schnelltest „Spinnennetz“:</a:t>
            </a:r>
            <a:r>
              <a:rPr lang="de-DE" baseline="0" dirty="0" smtClean="0"/>
              <a:t> bildliche Zusammenfassung der Checklisten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45B40-9CE3-4AAD-A352-92666E138281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937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43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8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BuG 2013 - 2018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Vortragender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13"/>
          <p:cNvSpPr txBox="1">
            <a:spLocks/>
          </p:cNvSpPr>
          <p:nvPr userDrawn="1"/>
        </p:nvSpPr>
        <p:spPr>
          <a:xfrm>
            <a:off x="2627784" y="6597352"/>
            <a:ext cx="5040560" cy="1440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prstClr val="black"/>
                </a:solidFill>
              </a:rPr>
              <a:t>Susanne Severin, Koordinatorin Bezirksregierung Münster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83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56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5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1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6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0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9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5286C505-531B-4405-A588-2653821A9898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290"/>
              <a:t>03.02.2019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90"/>
            <a:fld id="{31A1E4C8-840A-48B0-90A6-E45BE180317A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914290"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2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BuG 2017 – 2022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Susanne Severin, BuG-Landeskoordinatorin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C1A96-471F-4572-B58C-26FEC1C65717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0" y="92088"/>
            <a:ext cx="9144000" cy="888640"/>
          </a:xfrm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rgbClr val="00B050"/>
                </a:solidFill>
              </a:rPr>
              <a:t>Selbstdiagnose: Ist-Stand und Entwicklungsbedarf</a:t>
            </a:r>
          </a:p>
        </p:txBody>
      </p:sp>
      <p:grpSp>
        <p:nvGrpSpPr>
          <p:cNvPr id="20" name="Gruppieren 19"/>
          <p:cNvGrpSpPr>
            <a:grpSpLocks noChangeAspect="1"/>
          </p:cNvGrpSpPr>
          <p:nvPr/>
        </p:nvGrpSpPr>
        <p:grpSpPr>
          <a:xfrm>
            <a:off x="107504" y="1003383"/>
            <a:ext cx="9073008" cy="5377945"/>
            <a:chOff x="105180" y="833841"/>
            <a:chExt cx="10907864" cy="6465540"/>
          </a:xfrm>
        </p:grpSpPr>
        <p:sp>
          <p:nvSpPr>
            <p:cNvPr id="21" name="Zehneck 20">
              <a:extLst>
                <a:ext uri="{FF2B5EF4-FFF2-40B4-BE49-F238E27FC236}">
                  <a16:creationId xmlns="" xmlns:a16="http://schemas.microsoft.com/office/drawing/2014/main" id="{4071C06B-1297-48CF-AB10-3E7E9393EB70}"/>
                </a:ext>
              </a:extLst>
            </p:cNvPr>
            <p:cNvSpPr/>
            <p:nvPr/>
          </p:nvSpPr>
          <p:spPr>
            <a:xfrm>
              <a:off x="2491530" y="1112685"/>
              <a:ext cx="5404981" cy="5404981"/>
            </a:xfrm>
            <a:prstGeom prst="decagon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prstClr val="white"/>
                </a:solidFill>
              </a:endParaRPr>
            </a:p>
          </p:txBody>
        </p:sp>
        <p:sp>
          <p:nvSpPr>
            <p:cNvPr id="22" name="Textfeld 21">
              <a:extLst>
                <a:ext uri="{FF2B5EF4-FFF2-40B4-BE49-F238E27FC236}">
                  <a16:creationId xmlns="" xmlns:a16="http://schemas.microsoft.com/office/drawing/2014/main" id="{0EDB09F5-E538-4C19-B3C9-A3723D1855F7}"/>
                </a:ext>
              </a:extLst>
            </p:cNvPr>
            <p:cNvSpPr txBox="1"/>
            <p:nvPr/>
          </p:nvSpPr>
          <p:spPr>
            <a:xfrm>
              <a:off x="1471808" y="861256"/>
              <a:ext cx="2336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stabile Teamstrukturen</a:t>
              </a:r>
            </a:p>
          </p:txBody>
        </p:sp>
        <p:sp>
          <p:nvSpPr>
            <p:cNvPr id="23" name="Textfeld 22">
              <a:extLst>
                <a:ext uri="{FF2B5EF4-FFF2-40B4-BE49-F238E27FC236}">
                  <a16:creationId xmlns="" xmlns:a16="http://schemas.microsoft.com/office/drawing/2014/main" id="{577B2250-06E3-4FC1-A0E7-983E11C64CCE}"/>
                </a:ext>
              </a:extLst>
            </p:cNvPr>
            <p:cNvSpPr txBox="1"/>
            <p:nvPr/>
          </p:nvSpPr>
          <p:spPr>
            <a:xfrm>
              <a:off x="105180" y="1835063"/>
              <a:ext cx="2376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Unterrichtsentwicklung</a:t>
              </a:r>
            </a:p>
          </p:txBody>
        </p:sp>
        <p:sp>
          <p:nvSpPr>
            <p:cNvPr id="24" name="Textfeld 23">
              <a:extLst>
                <a:ext uri="{FF2B5EF4-FFF2-40B4-BE49-F238E27FC236}">
                  <a16:creationId xmlns="" xmlns:a16="http://schemas.microsoft.com/office/drawing/2014/main" id="{0FCDE917-5018-49A6-9D85-338A177A8AA2}"/>
                </a:ext>
              </a:extLst>
            </p:cNvPr>
            <p:cNvSpPr txBox="1"/>
            <p:nvPr/>
          </p:nvSpPr>
          <p:spPr>
            <a:xfrm>
              <a:off x="118998" y="3563746"/>
              <a:ext cx="19897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Leistungsforderung</a:t>
              </a:r>
            </a:p>
          </p:txBody>
        </p:sp>
        <p:sp>
          <p:nvSpPr>
            <p:cNvPr id="25" name="Textfeld 24">
              <a:extLst>
                <a:ext uri="{FF2B5EF4-FFF2-40B4-BE49-F238E27FC236}">
                  <a16:creationId xmlns="" xmlns:a16="http://schemas.microsoft.com/office/drawing/2014/main" id="{7179040C-22AD-48F2-9D55-5E92D23C65B2}"/>
                </a:ext>
              </a:extLst>
            </p:cNvPr>
            <p:cNvSpPr txBox="1"/>
            <p:nvPr/>
          </p:nvSpPr>
          <p:spPr>
            <a:xfrm>
              <a:off x="582526" y="5292429"/>
              <a:ext cx="2057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Nutzung der Vielfalt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="" xmlns:a16="http://schemas.microsoft.com/office/drawing/2014/main" id="{AECF583C-81F8-4AB1-B057-039E13A2853B}"/>
                </a:ext>
              </a:extLst>
            </p:cNvPr>
            <p:cNvSpPr txBox="1"/>
            <p:nvPr/>
          </p:nvSpPr>
          <p:spPr>
            <a:xfrm>
              <a:off x="1419114" y="6435772"/>
              <a:ext cx="2581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gestaltete Lernumgebung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="" xmlns:a16="http://schemas.microsoft.com/office/drawing/2014/main" id="{ACEAF077-0F83-4CA3-880C-331DC46486FE}"/>
                </a:ext>
              </a:extLst>
            </p:cNvPr>
            <p:cNvSpPr txBox="1"/>
            <p:nvPr/>
          </p:nvSpPr>
          <p:spPr>
            <a:xfrm>
              <a:off x="6187207" y="833841"/>
              <a:ext cx="4409393" cy="777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gemeinsame Vorstellung von Schule, </a:t>
              </a:r>
              <a:r>
                <a:rPr lang="de-DE" dirty="0">
                  <a:solidFill>
                    <a:prstClr val="black"/>
                  </a:solidFill>
                </a:rPr>
                <a:t/>
              </a:r>
              <a:br>
                <a:rPr lang="de-DE" dirty="0">
                  <a:solidFill>
                    <a:prstClr val="black"/>
                  </a:solidFill>
                </a:rPr>
              </a:br>
              <a:r>
                <a:rPr lang="de-DE" dirty="0">
                  <a:solidFill>
                    <a:prstClr val="black"/>
                  </a:solidFill>
                </a:rPr>
                <a:t>      Lernen </a:t>
              </a:r>
              <a:r>
                <a:rPr lang="de-DE" dirty="0">
                  <a:solidFill>
                    <a:prstClr val="black"/>
                  </a:solidFill>
                </a:rPr>
                <a:t>und Unterricht</a:t>
              </a:r>
            </a:p>
          </p:txBody>
        </p:sp>
        <p:sp>
          <p:nvSpPr>
            <p:cNvPr id="28" name="Textfeld 27">
              <a:extLst>
                <a:ext uri="{FF2B5EF4-FFF2-40B4-BE49-F238E27FC236}">
                  <a16:creationId xmlns="" xmlns:a16="http://schemas.microsoft.com/office/drawing/2014/main" id="{4B40F771-353F-4EE2-8BA4-7496BB16DEA5}"/>
                </a:ext>
              </a:extLst>
            </p:cNvPr>
            <p:cNvSpPr txBox="1"/>
            <p:nvPr/>
          </p:nvSpPr>
          <p:spPr>
            <a:xfrm>
              <a:off x="7410069" y="1844365"/>
              <a:ext cx="29104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salutogenes Leitungshandeln</a:t>
              </a:r>
            </a:p>
          </p:txBody>
        </p:sp>
        <p:sp>
          <p:nvSpPr>
            <p:cNvPr id="29" name="Textfeld 28">
              <a:extLst>
                <a:ext uri="{FF2B5EF4-FFF2-40B4-BE49-F238E27FC236}">
                  <a16:creationId xmlns="" xmlns:a16="http://schemas.microsoft.com/office/drawing/2014/main" id="{E696146A-DD77-4C1D-A567-6CDE31EBD83D}"/>
                </a:ext>
              </a:extLst>
            </p:cNvPr>
            <p:cNvSpPr txBox="1"/>
            <p:nvPr/>
          </p:nvSpPr>
          <p:spPr>
            <a:xfrm>
              <a:off x="7809941" y="3428859"/>
              <a:ext cx="2979269" cy="777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Unterstützung und Hilfe </a:t>
              </a:r>
              <a:r>
                <a:rPr lang="de-DE" dirty="0">
                  <a:solidFill>
                    <a:prstClr val="black"/>
                  </a:solidFill>
                </a:rPr>
                <a:t/>
              </a:r>
              <a:br>
                <a:rPr lang="de-DE" dirty="0">
                  <a:solidFill>
                    <a:prstClr val="black"/>
                  </a:solidFill>
                </a:rPr>
              </a:br>
              <a:r>
                <a:rPr lang="de-DE" dirty="0">
                  <a:solidFill>
                    <a:prstClr val="black"/>
                  </a:solidFill>
                </a:rPr>
                <a:t>(</a:t>
              </a:r>
              <a:r>
                <a:rPr lang="de-DE" dirty="0">
                  <a:solidFill>
                    <a:prstClr val="black"/>
                  </a:solidFill>
                </a:rPr>
                <a:t>Wohlfühlklima)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="" xmlns:a16="http://schemas.microsoft.com/office/drawing/2014/main" id="{9B8A3C1D-0D5A-4C71-959F-D6B8B0E328EA}"/>
                </a:ext>
              </a:extLst>
            </p:cNvPr>
            <p:cNvSpPr txBox="1"/>
            <p:nvPr/>
          </p:nvSpPr>
          <p:spPr>
            <a:xfrm>
              <a:off x="7367278" y="5292429"/>
              <a:ext cx="3645766" cy="777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integriertes Gesundheits- und </a:t>
              </a:r>
              <a:r>
                <a:rPr lang="de-DE" dirty="0">
                  <a:solidFill>
                    <a:prstClr val="black"/>
                  </a:solidFill>
                </a:rPr>
                <a:t/>
              </a:r>
              <a:br>
                <a:rPr lang="de-DE" dirty="0">
                  <a:solidFill>
                    <a:prstClr val="black"/>
                  </a:solidFill>
                </a:rPr>
              </a:br>
              <a:r>
                <a:rPr lang="de-DE" dirty="0">
                  <a:solidFill>
                    <a:prstClr val="black"/>
                  </a:solidFill>
                </a:rPr>
                <a:t>Q-Management</a:t>
              </a:r>
              <a:endParaRPr lang="de-DE" dirty="0">
                <a:solidFill>
                  <a:prstClr val="black"/>
                </a:solidFill>
              </a:endParaRPr>
            </a:p>
          </p:txBody>
        </p:sp>
        <p:sp>
          <p:nvSpPr>
            <p:cNvPr id="31" name="Textfeld 30">
              <a:extLst>
                <a:ext uri="{FF2B5EF4-FFF2-40B4-BE49-F238E27FC236}">
                  <a16:creationId xmlns="" xmlns:a16="http://schemas.microsoft.com/office/drawing/2014/main" id="{917D9E4E-E8C3-4E4D-97AC-D89FDF1DDBC8}"/>
                </a:ext>
              </a:extLst>
            </p:cNvPr>
            <p:cNvSpPr txBox="1"/>
            <p:nvPr/>
          </p:nvSpPr>
          <p:spPr>
            <a:xfrm>
              <a:off x="5905393" y="6522341"/>
              <a:ext cx="3080640" cy="7770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>
                  <a:solidFill>
                    <a:prstClr val="black"/>
                  </a:solidFill>
                </a:rPr>
                <a:t>hilfreiche Evaluation und </a:t>
              </a:r>
              <a:r>
                <a:rPr lang="de-DE" dirty="0">
                  <a:solidFill>
                    <a:prstClr val="black"/>
                  </a:solidFill>
                </a:rPr>
                <a:t/>
              </a:r>
              <a:br>
                <a:rPr lang="de-DE" dirty="0">
                  <a:solidFill>
                    <a:prstClr val="black"/>
                  </a:solidFill>
                </a:rPr>
              </a:br>
              <a:r>
                <a:rPr lang="de-DE" dirty="0">
                  <a:solidFill>
                    <a:prstClr val="black"/>
                  </a:solidFill>
                </a:rPr>
                <a:t>reziprokes </a:t>
              </a:r>
              <a:r>
                <a:rPr lang="de-DE" dirty="0">
                  <a:solidFill>
                    <a:prstClr val="black"/>
                  </a:solidFill>
                </a:rPr>
                <a:t>Feedback</a:t>
              </a:r>
            </a:p>
          </p:txBody>
        </p:sp>
        <p:grpSp>
          <p:nvGrpSpPr>
            <p:cNvPr id="32" name="Gruppieren 31"/>
            <p:cNvGrpSpPr/>
            <p:nvPr/>
          </p:nvGrpSpPr>
          <p:grpSpPr>
            <a:xfrm>
              <a:off x="2491530" y="1112691"/>
              <a:ext cx="5404981" cy="5404969"/>
              <a:chOff x="2491530" y="1112691"/>
              <a:chExt cx="5404981" cy="5404969"/>
            </a:xfrm>
          </p:grpSpPr>
          <p:cxnSp>
            <p:nvCxnSpPr>
              <p:cNvPr id="33" name="Gerader Verbinder 15">
                <a:extLst>
                  <a:ext uri="{FF2B5EF4-FFF2-40B4-BE49-F238E27FC236}">
                    <a16:creationId xmlns="" xmlns:a16="http://schemas.microsoft.com/office/drawing/2014/main" id="{CC839465-4522-441D-B8BD-A2F53478557D}"/>
                  </a:ext>
                </a:extLst>
              </p:cNvPr>
              <p:cNvCxnSpPr/>
              <p:nvPr/>
            </p:nvCxnSpPr>
            <p:spPr>
              <a:xfrm>
                <a:off x="4358905" y="1112691"/>
                <a:ext cx="1670231" cy="54049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17">
                <a:extLst>
                  <a:ext uri="{FF2B5EF4-FFF2-40B4-BE49-F238E27FC236}">
                    <a16:creationId xmlns="" xmlns:a16="http://schemas.microsoft.com/office/drawing/2014/main" id="{85AEB22F-70BC-4412-95CB-5B00F38ABC3E}"/>
                  </a:ext>
                </a:extLst>
              </p:cNvPr>
              <p:cNvCxnSpPr/>
              <p:nvPr/>
            </p:nvCxnSpPr>
            <p:spPr>
              <a:xfrm>
                <a:off x="3007659" y="2144948"/>
                <a:ext cx="4372723" cy="33404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21">
                <a:extLst>
                  <a:ext uri="{FF2B5EF4-FFF2-40B4-BE49-F238E27FC236}">
                    <a16:creationId xmlns="" xmlns:a16="http://schemas.microsoft.com/office/drawing/2014/main" id="{D0C75194-E50E-4244-B718-68F9CE03A78A}"/>
                  </a:ext>
                </a:extLst>
              </p:cNvPr>
              <p:cNvCxnSpPr/>
              <p:nvPr/>
            </p:nvCxnSpPr>
            <p:spPr>
              <a:xfrm flipV="1">
                <a:off x="3007659" y="2144948"/>
                <a:ext cx="4372723" cy="334045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23">
                <a:extLst>
                  <a:ext uri="{FF2B5EF4-FFF2-40B4-BE49-F238E27FC236}">
                    <a16:creationId xmlns="" xmlns:a16="http://schemas.microsoft.com/office/drawing/2014/main" id="{E19CEC3C-FB8D-4EEF-9ACA-937DBE26E3FB}"/>
                  </a:ext>
                </a:extLst>
              </p:cNvPr>
              <p:cNvCxnSpPr/>
              <p:nvPr/>
            </p:nvCxnSpPr>
            <p:spPr>
              <a:xfrm flipV="1">
                <a:off x="4358905" y="1112691"/>
                <a:ext cx="1670231" cy="54049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85">
                <a:extLst>
                  <a:ext uri="{FF2B5EF4-FFF2-40B4-BE49-F238E27FC236}">
                    <a16:creationId xmlns="" xmlns:a16="http://schemas.microsoft.com/office/drawing/2014/main" id="{72B289BA-52DC-4F33-9989-10F4CF3B1778}"/>
                  </a:ext>
                </a:extLst>
              </p:cNvPr>
              <p:cNvCxnSpPr/>
              <p:nvPr/>
            </p:nvCxnSpPr>
            <p:spPr>
              <a:xfrm>
                <a:off x="2491530" y="3815176"/>
                <a:ext cx="5404981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feld 41"/>
          <p:cNvSpPr txBox="1"/>
          <p:nvPr/>
        </p:nvSpPr>
        <p:spPr>
          <a:xfrm>
            <a:off x="6386699" y="6394975"/>
            <a:ext cx="1569677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prstClr val="black">
                    <a:tint val="75000"/>
                  </a:prstClr>
                </a:solidFill>
              </a:rPr>
              <a:t>Norbert Posse 2018</a:t>
            </a:r>
          </a:p>
        </p:txBody>
      </p:sp>
    </p:spTree>
    <p:extLst>
      <p:ext uri="{BB962C8B-B14F-4D97-AF65-F5344CB8AC3E}">
        <p14:creationId xmlns:p14="http://schemas.microsoft.com/office/powerpoint/2010/main" val="24199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Bildschirmpräsentation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1_Larissa</vt:lpstr>
      <vt:lpstr>Selbstdiagnose: Ist-Stand und Entwicklungsbedarf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Selbstdiagnose: Ist-Stand und Entwicklungsbedarf</dc:title>
  <dc:creator>Severin, Susanne</dc:creator>
  <cp:lastModifiedBy>Severin, Susanne</cp:lastModifiedBy>
  <cp:revision>1</cp:revision>
  <dcterms:created xsi:type="dcterms:W3CDTF">2019-02-03T20:23:58Z</dcterms:created>
  <dcterms:modified xsi:type="dcterms:W3CDTF">2019-02-03T20:24:35Z</dcterms:modified>
</cp:coreProperties>
</file>