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85254" autoAdjust="0"/>
  </p:normalViewPr>
  <p:slideViewPr>
    <p:cSldViewPr snapToGrid="0">
      <p:cViewPr>
        <p:scale>
          <a:sx n="69" d="100"/>
          <a:sy n="69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77CF1-83A4-4D40-A79C-7A43576366A7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2DF07-47C4-47C3-9BCD-33E7759498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897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Poster der Fachtagung „Bildung und Gesundheit – Gesundheit und Bildung. </a:t>
            </a:r>
            <a:r>
              <a:rPr lang="de-DE" dirty="0" err="1"/>
              <a:t>Gemeinsam.machen</a:t>
            </a:r>
            <a:r>
              <a:rPr lang="de-DE" dirty="0"/>
              <a:t>.“ am 11.03.2015 in der Jahrhunderthalle Bochum guter Anfang (s. Homepage)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Wenn Sie ein besonderes, erfolgreiches Projekt durchgeführt haben, könnten Sie daraus ein neues Poster machen und es für die BuG-Homepage zur Verfügung stellen. 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Aber BuG-Schulen betreiben ja darüber hinaus noch viel mehr an gesundheitsförderlicher Schulentwicklung. 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für alle sichtbar machen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gute Idee der Arnsberger aufgreifen (anlässlich Hausschild-Überreichung 2014) -&gt; Klick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Steckbrief: kurze, strukturierte und verständliche Darstellung des eigenen Schulprofils als gute gesunde Schule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Download über Homepage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Ihrer zuständigen Koordinatorin bzw. Ihrem zuständigen Koordinator schicken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digitale Visitenkarte auf BuG-Homepage 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Wir bitten Sie, uns auch das Leitbild Ihrer Schule dafür zur Verfügung zu stellen. 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wir werden alle in einer digitalen Sammlung zusammenfassen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wird allen BuG-Schulen und der Öffentlichkeit in der Rubrik „aus der Praxis“ auf der Homepage zur Verfügung gestellt</a:t>
            </a:r>
          </a:p>
          <a:p>
            <a:pPr marL="167215" indent="-167215" defTabSz="891814">
              <a:buFont typeface="Arial" panose="020B0604020202020204" pitchFamily="34" charset="0"/>
              <a:buChar char="•"/>
              <a:defRPr/>
            </a:pPr>
            <a:r>
              <a:rPr lang="de-DE" dirty="0"/>
              <a:t>nachfolgend im Rahmen der jährlichen Beratungsgespräche mit ihnen gemeinsam ggf. neue Entwicklungen ergänzen, so dass der Steckbrief Ihrer Schule immer aktuell bleibt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22898-17D6-4C44-9A70-57FD88EA565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27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kurze, strukturierte und verständliche Darstellung des eigenen Schulprofils als gute gesunde Schule -&gt; Klick</a:t>
            </a:r>
          </a:p>
          <a:p>
            <a:r>
              <a:rPr lang="de-DE" dirty="0"/>
              <a:t>interne Kommunikation: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Transparenz der Arbeitsschwerpunkte als BuG-Schule für die eigene Schulgemeinschaft</a:t>
            </a:r>
            <a:endParaRPr lang="de-DE" sz="1400" dirty="0"/>
          </a:p>
          <a:p>
            <a:r>
              <a:rPr lang="de-DE" dirty="0"/>
              <a:t>externe Kommunikation:</a:t>
            </a:r>
            <a:endParaRPr lang="de-DE" sz="1400" dirty="0"/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stärkeren Vernetzung der BuG-Schulen untereinander, auch überregional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themenbezogener Austausch 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themenbezogene Hospitationsbesuche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themenbezogene Patenschaften zwischen weit entwickelten BuG-Schulen und neuen Mitgliedsschulen</a:t>
            </a:r>
            <a:endParaRPr lang="de-DE" sz="1400" dirty="0"/>
          </a:p>
          <a:p>
            <a:r>
              <a:rPr lang="de-DE" sz="800" dirty="0"/>
              <a:t> </a:t>
            </a:r>
            <a:r>
              <a:rPr lang="de-DE" dirty="0"/>
              <a:t>Öffentlichkeitsarbeit: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für die eigene Schule: z. B. Veröffentlichung auf der Schulhomepage, als Flyer usw.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für das Landesprogramm: Verbreitung der Idee der guten gesunden Schule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22898-17D6-4C44-9A70-57FD88EA565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69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Vernetzung heute bei dieser Veranstaltung: Markt</a:t>
            </a:r>
            <a:r>
              <a:rPr lang="de-DE" baseline="0" dirty="0"/>
              <a:t> der Möglichkeiten und Wandzeitung: </a:t>
            </a:r>
          </a:p>
          <a:p>
            <a:pPr marL="167215" indent="-167215" defTabSz="891814">
              <a:buFont typeface="Arial" panose="020B0604020202020204" pitchFamily="34" charset="0"/>
              <a:buChar char="•"/>
              <a:defRPr/>
            </a:pPr>
            <a:r>
              <a:rPr lang="de-DE" dirty="0"/>
              <a:t>offene Sammlung von Anregungen, die Vision beschreiben, wie eine gute gesunde Schule Vielfalt gesundheitsförderlich nutzen und fördern könnte</a:t>
            </a:r>
          </a:p>
          <a:p>
            <a:r>
              <a:rPr lang="de-DE" dirty="0"/>
              <a:t>Ideen sind eingeflossen von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IQES-Qualitätstableau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2. IQES-Band </a:t>
            </a:r>
            <a:endParaRPr lang="de-DE" baseline="0" dirty="0"/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baseline="0" dirty="0"/>
              <a:t>BuG-Steuerungsgruppe der Träger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baseline="0" dirty="0"/>
              <a:t>Koordinator*innen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baseline="0" dirty="0"/>
              <a:t>Schulen (zentraler Auftakt Duisburg Mai)</a:t>
            </a:r>
          </a:p>
          <a:p>
            <a:r>
              <a:rPr lang="de-DE" baseline="0" dirty="0"/>
              <a:t>jetzt Weiterführung auf allen 5 regionalen Auftaktveranstaltungen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baseline="0" dirty="0"/>
              <a:t>danach in der Schule: 1. Schritt:</a:t>
            </a:r>
            <a:r>
              <a:rPr lang="de-DE" dirty="0"/>
              <a:t> bereits vorhandene förderliche Schulkonzepte und (Unterrichts-)Routinen identifizieren, um sie zu festigen und auszubauen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2. Schritt: Hinweise für die Entwicklung und Implementierung neuer Konzepte und Routinen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Diese Sammlung wird im Laufe der Zeit, in welcher sich das Landesprogramm Bildung und Gesundheit mit dem Schwerpunktthema Vielfalt beschäftigt, fortlaufend von allen Beteiligten, d. h. den BuG-Schulen, den Koordinatorinnen und Koordinatoren und der Steuerungsgruppe ergänzt. </a:t>
            </a:r>
          </a:p>
          <a:p>
            <a:pPr marL="167215" indent="-167215">
              <a:buFont typeface="Arial" panose="020B0604020202020204" pitchFamily="34" charset="0"/>
              <a:buChar char="•"/>
            </a:pPr>
            <a:r>
              <a:rPr lang="de-DE" dirty="0"/>
              <a:t>Ideen dazu bitte an </a:t>
            </a:r>
            <a:r>
              <a:rPr lang="de-DE" dirty="0" err="1"/>
              <a:t>susanne.severin</a:t>
            </a:r>
            <a:r>
              <a:rPr lang="de-DE" err="1"/>
              <a:t>@</a:t>
            </a:r>
            <a:r>
              <a:rPr lang="de-DE"/>
              <a:t>bug-nrw.de</a:t>
            </a:r>
            <a:r>
              <a:rPr lang="de-DE" baseline="0"/>
              <a:t> </a:t>
            </a: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22898-17D6-4C44-9A70-57FD88EA565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689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33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61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019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85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88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96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79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09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768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4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CC05D-F384-4A02-8169-E24EF0B4928D}" type="datetimeFigureOut">
              <a:rPr lang="de-DE" smtClean="0"/>
              <a:t>10.07.2017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BF2B7-63A5-4A16-B149-9E6913FD3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49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9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10.gif"/><Relationship Id="rId4" Type="http://schemas.openxmlformats.org/officeDocument/2006/relationships/image" Target="../media/image3.png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LP-BuG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7"/>
          <a:stretch>
            <a:fillRect/>
          </a:stretch>
        </p:blipFill>
        <p:spPr>
          <a:xfrm>
            <a:off x="6408712" y="188640"/>
            <a:ext cx="2555776" cy="1282223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57" y="310183"/>
            <a:ext cx="1179814" cy="1049715"/>
          </a:xfrm>
          <a:prstGeom prst="rect">
            <a:avLst/>
          </a:prstGeom>
        </p:spPr>
      </p:pic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2531281" y="474152"/>
            <a:ext cx="3570992" cy="711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de-DE" sz="1600" b="1" dirty="0">
                <a:ea typeface="ヒラギノ角ゴ ProN W3"/>
              </a:rPr>
              <a:t>Vielfalt in der guten gesunden Schule</a:t>
            </a:r>
          </a:p>
          <a:p>
            <a:pPr algn="ctr">
              <a:buFontTx/>
              <a:buNone/>
            </a:pPr>
            <a:r>
              <a:rPr lang="de-DE" sz="1600" b="1" dirty="0">
                <a:ea typeface="ヒラギノ角ゴ ProN W3"/>
              </a:rPr>
              <a:t>Regionale Auftaktveranstaltungen 2016</a:t>
            </a:r>
          </a:p>
        </p:txBody>
      </p:sp>
      <p:sp>
        <p:nvSpPr>
          <p:cNvPr id="14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597352"/>
            <a:ext cx="2133600" cy="124123"/>
          </a:xfrm>
        </p:spPr>
        <p:txBody>
          <a:bodyPr/>
          <a:lstStyle/>
          <a:p>
            <a:r>
              <a:rPr lang="de-DE" dirty="0"/>
              <a:t>BuG 2013 - 2018</a:t>
            </a:r>
          </a:p>
        </p:txBody>
      </p:sp>
      <p:sp>
        <p:nvSpPr>
          <p:cNvPr id="16" name="Foliennummernplatzhalter 14"/>
          <p:cNvSpPr>
            <a:spLocks noGrp="1"/>
          </p:cNvSpPr>
          <p:nvPr>
            <p:ph type="sldNum" sz="quarter" idx="12"/>
          </p:nvPr>
        </p:nvSpPr>
        <p:spPr>
          <a:xfrm>
            <a:off x="6553200" y="6597352"/>
            <a:ext cx="2133600" cy="124123"/>
          </a:xfrm>
        </p:spPr>
        <p:txBody>
          <a:bodyPr/>
          <a:lstStyle/>
          <a:p>
            <a:fld id="{28B8A89F-57B5-4DE6-970F-559E61F49D74}" type="slidenum">
              <a:rPr lang="de-DE" smtClean="0"/>
              <a:t>1</a:t>
            </a:fld>
            <a:endParaRPr lang="de-DE" dirty="0"/>
          </a:p>
        </p:txBody>
      </p:sp>
      <p:sp>
        <p:nvSpPr>
          <p:cNvPr id="23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3110865" y="6467028"/>
            <a:ext cx="2735323" cy="260648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de-DE" dirty="0">
                <a:solidFill>
                  <a:schemeClr val="tx1">
                    <a:tint val="75000"/>
                  </a:schemeClr>
                </a:solidFill>
              </a:rPr>
              <a:t>Susanne Severin, Landeskoordinatorin</a:t>
            </a:r>
          </a:p>
        </p:txBody>
      </p:sp>
      <p:grpSp>
        <p:nvGrpSpPr>
          <p:cNvPr id="24" name="Gruppieren 1"/>
          <p:cNvGrpSpPr>
            <a:grpSpLocks/>
          </p:cNvGrpSpPr>
          <p:nvPr/>
        </p:nvGrpSpPr>
        <p:grpSpPr bwMode="auto">
          <a:xfrm>
            <a:off x="1419414" y="6109783"/>
            <a:ext cx="6118225" cy="280987"/>
            <a:chOff x="0" y="0"/>
            <a:chExt cx="8388" cy="442"/>
          </a:xfrm>
        </p:grpSpPr>
        <p:pic>
          <p:nvPicPr>
            <p:cNvPr id="25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" y="34"/>
              <a:ext cx="1800" cy="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3" descr="Logo%20UK%20NRW%204c%201z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6" y="101"/>
              <a:ext cx="1800" cy="3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9" y="152"/>
              <a:ext cx="1365" cy="2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5" descr="BKK_Logo_LV_Nordwest_klein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8" y="0"/>
              <a:ext cx="945" cy="4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6" descr="Logo AOK RH H und AOK NW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9"/>
              <a:ext cx="1980" cy="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1627607"/>
            <a:ext cx="9132234" cy="6480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00B050"/>
                </a:solidFill>
                <a:latin typeface="+mn-lt"/>
                <a:ea typeface="ヒラギノ角ゴ ProN W6"/>
              </a:rPr>
              <a:t>Best-Practice-Beispiele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14230" y="2279754"/>
            <a:ext cx="5328592" cy="3696045"/>
          </a:xfrm>
          <a:prstGeom prst="rect">
            <a:avLst/>
          </a:prstGeom>
        </p:spPr>
      </p:pic>
      <p:sp>
        <p:nvSpPr>
          <p:cNvPr id="17" name="Rectangle 2"/>
          <p:cNvSpPr txBox="1">
            <a:spLocks noChangeArrowheads="1"/>
          </p:cNvSpPr>
          <p:nvPr/>
        </p:nvSpPr>
        <p:spPr>
          <a:xfrm rot="20354627">
            <a:off x="3229935" y="3578045"/>
            <a:ext cx="2585315" cy="6480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00B050"/>
                </a:solidFill>
                <a:latin typeface="+mn-lt"/>
                <a:ea typeface="ヒラギノ角ゴ ProN W6"/>
              </a:rPr>
              <a:t>Steckbriefe</a:t>
            </a:r>
          </a:p>
        </p:txBody>
      </p:sp>
    </p:spTree>
    <p:extLst>
      <p:ext uri="{BB962C8B-B14F-4D97-AF65-F5344CB8AC3E}">
        <p14:creationId xmlns:p14="http://schemas.microsoft.com/office/powerpoint/2010/main" val="124545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LP-BuG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7"/>
          <a:stretch>
            <a:fillRect/>
          </a:stretch>
        </p:blipFill>
        <p:spPr>
          <a:xfrm>
            <a:off x="6408712" y="188640"/>
            <a:ext cx="2555776" cy="1282223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57" y="310183"/>
            <a:ext cx="1179814" cy="1049715"/>
          </a:xfrm>
          <a:prstGeom prst="rect">
            <a:avLst/>
          </a:prstGeom>
        </p:spPr>
      </p:pic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2531281" y="474152"/>
            <a:ext cx="3570992" cy="711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de-DE" sz="1600" b="1" dirty="0">
                <a:ea typeface="ヒラギノ角ゴ ProN W3"/>
              </a:rPr>
              <a:t>Vielfalt in der guten gesunden Schule</a:t>
            </a:r>
          </a:p>
          <a:p>
            <a:pPr algn="ctr">
              <a:buFontTx/>
              <a:buNone/>
            </a:pPr>
            <a:r>
              <a:rPr lang="de-DE" sz="1600" b="1" dirty="0">
                <a:ea typeface="ヒラギノ角ゴ ProN W3"/>
              </a:rPr>
              <a:t>Regionale Auftaktveranstaltungen 2016</a:t>
            </a:r>
          </a:p>
        </p:txBody>
      </p:sp>
      <p:sp>
        <p:nvSpPr>
          <p:cNvPr id="14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597352"/>
            <a:ext cx="2133600" cy="124123"/>
          </a:xfrm>
        </p:spPr>
        <p:txBody>
          <a:bodyPr/>
          <a:lstStyle/>
          <a:p>
            <a:r>
              <a:rPr lang="de-DE" dirty="0"/>
              <a:t>BuG 2013 - 2018</a:t>
            </a:r>
          </a:p>
        </p:txBody>
      </p:sp>
      <p:sp>
        <p:nvSpPr>
          <p:cNvPr id="16" name="Foliennummernplatzhalter 14"/>
          <p:cNvSpPr>
            <a:spLocks noGrp="1"/>
          </p:cNvSpPr>
          <p:nvPr>
            <p:ph type="sldNum" sz="quarter" idx="12"/>
          </p:nvPr>
        </p:nvSpPr>
        <p:spPr>
          <a:xfrm>
            <a:off x="6553200" y="6597352"/>
            <a:ext cx="2133600" cy="124123"/>
          </a:xfrm>
        </p:spPr>
        <p:txBody>
          <a:bodyPr/>
          <a:lstStyle/>
          <a:p>
            <a:fld id="{28B8A89F-57B5-4DE6-970F-559E61F49D74}" type="slidenum">
              <a:rPr lang="de-DE" smtClean="0"/>
              <a:t>2</a:t>
            </a:fld>
            <a:endParaRPr lang="de-DE" dirty="0"/>
          </a:p>
        </p:txBody>
      </p:sp>
      <p:sp>
        <p:nvSpPr>
          <p:cNvPr id="23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3110865" y="6467028"/>
            <a:ext cx="2735323" cy="260648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de-DE" dirty="0">
                <a:solidFill>
                  <a:schemeClr val="tx1">
                    <a:tint val="75000"/>
                  </a:schemeClr>
                </a:solidFill>
              </a:rPr>
              <a:t>Susanne Severin, Landeskoordinatorin</a:t>
            </a:r>
          </a:p>
        </p:txBody>
      </p:sp>
      <p:grpSp>
        <p:nvGrpSpPr>
          <p:cNvPr id="24" name="Gruppieren 1"/>
          <p:cNvGrpSpPr>
            <a:grpSpLocks/>
          </p:cNvGrpSpPr>
          <p:nvPr/>
        </p:nvGrpSpPr>
        <p:grpSpPr bwMode="auto">
          <a:xfrm>
            <a:off x="1419414" y="6109783"/>
            <a:ext cx="6118225" cy="280987"/>
            <a:chOff x="0" y="0"/>
            <a:chExt cx="8388" cy="442"/>
          </a:xfrm>
        </p:grpSpPr>
        <p:pic>
          <p:nvPicPr>
            <p:cNvPr id="25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" y="34"/>
              <a:ext cx="1800" cy="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3" descr="Logo%20UK%20NRW%204c%201z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6" y="101"/>
              <a:ext cx="1800" cy="3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9" y="152"/>
              <a:ext cx="1365" cy="2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5" descr="BKK_Logo_LV_Nordwest_klein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8" y="0"/>
              <a:ext cx="945" cy="4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6" descr="Logo AOK RH H und AOK NW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9"/>
              <a:ext cx="1980" cy="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1627607"/>
            <a:ext cx="9132234" cy="6480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00B050"/>
                </a:solidFill>
                <a:latin typeface="+mn-lt"/>
                <a:ea typeface="ヒラギノ角ゴ ProN W6"/>
              </a:rPr>
              <a:t>Nutzen der Steckbriefe</a:t>
            </a:r>
          </a:p>
        </p:txBody>
      </p:sp>
      <p:sp>
        <p:nvSpPr>
          <p:cNvPr id="3" name="Sprechblase: oval 2"/>
          <p:cNvSpPr/>
          <p:nvPr/>
        </p:nvSpPr>
        <p:spPr>
          <a:xfrm>
            <a:off x="5416143" y="3600230"/>
            <a:ext cx="3415039" cy="1412946"/>
          </a:xfrm>
          <a:prstGeom prst="wedgeEllipseCallout">
            <a:avLst>
              <a:gd name="adj1" fmla="val -47318"/>
              <a:gd name="adj2" fmla="val 69534"/>
            </a:avLst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700" dirty="0"/>
              <a:t>externe Kommunikation</a:t>
            </a:r>
          </a:p>
        </p:txBody>
      </p:sp>
      <p:sp>
        <p:nvSpPr>
          <p:cNvPr id="19" name="Sprechblase: oval 18"/>
          <p:cNvSpPr/>
          <p:nvPr/>
        </p:nvSpPr>
        <p:spPr>
          <a:xfrm>
            <a:off x="134635" y="3586245"/>
            <a:ext cx="3415039" cy="1412946"/>
          </a:xfrm>
          <a:prstGeom prst="wedgeEllipseCallout">
            <a:avLst>
              <a:gd name="adj1" fmla="val 45524"/>
              <a:gd name="adj2" fmla="val 85010"/>
            </a:avLst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700" dirty="0"/>
              <a:t>interne Kommunikation</a:t>
            </a:r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81373" y="4542118"/>
            <a:ext cx="1803071" cy="1250655"/>
          </a:xfrm>
          <a:prstGeom prst="rect">
            <a:avLst/>
          </a:prstGeom>
        </p:spPr>
      </p:pic>
      <p:sp>
        <p:nvSpPr>
          <p:cNvPr id="22" name="Sprechblase: oval 21"/>
          <p:cNvSpPr/>
          <p:nvPr/>
        </p:nvSpPr>
        <p:spPr>
          <a:xfrm>
            <a:off x="2816306" y="2571496"/>
            <a:ext cx="3415039" cy="1412946"/>
          </a:xfrm>
          <a:prstGeom prst="wedgeEllipseCallout">
            <a:avLst>
              <a:gd name="adj1" fmla="val -460"/>
              <a:gd name="adj2" fmla="val 78680"/>
            </a:avLst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700" dirty="0"/>
              <a:t>Öffentlichkeits-arbeit</a:t>
            </a:r>
          </a:p>
        </p:txBody>
      </p:sp>
    </p:spTree>
    <p:extLst>
      <p:ext uri="{BB962C8B-B14F-4D97-AF65-F5344CB8AC3E}">
        <p14:creationId xmlns:p14="http://schemas.microsoft.com/office/powerpoint/2010/main" val="90021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LP-BuG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0427"/>
          <a:stretch>
            <a:fillRect/>
          </a:stretch>
        </p:blipFill>
        <p:spPr>
          <a:xfrm>
            <a:off x="6408712" y="188640"/>
            <a:ext cx="2555776" cy="1282223"/>
          </a:xfrm>
          <a:prstGeom prst="rect">
            <a:avLst/>
          </a:prstGeom>
        </p:spPr>
      </p:pic>
      <p:grpSp>
        <p:nvGrpSpPr>
          <p:cNvPr id="30" name="Gruppieren 1"/>
          <p:cNvGrpSpPr>
            <a:grpSpLocks/>
          </p:cNvGrpSpPr>
          <p:nvPr/>
        </p:nvGrpSpPr>
        <p:grpSpPr bwMode="auto">
          <a:xfrm>
            <a:off x="1435274" y="6206257"/>
            <a:ext cx="6118225" cy="280987"/>
            <a:chOff x="0" y="0"/>
            <a:chExt cx="8388" cy="442"/>
          </a:xfrm>
        </p:grpSpPr>
        <p:pic>
          <p:nvPicPr>
            <p:cNvPr id="31" name="Picture 2" descr="Logo des Ministeriums, Link zu: Startseite des Ministeriums für Schule und Weiterbildu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" y="34"/>
              <a:ext cx="1800" cy="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3" descr="Logo%20UK%20NRW%204c%201z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6" y="101"/>
              <a:ext cx="1800" cy="3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9" y="152"/>
              <a:ext cx="1365" cy="2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5" descr="BKK_Logo_LV_Nordwest_klei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8" y="0"/>
              <a:ext cx="945" cy="4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6" descr="Logo AOK RH H und AOK NW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9"/>
              <a:ext cx="1980" cy="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6" name="Grafik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57" y="310183"/>
            <a:ext cx="1179814" cy="1049715"/>
          </a:xfrm>
          <a:prstGeom prst="rect">
            <a:avLst/>
          </a:prstGeom>
        </p:spPr>
      </p:pic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424614" y="1882072"/>
            <a:ext cx="8179834" cy="6480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>
                <a:solidFill>
                  <a:srgbClr val="00B050"/>
                </a:solidFill>
                <a:latin typeface="+mn-lt"/>
                <a:ea typeface="ヒラギノ角ゴ ProN W6"/>
              </a:rPr>
              <a:t>Wandzeitung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98" y="2970738"/>
            <a:ext cx="7970088" cy="2241110"/>
          </a:xfrm>
          <a:prstGeom prst="rect">
            <a:avLst/>
          </a:prstGeom>
        </p:spPr>
      </p:pic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>
          <a:xfrm>
            <a:off x="457200" y="6597352"/>
            <a:ext cx="2133600" cy="124123"/>
          </a:xfrm>
        </p:spPr>
        <p:txBody>
          <a:bodyPr/>
          <a:lstStyle/>
          <a:p>
            <a:r>
              <a:rPr lang="de-DE" dirty="0"/>
              <a:t>BuG 2013 - 2018</a:t>
            </a:r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>
          <a:xfrm>
            <a:off x="2627784" y="6597352"/>
            <a:ext cx="5040560" cy="144016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de-DE" dirty="0">
                <a:solidFill>
                  <a:schemeClr val="tx1">
                    <a:tint val="75000"/>
                  </a:schemeClr>
                </a:solidFill>
              </a:rPr>
              <a:t>Susanne Severin, Landeskoordinatorin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>
          <a:xfrm>
            <a:off x="6553200" y="6597352"/>
            <a:ext cx="2133600" cy="124123"/>
          </a:xfrm>
        </p:spPr>
        <p:txBody>
          <a:bodyPr/>
          <a:lstStyle/>
          <a:p>
            <a:fld id="{28B8A89F-57B5-4DE6-970F-559E61F49D74}" type="slidenum">
              <a:rPr lang="de-DE" smtClean="0"/>
              <a:t>3</a:t>
            </a:fld>
            <a:endParaRPr lang="de-DE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531281" y="474152"/>
            <a:ext cx="3570992" cy="711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de-DE" sz="1600" b="1" dirty="0">
                <a:ea typeface="ヒラギノ角ゴ ProN W3"/>
              </a:rPr>
              <a:t>Vielfalt in der guten gesunden Schule</a:t>
            </a:r>
          </a:p>
          <a:p>
            <a:pPr algn="ctr">
              <a:buFontTx/>
              <a:buNone/>
            </a:pPr>
            <a:r>
              <a:rPr lang="de-DE" sz="1600" b="1" dirty="0">
                <a:ea typeface="ヒラギノ角ゴ ProN W3"/>
              </a:rPr>
              <a:t>Regionale Auftaktveranstaltungen 2016</a:t>
            </a:r>
          </a:p>
        </p:txBody>
      </p:sp>
    </p:spTree>
    <p:extLst>
      <p:ext uri="{BB962C8B-B14F-4D97-AF65-F5344CB8AC3E}">
        <p14:creationId xmlns:p14="http://schemas.microsoft.com/office/powerpoint/2010/main" val="2079766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446</Words>
  <Application>Microsoft Office PowerPoint</Application>
  <PresentationFormat>Bildschirmpräsentation (4:3)</PresentationFormat>
  <Paragraphs>62</Paragraphs>
  <Slides>3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Severin</dc:creator>
  <cp:lastModifiedBy>Severin, Susanne</cp:lastModifiedBy>
  <cp:revision>1</cp:revision>
  <dcterms:created xsi:type="dcterms:W3CDTF">2016-12-02T14:52:48Z</dcterms:created>
  <dcterms:modified xsi:type="dcterms:W3CDTF">2017-07-10T07:57:20Z</dcterms:modified>
</cp:coreProperties>
</file>