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906000" cy="6858000" type="A4"/>
  <p:notesSz cx="6797675" cy="9926638"/>
  <p:defaultTextStyle>
    <a:defPPr>
      <a:defRPr lang="de-D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7" autoAdjust="0"/>
    <p:restoredTop sz="94721" autoAdjust="0"/>
  </p:normalViewPr>
  <p:slideViewPr>
    <p:cSldViewPr>
      <p:cViewPr>
        <p:scale>
          <a:sx n="60" d="100"/>
          <a:sy n="60" d="100"/>
        </p:scale>
        <p:origin x="-1848" y="-282"/>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5E37D6C0-59EE-43B1-BDD5-3B76410176A2}" type="datetimeFigureOut">
              <a:rPr lang="de-DE" smtClean="0"/>
              <a:pPr/>
              <a:t>11.12.2012</a:t>
            </a:fld>
            <a:endParaRPr lang="de-DE"/>
          </a:p>
        </p:txBody>
      </p:sp>
      <p:sp>
        <p:nvSpPr>
          <p:cNvPr id="4" name="Fußzeilenplatzhalter 3"/>
          <p:cNvSpPr>
            <a:spLocks noGrp="1"/>
          </p:cNvSpPr>
          <p:nvPr>
            <p:ph type="ftr" sz="quarter" idx="2"/>
          </p:nvPr>
        </p:nvSpPr>
        <p:spPr>
          <a:xfrm>
            <a:off x="1" y="9428585"/>
            <a:ext cx="2945659" cy="496332"/>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5"/>
            <a:ext cx="2945659" cy="496332"/>
          </a:xfrm>
          <a:prstGeom prst="rect">
            <a:avLst/>
          </a:prstGeom>
        </p:spPr>
        <p:txBody>
          <a:bodyPr vert="horz" lIns="91432" tIns="45716" rIns="91432" bIns="45716" rtlCol="0" anchor="b"/>
          <a:lstStyle>
            <a:lvl1pPr algn="r">
              <a:defRPr sz="1200"/>
            </a:lvl1pPr>
          </a:lstStyle>
          <a:p>
            <a:fld id="{E59959E0-5E88-4B15-92AA-9DF8BBA69C03}" type="slidenum">
              <a:rPr lang="de-DE" smtClean="0"/>
              <a:pPr/>
              <a:t>‹Nr.›</a:t>
            </a:fld>
            <a:endParaRPr lang="de-DE"/>
          </a:p>
        </p:txBody>
      </p:sp>
    </p:spTree>
    <p:extLst>
      <p:ext uri="{BB962C8B-B14F-4D97-AF65-F5344CB8AC3E}">
        <p14:creationId xmlns:p14="http://schemas.microsoft.com/office/powerpoint/2010/main" xmlns="" val="37659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55884BE2-8002-4F61-8A61-B37A50302439}" type="datetimeFigureOut">
              <a:rPr lang="de-DE" smtClean="0"/>
              <a:pPr/>
              <a:t>11.12.2012</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5"/>
            <a:ext cx="5438140" cy="4466987"/>
          </a:xfrm>
          <a:prstGeom prst="rect">
            <a:avLst/>
          </a:prstGeom>
        </p:spPr>
        <p:txBody>
          <a:bodyPr vert="horz" lIns="91432" tIns="45716" rIns="91432" bIns="4571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686"/>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686"/>
            <a:ext cx="2945659" cy="496332"/>
          </a:xfrm>
          <a:prstGeom prst="rect">
            <a:avLst/>
          </a:prstGeom>
        </p:spPr>
        <p:txBody>
          <a:bodyPr vert="horz" lIns="91432" tIns="45716" rIns="91432" bIns="45716" rtlCol="0" anchor="b"/>
          <a:lstStyle>
            <a:lvl1pPr algn="r">
              <a:defRPr sz="1200"/>
            </a:lvl1pPr>
          </a:lstStyle>
          <a:p>
            <a:fld id="{8183EB55-F249-4BC0-B82D-78675210D0AF}" type="slidenum">
              <a:rPr lang="de-DE" smtClean="0"/>
              <a:pPr/>
              <a:t>‹Nr.›</a:t>
            </a:fld>
            <a:endParaRPr lang="de-DE"/>
          </a:p>
        </p:txBody>
      </p:sp>
    </p:spTree>
    <p:extLst>
      <p:ext uri="{BB962C8B-B14F-4D97-AF65-F5344CB8AC3E}">
        <p14:creationId xmlns:p14="http://schemas.microsoft.com/office/powerpoint/2010/main" xmlns="" val="403089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906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619" y="430"/>
            <a:ext cx="9904763"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619" y="430"/>
            <a:ext cx="9904763" cy="6857143"/>
          </a:xfrm>
          <a:prstGeom prst="rect">
            <a:avLst/>
          </a:prstGeom>
          <a:noFill/>
          <a:ln>
            <a:noFill/>
          </a:ln>
        </p:spPr>
      </p:pic>
      <p:sp>
        <p:nvSpPr>
          <p:cNvPr id="31" name="Rectangle 31"/>
          <p:cNvSpPr>
            <a:spLocks noGrp="1"/>
          </p:cNvSpPr>
          <p:nvPr>
            <p:ph type="subTitle" idx="1"/>
          </p:nvPr>
        </p:nvSpPr>
        <p:spPr>
          <a:xfrm>
            <a:off x="2700462" y="5094578"/>
            <a:ext cx="6710238" cy="925223"/>
          </a:xfrm>
        </p:spPr>
        <p:txBody>
          <a:bodyPr/>
          <a:lstStyle>
            <a:lvl1pPr marL="0" indent="0" algn="r">
              <a:buNone/>
              <a:defRPr sz="3300"/>
            </a:lvl1pPr>
            <a:lvl2pPr marL="536433" indent="0" algn="ctr">
              <a:buNone/>
            </a:lvl2pPr>
            <a:lvl3pPr marL="1072866" indent="0" algn="ctr">
              <a:buNone/>
            </a:lvl3pPr>
            <a:lvl4pPr marL="1609298" indent="0" algn="ctr">
              <a:buNone/>
            </a:lvl4pPr>
            <a:lvl5pPr marL="2145731" indent="0" algn="ctr">
              <a:buNone/>
            </a:lvl5pPr>
            <a:lvl6pPr marL="2682164" indent="0" algn="ctr">
              <a:buNone/>
            </a:lvl6pPr>
            <a:lvl7pPr marL="3218597" indent="0" algn="ctr">
              <a:buNone/>
            </a:lvl7pPr>
            <a:lvl8pPr marL="3755029" indent="0" algn="ctr">
              <a:buNone/>
            </a:lvl8pPr>
            <a:lvl9pPr marL="4291462" indent="0" algn="ctr">
              <a:buNone/>
            </a:lvl9pPr>
          </a:lstStyle>
          <a:p>
            <a:r>
              <a:rPr lang="de-DE" smtClean="0"/>
              <a:t>Formatvorlage des Untertitelmasters durch Klicken bearbeiten</a:t>
            </a:r>
            <a:endParaRPr lang="en-US" dirty="0"/>
          </a:p>
        </p:txBody>
      </p:sp>
      <p:sp>
        <p:nvSpPr>
          <p:cNvPr id="5" name="Rectangle 5"/>
          <p:cNvSpPr>
            <a:spLocks noGrp="1"/>
          </p:cNvSpPr>
          <p:nvPr>
            <p:ph type="ctrTitle"/>
          </p:nvPr>
        </p:nvSpPr>
        <p:spPr>
          <a:xfrm>
            <a:off x="1201401" y="3606801"/>
            <a:ext cx="8209299" cy="1470025"/>
          </a:xfrm>
        </p:spPr>
        <p:txBody>
          <a:bodyPr anchor="b" anchorCtr="0"/>
          <a:lstStyle>
            <a:lvl1pPr algn="r">
              <a:defRPr sz="4700"/>
            </a:lvl1pPr>
          </a:lstStyle>
          <a:p>
            <a:r>
              <a:rPr lang="de-DE" dirty="0" smtClean="0"/>
              <a:t>Titelmasterformat durch Klicken bearbeiten</a:t>
            </a:r>
            <a:endParaRPr lang="en-US" dirty="0"/>
          </a:p>
        </p:txBody>
      </p:sp>
      <p:sp>
        <p:nvSpPr>
          <p:cNvPr id="14" name="Textfeld 13"/>
          <p:cNvSpPr txBox="1"/>
          <p:nvPr/>
        </p:nvSpPr>
        <p:spPr>
          <a:xfrm>
            <a:off x="0" y="6453338"/>
            <a:ext cx="9906000" cy="323777"/>
          </a:xfrm>
          <a:prstGeom prst="rect">
            <a:avLst/>
          </a:prstGeom>
          <a:noFill/>
        </p:spPr>
        <p:txBody>
          <a:bodyPr wrap="square" lIns="107287" tIns="53643" rIns="107287" bIns="53643" rtlCol="0">
            <a:spAutoFit/>
          </a:bodyPr>
          <a:lstStyle/>
          <a:p>
            <a:pPr algn="ctr"/>
            <a:r>
              <a:rPr lang="de-DE" sz="1400" dirty="0" smtClean="0"/>
              <a:t>© 2012  H-Faktor GmbH – &amp;</a:t>
            </a:r>
            <a:r>
              <a:rPr lang="de-DE" sz="1400" baseline="0" dirty="0" smtClean="0"/>
              <a:t> Die Ressourcenwerkstatt Rudolf Bahre</a:t>
            </a:r>
            <a:endParaRPr lang="de-DE" sz="1400" dirty="0"/>
          </a:p>
        </p:txBody>
      </p:sp>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17296" y="55464"/>
            <a:ext cx="2160000" cy="747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normAutofit/>
          </a:bodyPr>
          <a:lstStyle>
            <a:lvl1pPr>
              <a:buFont typeface="Wingdings" pitchFamily="2" charset="2"/>
              <a:buChar char="Ø"/>
              <a:defRPr sz="1800">
                <a:latin typeface="Calibri" pitchFamily="34" charset="0"/>
              </a:defRPr>
            </a:lvl1pPr>
            <a:lvl2pPr>
              <a:buFont typeface="Wingdings" pitchFamily="2" charset="2"/>
              <a:buChar char="§"/>
              <a:defRPr sz="1600">
                <a:latin typeface="Calibri" pitchFamily="34" charset="0"/>
              </a:defRPr>
            </a:lvl2pPr>
            <a:lvl3pPr>
              <a:defRPr sz="1600">
                <a:latin typeface="Calibri" pitchFamily="34" charset="0"/>
              </a:defRPr>
            </a:lvl3pPr>
            <a:lvl4pPr>
              <a:defRPr sz="1600">
                <a:latin typeface="Calibri" pitchFamily="34" charset="0"/>
              </a:defRPr>
            </a:lvl4pPr>
            <a:lvl5pPr>
              <a:defRPr sz="1600">
                <a:latin typeface="Calibri" pitchFamily="34" charset="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9" name="Title 8"/>
          <p:cNvSpPr>
            <a:spLocks noGrp="1"/>
          </p:cNvSpPr>
          <p:nvPr>
            <p:ph type="title"/>
          </p:nvPr>
        </p:nvSpPr>
        <p:spPr>
          <a:xfrm>
            <a:off x="70048" y="153475"/>
            <a:ext cx="8915400" cy="539221"/>
          </a:xfrm>
          <a:prstGeom prst="rect">
            <a:avLst/>
          </a:prstGeom>
        </p:spPr>
        <p:txBody>
          <a:bodyPr anchor="b" anchorCtr="0">
            <a:spAutoFit/>
          </a:bodyPr>
          <a:lstStyle>
            <a:lvl1pPr>
              <a:defRPr sz="2800">
                <a:effectLst>
                  <a:outerShdw blurRad="38100" dist="38100" dir="2700000" algn="tl">
                    <a:srgbClr val="000000">
                      <a:alpha val="43137"/>
                    </a:srgbClr>
                  </a:outerShdw>
                </a:effectLst>
              </a:defRPr>
            </a:lvl1pPr>
          </a:lstStyle>
          <a:p>
            <a:pPr algn="l"/>
            <a:r>
              <a:rPr lang="de-DE" smtClean="0"/>
              <a:t>Titelmasterformat durch Klicken bearbeiten</a:t>
            </a:r>
            <a:endParaRPr lang="en-US"/>
          </a:p>
        </p:txBody>
      </p:sp>
      <p:sp>
        <p:nvSpPr>
          <p:cNvPr id="8" name="Date Placeholder 7"/>
          <p:cNvSpPr>
            <a:spLocks noGrp="1"/>
          </p:cNvSpPr>
          <p:nvPr>
            <p:ph type="dt" sz="half" idx="10"/>
          </p:nvPr>
        </p:nvSpPr>
        <p:spPr/>
        <p:txBody>
          <a:bodyPr/>
          <a:lstStyle/>
          <a:p>
            <a:fld id="{7AECE158-28CB-452E-9B88-C6E9A3C6F441}" type="datetimeFigureOut">
              <a:rPr lang="de-DE" smtClean="0"/>
              <a:pPr/>
              <a:t>11.12.2012</a:t>
            </a:fld>
            <a:endParaRPr lang="de-DE"/>
          </a:p>
        </p:txBody>
      </p:sp>
      <p:sp>
        <p:nvSpPr>
          <p:cNvPr id="10" name="Slide Number Placeholder 9"/>
          <p:cNvSpPr>
            <a:spLocks noGrp="1"/>
          </p:cNvSpPr>
          <p:nvPr>
            <p:ph type="sldNum" sz="quarter" idx="11"/>
          </p:nvPr>
        </p:nvSpPr>
        <p:spPr/>
        <p:txBody>
          <a:bodyPr/>
          <a:lstStyle/>
          <a:p>
            <a:fld id="{482422FA-C647-42FD-9A2A-BD5C79FCB0BB}" type="slidenum">
              <a:rPr lang="de-DE" smtClean="0"/>
              <a:pPr/>
              <a:t>‹Nr.›</a:t>
            </a:fld>
            <a:endParaRPr lang="de-DE"/>
          </a:p>
        </p:txBody>
      </p:sp>
      <p:sp>
        <p:nvSpPr>
          <p:cNvPr id="11" name="Footer Placeholder 10"/>
          <p:cNvSpPr>
            <a:spLocks noGrp="1"/>
          </p:cNvSpPr>
          <p:nvPr>
            <p:ph type="ftr" sz="quarter" idx="12"/>
          </p:nvPr>
        </p:nvSpPr>
        <p:spPr/>
        <p:txBody>
          <a:bodyPr/>
          <a:lstStyle/>
          <a:p>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a:xfrm>
            <a:off x="128464" y="44624"/>
            <a:ext cx="8915400" cy="600776"/>
          </a:xfrm>
          <a:prstGeom prst="rect">
            <a:avLst/>
          </a:prstGeom>
        </p:spPr>
        <p:txBody>
          <a:bodyPr anchor="b" anchorCtr="0">
            <a:spAutoFit/>
          </a:bodyPr>
          <a:lstStyle/>
          <a:p>
            <a:pPr algn="l"/>
            <a:r>
              <a:rPr lang="de-DE" smtClean="0"/>
              <a:t>Titelmasterformat durch Klicken bearbeiten</a:t>
            </a:r>
            <a:endParaRPr lang="en-US"/>
          </a:p>
        </p:txBody>
      </p:sp>
      <p:sp>
        <p:nvSpPr>
          <p:cNvPr id="7" name="Date Placeholder 6"/>
          <p:cNvSpPr>
            <a:spLocks noGrp="1"/>
          </p:cNvSpPr>
          <p:nvPr>
            <p:ph type="dt" sz="half" idx="10"/>
          </p:nvPr>
        </p:nvSpPr>
        <p:spPr/>
        <p:txBody>
          <a:bodyPr/>
          <a:lstStyle/>
          <a:p>
            <a:fld id="{7AECE158-28CB-452E-9B88-C6E9A3C6F441}" type="datetimeFigureOut">
              <a:rPr lang="de-DE" smtClean="0"/>
              <a:pPr/>
              <a:t>11.12.2012</a:t>
            </a:fld>
            <a:endParaRPr lang="de-DE"/>
          </a:p>
        </p:txBody>
      </p:sp>
      <p:sp>
        <p:nvSpPr>
          <p:cNvPr id="8" name="Slide Number Placeholder 7"/>
          <p:cNvSpPr>
            <a:spLocks noGrp="1"/>
          </p:cNvSpPr>
          <p:nvPr>
            <p:ph type="sldNum" sz="quarter" idx="11"/>
          </p:nvPr>
        </p:nvSpPr>
        <p:spPr/>
        <p:txBody>
          <a:bodyPr/>
          <a:lstStyle/>
          <a:p>
            <a:fld id="{482422FA-C647-42FD-9A2A-BD5C79FCB0BB}" type="slidenum">
              <a:rPr lang="de-DE" smtClean="0"/>
              <a:pPr/>
              <a:t>‹Nr.›</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ECE158-28CB-452E-9B88-C6E9A3C6F441}" type="datetimeFigureOut">
              <a:rPr lang="de-DE" smtClean="0"/>
              <a:pPr/>
              <a:t>11.12.2012</a:t>
            </a:fld>
            <a:endParaRPr lang="de-DE"/>
          </a:p>
        </p:txBody>
      </p:sp>
      <p:sp>
        <p:nvSpPr>
          <p:cNvPr id="6" name="Slide Number Placeholder 5"/>
          <p:cNvSpPr>
            <a:spLocks noGrp="1"/>
          </p:cNvSpPr>
          <p:nvPr>
            <p:ph type="sldNum" sz="quarter" idx="11"/>
          </p:nvPr>
        </p:nvSpPr>
        <p:spPr/>
        <p:txBody>
          <a:bodyPr/>
          <a:lstStyle/>
          <a:p>
            <a:fld id="{482422FA-C647-42FD-9A2A-BD5C79FCB0BB}" type="slidenum">
              <a:rPr lang="de-DE" smtClean="0"/>
              <a:pPr/>
              <a:t>‹Nr.›</a:t>
            </a:fld>
            <a:endParaRPr lang="de-DE"/>
          </a:p>
        </p:txBody>
      </p:sp>
      <p:sp>
        <p:nvSpPr>
          <p:cNvPr id="8" name="Footer Placeholder 7"/>
          <p:cNvSpPr>
            <a:spLocks noGrp="1"/>
          </p:cNvSpPr>
          <p:nvPr>
            <p:ph type="ftr" sz="quarter" idx="12"/>
          </p:nvPr>
        </p:nvSpPr>
        <p:spPr/>
        <p:txBody>
          <a:bodyPr/>
          <a:lstStyle/>
          <a:p>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zweispaltiger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95300" y="1600201"/>
            <a:ext cx="43751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11" name="Rectangle 11"/>
          <p:cNvSpPr>
            <a:spLocks noGrp="1"/>
          </p:cNvSpPr>
          <p:nvPr>
            <p:ph type="body" sz="half" idx="2"/>
          </p:nvPr>
        </p:nvSpPr>
        <p:spPr>
          <a:xfrm>
            <a:off x="5035550" y="1600201"/>
            <a:ext cx="43751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8" name="Title 7"/>
          <p:cNvSpPr>
            <a:spLocks noGrp="1"/>
          </p:cNvSpPr>
          <p:nvPr>
            <p:ph type="title"/>
          </p:nvPr>
        </p:nvSpPr>
        <p:spPr>
          <a:xfrm>
            <a:off x="128464" y="44624"/>
            <a:ext cx="8915400" cy="600776"/>
          </a:xfrm>
          <a:prstGeom prst="rect">
            <a:avLst/>
          </a:prstGeom>
        </p:spPr>
        <p:txBody>
          <a:bodyPr anchor="b" anchorCtr="0">
            <a:spAutoFit/>
          </a:bodyPr>
          <a:lstStyle/>
          <a:p>
            <a:pPr algn="l"/>
            <a:r>
              <a:rPr lang="de-DE" smtClean="0"/>
              <a:t>Titelmasterformat durch Klicken bearbeiten</a:t>
            </a:r>
            <a:endParaRPr lang="en-US"/>
          </a:p>
        </p:txBody>
      </p:sp>
      <p:sp>
        <p:nvSpPr>
          <p:cNvPr id="10" name="Date Placeholder 9"/>
          <p:cNvSpPr>
            <a:spLocks noGrp="1"/>
          </p:cNvSpPr>
          <p:nvPr>
            <p:ph type="dt" sz="half" idx="10"/>
          </p:nvPr>
        </p:nvSpPr>
        <p:spPr/>
        <p:txBody>
          <a:bodyPr/>
          <a:lstStyle/>
          <a:p>
            <a:fld id="{7AECE158-28CB-452E-9B88-C6E9A3C6F441}" type="datetimeFigureOut">
              <a:rPr lang="de-DE" smtClean="0"/>
              <a:pPr/>
              <a:t>11.12.2012</a:t>
            </a:fld>
            <a:endParaRPr lang="de-DE"/>
          </a:p>
        </p:txBody>
      </p:sp>
      <p:sp>
        <p:nvSpPr>
          <p:cNvPr id="12" name="Slide Number Placeholder 11"/>
          <p:cNvSpPr>
            <a:spLocks noGrp="1"/>
          </p:cNvSpPr>
          <p:nvPr>
            <p:ph type="sldNum" sz="quarter" idx="11"/>
          </p:nvPr>
        </p:nvSpPr>
        <p:spPr/>
        <p:txBody>
          <a:bodyPr/>
          <a:lstStyle/>
          <a:p>
            <a:fld id="{482422FA-C647-42FD-9A2A-BD5C79FCB0BB}" type="slidenum">
              <a:rPr lang="de-DE" smtClean="0"/>
              <a:pPr/>
              <a:t>‹Nr.›</a:t>
            </a:fld>
            <a:endParaRPr lang="de-DE"/>
          </a:p>
        </p:txBody>
      </p:sp>
      <p:sp>
        <p:nvSpPr>
          <p:cNvPr id="13" name="Footer Placeholder 12"/>
          <p:cNvSpPr>
            <a:spLocks noGrp="1"/>
          </p:cNvSpPr>
          <p:nvPr>
            <p:ph type="ftr" sz="quarter" idx="12"/>
          </p:nvPr>
        </p:nvSpPr>
        <p:spPr/>
        <p:txBody>
          <a:bodyPr/>
          <a:lstStyle/>
          <a:p>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7" name="Title 6"/>
          <p:cNvSpPr>
            <a:spLocks noGrp="1"/>
          </p:cNvSpPr>
          <p:nvPr>
            <p:ph type="title"/>
          </p:nvPr>
        </p:nvSpPr>
        <p:spPr>
          <a:xfrm>
            <a:off x="128464" y="44624"/>
            <a:ext cx="8915400" cy="600776"/>
          </a:xfrm>
          <a:prstGeom prst="rect">
            <a:avLst/>
          </a:prstGeom>
        </p:spPr>
        <p:txBody>
          <a:bodyPr anchor="b" anchorCtr="0">
            <a:spAutoFit/>
          </a:bodyPr>
          <a:lstStyle/>
          <a:p>
            <a:pPr algn="l"/>
            <a:r>
              <a:rPr lang="de-DE" smtClean="0"/>
              <a:t>Titelmasterformat durch Klicken bearbeiten</a:t>
            </a:r>
            <a:endParaRPr lang="en-US"/>
          </a:p>
        </p:txBody>
      </p:sp>
      <p:sp>
        <p:nvSpPr>
          <p:cNvPr id="8" name="Date Placeholder 7"/>
          <p:cNvSpPr>
            <a:spLocks noGrp="1"/>
          </p:cNvSpPr>
          <p:nvPr>
            <p:ph type="dt" sz="half" idx="10"/>
          </p:nvPr>
        </p:nvSpPr>
        <p:spPr/>
        <p:txBody>
          <a:bodyPr/>
          <a:lstStyle/>
          <a:p>
            <a:fld id="{7AECE158-28CB-452E-9B88-C6E9A3C6F441}" type="datetimeFigureOut">
              <a:rPr lang="de-DE" smtClean="0"/>
              <a:pPr/>
              <a:t>11.12.2012</a:t>
            </a:fld>
            <a:endParaRPr lang="de-DE"/>
          </a:p>
        </p:txBody>
      </p:sp>
      <p:sp>
        <p:nvSpPr>
          <p:cNvPr id="9" name="Slide Number Placeholder 8"/>
          <p:cNvSpPr>
            <a:spLocks noGrp="1"/>
          </p:cNvSpPr>
          <p:nvPr>
            <p:ph type="sldNum" sz="quarter" idx="11"/>
          </p:nvPr>
        </p:nvSpPr>
        <p:spPr/>
        <p:txBody>
          <a:bodyPr/>
          <a:lstStyle/>
          <a:p>
            <a:fld id="{482422FA-C647-42FD-9A2A-BD5C79FCB0BB}" type="slidenum">
              <a:rPr lang="de-DE" smtClean="0"/>
              <a:pPr/>
              <a:t>‹Nr.›</a:t>
            </a:fld>
            <a:endParaRPr lang="de-DE"/>
          </a:p>
        </p:txBody>
      </p:sp>
      <p:sp>
        <p:nvSpPr>
          <p:cNvPr id="10" name="Footer Placeholder 9"/>
          <p:cNvSpPr>
            <a:spLocks noGrp="1"/>
          </p:cNvSpPr>
          <p:nvPr>
            <p:ph type="ftr" sz="quarter" idx="12"/>
          </p:nvPr>
        </p:nvSpPr>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95300" y="1600201"/>
            <a:ext cx="43751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7" name="Rectangle 17"/>
          <p:cNvSpPr>
            <a:spLocks noGrp="1"/>
          </p:cNvSpPr>
          <p:nvPr>
            <p:ph sz="half" idx="2"/>
          </p:nvPr>
        </p:nvSpPr>
        <p:spPr>
          <a:xfrm>
            <a:off x="5035550" y="1600201"/>
            <a:ext cx="43751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8" name="Title 7"/>
          <p:cNvSpPr>
            <a:spLocks noGrp="1"/>
          </p:cNvSpPr>
          <p:nvPr>
            <p:ph type="title"/>
          </p:nvPr>
        </p:nvSpPr>
        <p:spPr>
          <a:xfrm>
            <a:off x="128464" y="44624"/>
            <a:ext cx="8915400" cy="600776"/>
          </a:xfrm>
          <a:prstGeom prst="rect">
            <a:avLst/>
          </a:prstGeom>
        </p:spPr>
        <p:txBody>
          <a:bodyPr anchor="b" anchorCtr="0">
            <a:spAutoFit/>
          </a:bodyPr>
          <a:lstStyle/>
          <a:p>
            <a:pPr algn="l"/>
            <a:r>
              <a:rPr lang="de-DE" smtClean="0"/>
              <a:t>Titelmasterformat durch Klicken bearbeiten</a:t>
            </a:r>
            <a:endParaRPr lang="en-US"/>
          </a:p>
        </p:txBody>
      </p:sp>
      <p:sp>
        <p:nvSpPr>
          <p:cNvPr id="9" name="Date Placeholder 8"/>
          <p:cNvSpPr>
            <a:spLocks noGrp="1"/>
          </p:cNvSpPr>
          <p:nvPr>
            <p:ph type="dt" sz="half" idx="10"/>
          </p:nvPr>
        </p:nvSpPr>
        <p:spPr/>
        <p:txBody>
          <a:bodyPr/>
          <a:lstStyle/>
          <a:p>
            <a:fld id="{7AECE158-28CB-452E-9B88-C6E9A3C6F441}" type="datetimeFigureOut">
              <a:rPr lang="de-DE" smtClean="0"/>
              <a:pPr/>
              <a:t>11.12.2012</a:t>
            </a:fld>
            <a:endParaRPr lang="de-DE"/>
          </a:p>
        </p:txBody>
      </p:sp>
      <p:sp>
        <p:nvSpPr>
          <p:cNvPr id="10" name="Slide Number Placeholder 9"/>
          <p:cNvSpPr>
            <a:spLocks noGrp="1"/>
          </p:cNvSpPr>
          <p:nvPr>
            <p:ph type="sldNum" sz="quarter" idx="11"/>
          </p:nvPr>
        </p:nvSpPr>
        <p:spPr/>
        <p:txBody>
          <a:bodyPr/>
          <a:lstStyle/>
          <a:p>
            <a:fld id="{482422FA-C647-42FD-9A2A-BD5C79FCB0BB}" type="slidenum">
              <a:rPr lang="de-DE" smtClean="0"/>
              <a:pPr/>
              <a:t>‹Nr.›</a:t>
            </a:fld>
            <a:endParaRPr lang="de-DE"/>
          </a:p>
        </p:txBody>
      </p:sp>
      <p:sp>
        <p:nvSpPr>
          <p:cNvPr id="11" name="Footer Placeholder 10"/>
          <p:cNvSpPr>
            <a:spLocks noGrp="1"/>
          </p:cNvSpPr>
          <p:nvPr>
            <p:ph type="ftr" sz="quarter" idx="12"/>
          </p:nvPr>
        </p:nvSpPr>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tif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619" y="430"/>
            <a:ext cx="9904763"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619" y="430"/>
            <a:ext cx="9904763" cy="6857143"/>
          </a:xfrm>
          <a:prstGeom prst="rect">
            <a:avLst/>
          </a:prstGeom>
          <a:noFill/>
          <a:ln>
            <a:noFill/>
          </a:ln>
        </p:spPr>
      </p:pic>
      <p:sp>
        <p:nvSpPr>
          <p:cNvPr id="30" name="Rectangle 30"/>
          <p:cNvSpPr>
            <a:spLocks noGrp="1"/>
          </p:cNvSpPr>
          <p:nvPr>
            <p:ph type="title"/>
          </p:nvPr>
        </p:nvSpPr>
        <p:spPr>
          <a:xfrm>
            <a:off x="70048" y="153475"/>
            <a:ext cx="8915400" cy="539221"/>
          </a:xfrm>
          <a:prstGeom prst="rect">
            <a:avLst/>
          </a:prstGeom>
        </p:spPr>
        <p:txBody>
          <a:bodyPr lIns="107287" tIns="53643" rIns="107287" bIns="53643" anchor="b" anchorCtr="0">
            <a:spAutoFit/>
          </a:bodyPr>
          <a:lstStyle/>
          <a:p>
            <a:pPr algn="l"/>
            <a:r>
              <a:rPr lang="de-DE" dirty="0" smtClean="0"/>
              <a:t>Titelmasterformat durch Klicken bearbeiten</a:t>
            </a:r>
            <a:endParaRPr lang="en-US" dirty="0"/>
          </a:p>
        </p:txBody>
      </p:sp>
      <p:sp>
        <p:nvSpPr>
          <p:cNvPr id="12" name="Rectangle 12"/>
          <p:cNvSpPr>
            <a:spLocks noGrp="1"/>
          </p:cNvSpPr>
          <p:nvPr>
            <p:ph type="body" idx="1"/>
          </p:nvPr>
        </p:nvSpPr>
        <p:spPr>
          <a:xfrm>
            <a:off x="495300" y="1600201"/>
            <a:ext cx="8915400" cy="4525963"/>
          </a:xfrm>
          <a:prstGeom prst="rect">
            <a:avLst/>
          </a:prstGeom>
        </p:spPr>
        <p:txBody>
          <a:bodyPr lIns="107287" tIns="53643" rIns="107287" bIns="53643">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6" name="Rectangle 6"/>
          <p:cNvSpPr>
            <a:spLocks noGrp="1"/>
          </p:cNvSpPr>
          <p:nvPr>
            <p:ph type="dt" sz="half" idx="2"/>
          </p:nvPr>
        </p:nvSpPr>
        <p:spPr>
          <a:xfrm>
            <a:off x="495300" y="6245225"/>
            <a:ext cx="2311400" cy="476251"/>
          </a:xfrm>
          <a:prstGeom prst="rect">
            <a:avLst/>
          </a:prstGeom>
        </p:spPr>
        <p:txBody>
          <a:bodyPr lIns="107287" tIns="53643" rIns="107287" bIns="53643"/>
          <a:lstStyle>
            <a:lvl1pPr>
              <a:defRPr sz="1200">
                <a:latin typeface="+mn-lt"/>
              </a:defRPr>
            </a:lvl1pPr>
          </a:lstStyle>
          <a:p>
            <a:fld id="{7AECE158-28CB-452E-9B88-C6E9A3C6F441}" type="datetimeFigureOut">
              <a:rPr lang="de-DE" smtClean="0"/>
              <a:pPr/>
              <a:t>11.12.2012</a:t>
            </a:fld>
            <a:endParaRPr lang="de-DE"/>
          </a:p>
        </p:txBody>
      </p:sp>
      <p:sp>
        <p:nvSpPr>
          <p:cNvPr id="20" name="Rectangle 20"/>
          <p:cNvSpPr>
            <a:spLocks noGrp="1"/>
          </p:cNvSpPr>
          <p:nvPr>
            <p:ph type="ftr" sz="quarter" idx="3"/>
          </p:nvPr>
        </p:nvSpPr>
        <p:spPr>
          <a:xfrm>
            <a:off x="3384550" y="6245225"/>
            <a:ext cx="3136900" cy="476251"/>
          </a:xfrm>
          <a:prstGeom prst="rect">
            <a:avLst/>
          </a:prstGeom>
        </p:spPr>
        <p:txBody>
          <a:bodyPr lIns="107287" tIns="53643" rIns="107287" bIns="53643"/>
          <a:lstStyle>
            <a:lvl1pPr algn="ctr">
              <a:defRPr sz="1200">
                <a:latin typeface="+mn-lt"/>
              </a:defRPr>
            </a:lvl1pPr>
          </a:lstStyle>
          <a:p>
            <a:endParaRPr lang="de-DE"/>
          </a:p>
        </p:txBody>
      </p:sp>
      <p:sp>
        <p:nvSpPr>
          <p:cNvPr id="21" name="Rectangle 21"/>
          <p:cNvSpPr>
            <a:spLocks noGrp="1"/>
          </p:cNvSpPr>
          <p:nvPr>
            <p:ph type="sldNum" sz="quarter" idx="4"/>
          </p:nvPr>
        </p:nvSpPr>
        <p:spPr>
          <a:xfrm>
            <a:off x="7099300" y="6245225"/>
            <a:ext cx="2311400" cy="476251"/>
          </a:xfrm>
          <a:prstGeom prst="rect">
            <a:avLst/>
          </a:prstGeom>
        </p:spPr>
        <p:txBody>
          <a:bodyPr lIns="107287" tIns="53643" rIns="107287" bIns="53643"/>
          <a:lstStyle>
            <a:lvl1pPr>
              <a:defRPr sz="1200">
                <a:latin typeface="+mn-lt"/>
              </a:defRPr>
            </a:lvl1pPr>
          </a:lstStyle>
          <a:p>
            <a:fld id="{482422FA-C647-42FD-9A2A-BD5C79FCB0BB}" type="slidenum">
              <a:rPr lang="de-DE" smtClean="0"/>
              <a:pPr/>
              <a:t>‹Nr.›</a:t>
            </a:fld>
            <a:endParaRPr lang="de-DE"/>
          </a:p>
        </p:txBody>
      </p:sp>
      <p:pic>
        <p:nvPicPr>
          <p:cNvPr id="10" name="Picture 2" descr="\\EMILIY\h-faktor\H-Faktor_Projekte\Vorlagen Logos\h-faktor_gross.tif"/>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048649" y="71416"/>
            <a:ext cx="1781057" cy="525809"/>
          </a:xfrm>
          <a:prstGeom prst="rect">
            <a:avLst/>
          </a:prstGeom>
          <a:noFill/>
        </p:spPr>
      </p:pic>
      <p:sp>
        <p:nvSpPr>
          <p:cNvPr id="11" name="Textfeld 10"/>
          <p:cNvSpPr txBox="1"/>
          <p:nvPr/>
        </p:nvSpPr>
        <p:spPr>
          <a:xfrm>
            <a:off x="0" y="6453338"/>
            <a:ext cx="9906000" cy="323777"/>
          </a:xfrm>
          <a:prstGeom prst="rect">
            <a:avLst/>
          </a:prstGeom>
          <a:noFill/>
        </p:spPr>
        <p:txBody>
          <a:bodyPr wrap="square" lIns="107287" tIns="53643" rIns="107287" bIns="53643" rtlCol="0">
            <a:spAutoFit/>
          </a:bodyPr>
          <a:lstStyle/>
          <a:p>
            <a:pPr algn="ctr"/>
            <a:r>
              <a:rPr lang="de-DE" sz="1400" dirty="0" smtClean="0"/>
              <a:t>© 2010 H-Faktor GmbH – Niederhofer Kohlenweg 16 – 44267 Dortmund</a:t>
            </a:r>
            <a:endParaRPr lang="de-DE" sz="14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defPPr>
        <a:defRPr sz="5200">
          <a:solidFill>
            <a:schemeClr val="tx1"/>
          </a:solidFill>
          <a:latin typeface="+mj-lt"/>
          <a:ea typeface="+mj-ea"/>
          <a:cs typeface="+mj-cs"/>
        </a:defRPr>
      </a:defPPr>
      <a:lvl1pPr algn="l" eaLnBrk="1" hangingPunct="1">
        <a:buNone/>
        <a:defRPr sz="2800" b="1">
          <a:solidFill>
            <a:schemeClr val="tx1">
              <a:alpha val="100000"/>
            </a:schemeClr>
          </a:solidFill>
          <a:effectLst>
            <a:outerShdw blurRad="38100" dist="38100" dir="2700000" algn="tl">
              <a:srgbClr val="000000">
                <a:alpha val="43137"/>
              </a:srgbClr>
            </a:outerShdw>
          </a:effectLst>
          <a:latin typeface="Calibri" pitchFamily="34" charset="0"/>
        </a:defRPr>
      </a:lvl1pPr>
    </p:titleStyle>
    <p:bodyStyle>
      <a:defPPr>
        <a:defRPr>
          <a:solidFill>
            <a:schemeClr val="tx1"/>
          </a:solidFill>
          <a:latin typeface="+mn-lt"/>
          <a:ea typeface="+mn-ea"/>
          <a:cs typeface="+mn-cs"/>
        </a:defRPr>
      </a:defPPr>
      <a:lvl1pPr marL="402325" indent="-402325" eaLnBrk="1" hangingPunct="1">
        <a:buFont typeface="Wingdings" pitchFamily="2" charset="2"/>
        <a:buChar char="Ø"/>
        <a:defRPr sz="1800">
          <a:latin typeface="Calibri" pitchFamily="34" charset="0"/>
        </a:defRPr>
      </a:lvl1pPr>
      <a:lvl2pPr marL="871703" indent="-335270" eaLnBrk="1" hangingPunct="1">
        <a:buFont typeface="Wingdings" pitchFamily="2" charset="2"/>
        <a:buChar char="§"/>
        <a:defRPr sz="1600">
          <a:latin typeface="Calibri" pitchFamily="34" charset="0"/>
        </a:defRPr>
      </a:lvl2pPr>
      <a:lvl3pPr marL="1341082" indent="-268216" eaLnBrk="1" hangingPunct="1">
        <a:buChar char="•"/>
        <a:defRPr sz="1600">
          <a:latin typeface="Calibri" pitchFamily="34" charset="0"/>
        </a:defRPr>
      </a:lvl3pPr>
      <a:lvl4pPr marL="1877515" indent="-268216" eaLnBrk="1" hangingPunct="1">
        <a:buChar char="–"/>
        <a:defRPr sz="1600">
          <a:latin typeface="Calibri" pitchFamily="34" charset="0"/>
        </a:defRPr>
      </a:lvl4pPr>
      <a:lvl5pPr marL="2413947" indent="-268216" eaLnBrk="1" hangingPunct="1">
        <a:buChar char="»"/>
        <a:defRPr sz="1600">
          <a:latin typeface="Calibri" pitchFamily="34" charset="0"/>
        </a:defRPr>
      </a:lvl5pPr>
      <a:lvl6pPr marL="2950380" indent="-268216" eaLnBrk="1" hangingPunct="1">
        <a:buChar char="•"/>
        <a:defRPr sz="2300"/>
      </a:lvl6pPr>
      <a:lvl7pPr marL="3486813" indent="-268216" eaLnBrk="1" hangingPunct="1">
        <a:buChar char="•"/>
        <a:defRPr sz="2300"/>
      </a:lvl7pPr>
      <a:lvl8pPr marL="4023246" indent="-268216" eaLnBrk="1" hangingPunct="1">
        <a:buChar char="•"/>
        <a:defRPr sz="2300"/>
      </a:lvl8pPr>
      <a:lvl9pPr marL="4559678" indent="-268216" eaLnBrk="1" hangingPunct="1">
        <a:buChar char="•"/>
        <a:defRPr sz="2300"/>
      </a:lvl9pPr>
    </p:bodyStyle>
    <p:otherStyle>
      <a:defPPr>
        <a:defRPr>
          <a:solidFill>
            <a:schemeClr val="tx1"/>
          </a:solidFill>
          <a:latin typeface="+mn-lt"/>
          <a:ea typeface="+mn-ea"/>
          <a:cs typeface="+mn-cs"/>
        </a:defRPr>
      </a:defPPr>
      <a:lvl1pPr marL="0" eaLnBrk="1" hangingPunct="1"/>
      <a:lvl2pPr marL="536433" eaLnBrk="1" hangingPunct="1"/>
      <a:lvl3pPr marL="1072866" eaLnBrk="1" hangingPunct="1"/>
      <a:lvl4pPr marL="1609298" eaLnBrk="1" hangingPunct="1"/>
      <a:lvl5pPr marL="2145731" eaLnBrk="1" hangingPunct="1"/>
      <a:lvl6pPr marL="2682164" eaLnBrk="1" hangingPunct="1"/>
      <a:lvl7pPr marL="3218597" eaLnBrk="1" hangingPunct="1"/>
      <a:lvl8pPr marL="3755029" eaLnBrk="1" hangingPunct="1"/>
      <a:lvl9pPr marL="4291462"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072680" y="3861048"/>
            <a:ext cx="6710238" cy="925223"/>
          </a:xfrm>
        </p:spPr>
        <p:txBody>
          <a:bodyPr>
            <a:normAutofit/>
          </a:bodyPr>
          <a:lstStyle/>
          <a:p>
            <a:r>
              <a:rPr lang="de-DE" dirty="0" smtClean="0"/>
              <a:t>Dauerhaft gesund unterrichten</a:t>
            </a:r>
            <a:endParaRPr lang="de-DE" dirty="0"/>
          </a:p>
        </p:txBody>
      </p:sp>
      <p:sp>
        <p:nvSpPr>
          <p:cNvPr id="2" name="Titel 1"/>
          <p:cNvSpPr>
            <a:spLocks noGrp="1"/>
          </p:cNvSpPr>
          <p:nvPr>
            <p:ph type="ctrTitle"/>
          </p:nvPr>
        </p:nvSpPr>
        <p:spPr>
          <a:xfrm>
            <a:off x="1136576" y="1268760"/>
            <a:ext cx="8209299" cy="2655937"/>
          </a:xfrm>
        </p:spPr>
        <p:txBody>
          <a:bodyPr anchor="ctr">
            <a:normAutofit/>
          </a:bodyPr>
          <a:lstStyle/>
          <a:p>
            <a:pPr algn="ctr"/>
            <a:r>
              <a:rPr lang="de-DE" dirty="0" smtClean="0"/>
              <a:t>Präsentation Arbeitsbewältigungs- Coaching in Lehrberufen</a:t>
            </a:r>
            <a:endParaRPr lang="de-D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8784" y="4725144"/>
            <a:ext cx="4912633" cy="1700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3163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128464" y="1412776"/>
            <a:ext cx="9505056" cy="4968551"/>
          </a:xfrm>
        </p:spPr>
        <p:txBody>
          <a:bodyPr>
            <a:normAutofit/>
          </a:bodyPr>
          <a:lstStyle/>
          <a:p>
            <a:r>
              <a:rPr lang="de-DE" sz="2000" dirty="0" smtClean="0"/>
              <a:t>Die </a:t>
            </a:r>
            <a:r>
              <a:rPr lang="de-DE" sz="2000" dirty="0"/>
              <a:t>einzelnen </a:t>
            </a:r>
            <a:r>
              <a:rPr lang="de-DE" sz="2000" dirty="0" smtClean="0"/>
              <a:t>Gespräche werden anonymisiert ausgewertet und im Rahmen eines Workshops präsentiert und diskutiert. Ziel ist die Ableitung organisatorischer Maßnahmen zur Verstärkung der individuellen Ziele.  </a:t>
            </a:r>
            <a:endParaRPr lang="de-DE" sz="2000" dirty="0"/>
          </a:p>
          <a:p>
            <a:pPr lvl="1"/>
            <a:r>
              <a:rPr lang="de-DE" sz="1800" dirty="0"/>
              <a:t>a) eine personalwirtschaftliche Kennzahl über den durchschnittlichen IST-Stand der </a:t>
            </a:r>
          </a:p>
          <a:p>
            <a:pPr lvl="1"/>
            <a:r>
              <a:rPr lang="de-DE" sz="1800" dirty="0"/>
              <a:t>Arbeitsbewältigung der Gesamtbelegschaft bzw. von Abteilungsbelegschaften (WAI </a:t>
            </a:r>
            <a:r>
              <a:rPr lang="de-DE" sz="1800" dirty="0" smtClean="0"/>
              <a:t>im Mittelwert</a:t>
            </a:r>
            <a:r>
              <a:rPr lang="de-DE" sz="1800" dirty="0"/>
              <a:t>)  </a:t>
            </a:r>
          </a:p>
          <a:p>
            <a:pPr lvl="1"/>
            <a:r>
              <a:rPr lang="de-DE" sz="1800" dirty="0"/>
              <a:t>b) einen Überblick über die Verteilung der Arbeitsbewältigungs-Konstellationen (Häufigkeitsverteilung der Arbeitsbewältigungs-Konstellationen) im Gesamtbetrieb bzw. dort, wo es </a:t>
            </a:r>
            <a:r>
              <a:rPr lang="de-DE" sz="1800" dirty="0" smtClean="0"/>
              <a:t>die </a:t>
            </a:r>
            <a:r>
              <a:rPr lang="de-DE" sz="1800" dirty="0"/>
              <a:t>Beschäftigtenanzahl zulässt, auch von Abteilungen (&gt; 10 Beschäftigte bzw. </a:t>
            </a:r>
            <a:r>
              <a:rPr lang="de-DE" sz="1800" dirty="0" smtClean="0"/>
              <a:t>AB-C Teilnehmende</a:t>
            </a:r>
            <a:r>
              <a:rPr lang="de-DE" sz="1800" dirty="0"/>
              <a:t>) </a:t>
            </a:r>
          </a:p>
          <a:p>
            <a:pPr lvl="1"/>
            <a:r>
              <a:rPr lang="de-DE" sz="1800" dirty="0"/>
              <a:t>c) eine nach Häufigkeit der Nennungen gereihte Zusammenstellung der Förderthemen, die aus </a:t>
            </a:r>
            <a:r>
              <a:rPr lang="de-DE" sz="1800" dirty="0" smtClean="0"/>
              <a:t> Sicht </a:t>
            </a:r>
            <a:r>
              <a:rPr lang="de-DE" sz="1800" dirty="0"/>
              <a:t>der </a:t>
            </a:r>
            <a:r>
              <a:rPr lang="de-DE" sz="1800" dirty="0" smtClean="0"/>
              <a:t>AB-C-Teilnehmenden </a:t>
            </a:r>
            <a:r>
              <a:rPr lang="de-DE" sz="1800" dirty="0"/>
              <a:t>ihre Arbeitsbewältigung positiv beeinflussen. </a:t>
            </a:r>
          </a:p>
          <a:p>
            <a:r>
              <a:rPr lang="de-DE" sz="2000" dirty="0"/>
              <a:t>Der Arbeitsbewältigungs-Bericht dient dazu, die Entscheider zu informieren und etwaige </a:t>
            </a:r>
            <a:r>
              <a:rPr lang="de-DE" sz="2000" dirty="0" smtClean="0"/>
              <a:t>Fördermaßnahmen </a:t>
            </a:r>
            <a:r>
              <a:rPr lang="de-DE" sz="2000" dirty="0"/>
              <a:t>abzuleiten </a:t>
            </a:r>
          </a:p>
        </p:txBody>
      </p:sp>
      <p:sp>
        <p:nvSpPr>
          <p:cNvPr id="3" name="Titel 2"/>
          <p:cNvSpPr>
            <a:spLocks noGrp="1"/>
          </p:cNvSpPr>
          <p:nvPr>
            <p:ph type="title"/>
          </p:nvPr>
        </p:nvSpPr>
        <p:spPr>
          <a:xfrm>
            <a:off x="70048" y="153475"/>
            <a:ext cx="8915400" cy="539221"/>
          </a:xfrm>
        </p:spPr>
        <p:txBody>
          <a:bodyPr/>
          <a:lstStyle/>
          <a:p>
            <a:r>
              <a:rPr lang="de-DE" dirty="0"/>
              <a:t>Anonyme Zusammenfassung und Berichterstattung </a:t>
            </a:r>
          </a:p>
        </p:txBody>
      </p:sp>
    </p:spTree>
    <p:extLst>
      <p:ext uri="{BB962C8B-B14F-4D97-AF65-F5344CB8AC3E}">
        <p14:creationId xmlns:p14="http://schemas.microsoft.com/office/powerpoint/2010/main" xmlns="" val="270327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Leitfragen für den Arbeitsbewältigungsworkshop</a:t>
            </a:r>
            <a:endParaRPr lang="de-DE" dirty="0"/>
          </a:p>
        </p:txBody>
      </p:sp>
      <p:sp>
        <p:nvSpPr>
          <p:cNvPr id="4" name="Textfeld 3"/>
          <p:cNvSpPr txBox="1">
            <a:spLocks noChangeArrowheads="1"/>
          </p:cNvSpPr>
          <p:nvPr/>
        </p:nvSpPr>
        <p:spPr bwMode="auto">
          <a:xfrm>
            <a:off x="827088" y="1627188"/>
            <a:ext cx="7516812"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600"/>
              </a:spcAft>
              <a:buClr>
                <a:srgbClr val="00B050"/>
              </a:buClr>
              <a:buFont typeface="Arial" charset="0"/>
              <a:buChar char="•"/>
            </a:pPr>
            <a:r>
              <a:rPr lang="de-DE" dirty="0">
                <a:latin typeface="Arial" charset="0"/>
              </a:rPr>
              <a:t>Was erfreut (am meisten</a:t>
            </a:r>
            <a:r>
              <a:rPr lang="de-DE" dirty="0" smtClean="0">
                <a:latin typeface="Arial" charset="0"/>
              </a:rPr>
              <a:t>)?</a:t>
            </a:r>
            <a:endParaRPr lang="de-DE" dirty="0">
              <a:latin typeface="Arial" charset="0"/>
            </a:endParaRPr>
          </a:p>
          <a:p>
            <a:pPr eaLnBrk="1" hangingPunct="1">
              <a:spcAft>
                <a:spcPts val="600"/>
              </a:spcAft>
              <a:buFont typeface="Arial" charset="0"/>
              <a:buChar char="•"/>
            </a:pPr>
            <a:r>
              <a:rPr lang="de-DE" dirty="0">
                <a:latin typeface="Arial" charset="0"/>
              </a:rPr>
              <a:t>Was überrascht?</a:t>
            </a:r>
          </a:p>
          <a:p>
            <a:pPr eaLnBrk="1" hangingPunct="1">
              <a:spcAft>
                <a:spcPts val="600"/>
              </a:spcAft>
              <a:buClr>
                <a:srgbClr val="FF0000"/>
              </a:buClr>
              <a:buFont typeface="Arial" charset="0"/>
              <a:buChar char="•"/>
            </a:pPr>
            <a:r>
              <a:rPr lang="de-DE" dirty="0">
                <a:latin typeface="Arial" charset="0"/>
              </a:rPr>
              <a:t>Was fällt am meisten negativ auf?</a:t>
            </a:r>
          </a:p>
        </p:txBody>
      </p:sp>
      <p:sp>
        <p:nvSpPr>
          <p:cNvPr id="5" name="Rechteck 4"/>
          <p:cNvSpPr>
            <a:spLocks noChangeArrowheads="1"/>
          </p:cNvSpPr>
          <p:nvPr/>
        </p:nvSpPr>
        <p:spPr bwMode="auto">
          <a:xfrm>
            <a:off x="827088" y="3067050"/>
            <a:ext cx="7921625" cy="324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55600" indent="-355600">
              <a:spcAft>
                <a:spcPts val="600"/>
              </a:spcAft>
              <a:buClr>
                <a:srgbClr val="008000"/>
              </a:buClr>
              <a:buFont typeface="Wingdings" pitchFamily="2" charset="2"/>
              <a:buChar char="Ø"/>
            </a:pPr>
            <a:r>
              <a:rPr lang="de-DE" dirty="0">
                <a:latin typeface="Arial" charset="0"/>
              </a:rPr>
              <a:t>Was kann getan werden, um das Positive zu erhalten / stärken / auszubauen?</a:t>
            </a:r>
          </a:p>
          <a:p>
            <a:pPr marL="355600" indent="-355600">
              <a:spcAft>
                <a:spcPts val="600"/>
              </a:spcAft>
              <a:buClr>
                <a:srgbClr val="FF3300"/>
              </a:buClr>
              <a:buFont typeface="Wingdings" pitchFamily="2" charset="2"/>
              <a:buChar char="Ø"/>
            </a:pPr>
            <a:r>
              <a:rPr lang="de-DE" dirty="0">
                <a:latin typeface="Arial" charset="0"/>
              </a:rPr>
              <a:t>Was kann getan werden, um das Negative zu verringern / zu entfernen?</a:t>
            </a:r>
          </a:p>
          <a:p>
            <a:pPr marL="355600" indent="-355600">
              <a:spcAft>
                <a:spcPts val="600"/>
              </a:spcAft>
              <a:buFont typeface="Wingdings" pitchFamily="2" charset="2"/>
              <a:buChar char="Ø"/>
            </a:pPr>
            <a:r>
              <a:rPr lang="de-DE" dirty="0">
                <a:latin typeface="Arial" charset="0"/>
              </a:rPr>
              <a:t>Was soll/en die x (min. 1) wichtigste(n) Maßnahmen zur Förderung der Arbeitsbewältigungsfähigkeit der Belegschaft sein?</a:t>
            </a:r>
          </a:p>
          <a:p>
            <a:pPr marL="355600" indent="-355600">
              <a:spcAft>
                <a:spcPts val="600"/>
              </a:spcAft>
              <a:buFont typeface="Wingdings" pitchFamily="2" charset="2"/>
              <a:buChar char="Ø"/>
            </a:pPr>
            <a:r>
              <a:rPr lang="de-DE" dirty="0">
                <a:latin typeface="Arial" charset="0"/>
              </a:rPr>
              <a:t>Braucht es dafür externe Unterstützung?</a:t>
            </a:r>
          </a:p>
        </p:txBody>
      </p:sp>
      <p:sp>
        <p:nvSpPr>
          <p:cNvPr id="6" name="Text Box 5"/>
          <p:cNvSpPr txBox="1">
            <a:spLocks noChangeArrowheads="1"/>
          </p:cNvSpPr>
          <p:nvPr/>
        </p:nvSpPr>
        <p:spPr bwMode="auto">
          <a:xfrm>
            <a:off x="179388" y="1484313"/>
            <a:ext cx="5699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3600" b="1">
                <a:solidFill>
                  <a:srgbClr val="008000"/>
                </a:solidFill>
                <a:sym typeface="Wingdings" pitchFamily="2" charset="2"/>
              </a:rPr>
              <a:t></a:t>
            </a:r>
          </a:p>
        </p:txBody>
      </p:sp>
      <p:sp>
        <p:nvSpPr>
          <p:cNvPr id="7" name="Text Box 6"/>
          <p:cNvSpPr txBox="1">
            <a:spLocks noChangeArrowheads="1"/>
          </p:cNvSpPr>
          <p:nvPr/>
        </p:nvSpPr>
        <p:spPr bwMode="auto">
          <a:xfrm>
            <a:off x="250825" y="1924050"/>
            <a:ext cx="434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3600" b="1">
                <a:sym typeface="Wingdings" pitchFamily="2" charset="2"/>
              </a:rPr>
              <a:t></a:t>
            </a:r>
          </a:p>
        </p:txBody>
      </p:sp>
      <p:sp>
        <p:nvSpPr>
          <p:cNvPr id="8" name="Text Box 7"/>
          <p:cNvSpPr txBox="1">
            <a:spLocks noChangeArrowheads="1"/>
          </p:cNvSpPr>
          <p:nvPr/>
        </p:nvSpPr>
        <p:spPr bwMode="auto">
          <a:xfrm>
            <a:off x="179388" y="2420938"/>
            <a:ext cx="5699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3600" b="1">
                <a:solidFill>
                  <a:srgbClr val="FF0000"/>
                </a:solidFill>
                <a:sym typeface="Wingdings" pitchFamily="2" charset="2"/>
              </a:rPr>
              <a:t></a:t>
            </a:r>
          </a:p>
        </p:txBody>
      </p:sp>
    </p:spTree>
    <p:extLst>
      <p:ext uri="{BB962C8B-B14F-4D97-AF65-F5344CB8AC3E}">
        <p14:creationId xmlns:p14="http://schemas.microsoft.com/office/powerpoint/2010/main" xmlns="" val="71484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495300" y="1600201"/>
            <a:ext cx="3305572" cy="4525963"/>
          </a:xfrm>
        </p:spPr>
        <p:txBody>
          <a:bodyPr/>
          <a:lstStyle/>
          <a:p>
            <a:pPr marL="0" indent="0">
              <a:buNone/>
            </a:pPr>
            <a:r>
              <a:rPr lang="de-DE" dirty="0" smtClean="0"/>
              <a:t>Udo Kiel </a:t>
            </a:r>
          </a:p>
          <a:p>
            <a:pPr marL="0" indent="0">
              <a:buNone/>
            </a:pPr>
            <a:endParaRPr lang="de-DE" dirty="0"/>
          </a:p>
          <a:p>
            <a:pPr marL="0" indent="0">
              <a:buNone/>
            </a:pPr>
            <a:r>
              <a:rPr lang="de-DE" dirty="0" smtClean="0"/>
              <a:t>Mitglied im </a:t>
            </a:r>
            <a:r>
              <a:rPr lang="de-DE" dirty="0" err="1" smtClean="0"/>
              <a:t>ddn</a:t>
            </a:r>
            <a:r>
              <a:rPr lang="de-DE" dirty="0" smtClean="0"/>
              <a:t> – </a:t>
            </a:r>
            <a:r>
              <a:rPr lang="de-DE" dirty="0" err="1" smtClean="0"/>
              <a:t>Demografieexperten</a:t>
            </a:r>
            <a:r>
              <a:rPr lang="de-DE" dirty="0" smtClean="0"/>
              <a:t> Netzwerk</a:t>
            </a:r>
          </a:p>
          <a:p>
            <a:pPr marL="0" indent="0">
              <a:buNone/>
            </a:pPr>
            <a:endParaRPr lang="de-DE" dirty="0" smtClean="0"/>
          </a:p>
          <a:p>
            <a:pPr marL="0" indent="0">
              <a:buNone/>
            </a:pPr>
            <a:r>
              <a:rPr lang="de-DE" dirty="0" smtClean="0"/>
              <a:t>Qualifizierter Berater für das Arbeitsbewältigungs-Coaching</a:t>
            </a:r>
          </a:p>
          <a:p>
            <a:pPr marL="0" indent="0">
              <a:buNone/>
            </a:pPr>
            <a:endParaRPr lang="de-DE" dirty="0" smtClean="0"/>
          </a:p>
          <a:p>
            <a:pPr marL="0" indent="0">
              <a:buNone/>
            </a:pPr>
            <a:r>
              <a:rPr lang="de-DE" dirty="0" smtClean="0"/>
              <a:t>Mitglied TIK-INQA</a:t>
            </a:r>
          </a:p>
          <a:p>
            <a:pPr marL="0" indent="0">
              <a:buNone/>
            </a:pPr>
            <a:endParaRPr lang="de-DE" smtClean="0"/>
          </a:p>
          <a:p>
            <a:pPr marL="0" indent="0">
              <a:buNone/>
            </a:pPr>
            <a:r>
              <a:rPr lang="de-DE" smtClean="0"/>
              <a:t>Mitglied </a:t>
            </a:r>
            <a:r>
              <a:rPr lang="de-DE" dirty="0" err="1" smtClean="0"/>
              <a:t>AuZ</a:t>
            </a:r>
            <a:r>
              <a:rPr lang="de-DE" dirty="0" smtClean="0"/>
              <a:t> .e.V.</a:t>
            </a:r>
            <a:endParaRPr lang="de-DE" dirty="0"/>
          </a:p>
        </p:txBody>
      </p:sp>
      <p:sp>
        <p:nvSpPr>
          <p:cNvPr id="3" name="Titel 2"/>
          <p:cNvSpPr>
            <a:spLocks noGrp="1"/>
          </p:cNvSpPr>
          <p:nvPr>
            <p:ph type="title"/>
          </p:nvPr>
        </p:nvSpPr>
        <p:spPr/>
        <p:txBody>
          <a:bodyPr/>
          <a:lstStyle/>
          <a:p>
            <a:r>
              <a:rPr lang="de-DE" dirty="0" smtClean="0"/>
              <a:t>Ihr Ansprechpartner</a:t>
            </a:r>
            <a:endParaRPr lang="de-D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7775" y="1484784"/>
            <a:ext cx="3688497" cy="1272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7775" y="2757616"/>
            <a:ext cx="3688497" cy="1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descr="http://www.arbeitundzukunft.de/2059A.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Vollbild anzeige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5759" y="5085184"/>
            <a:ext cx="1357761" cy="1321554"/>
          </a:xfrm>
          <a:prstGeom prst="rect">
            <a:avLst/>
          </a:prstGeom>
          <a:noFill/>
          <a:extLst>
            <a:ext uri="{909E8E84-426E-40DD-AFC4-6F175D3DCCD1}">
              <a14:hiddenFill xmlns:a14="http://schemas.microsoft.com/office/drawing/2010/main" xmlns="">
                <a:solidFill>
                  <a:srgbClr val="FFFFFF"/>
                </a:solidFill>
              </a14:hiddenFill>
            </a:ext>
          </a:extLst>
        </p:spPr>
      </p:pic>
      <p:pic>
        <p:nvPicPr>
          <p:cNvPr id="5129" name="Picture 9" descr="Vollbild anzeige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7775" y="4096734"/>
            <a:ext cx="3796538" cy="988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743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rmAutofit/>
          </a:bodyPr>
          <a:lstStyle/>
          <a:p>
            <a:r>
              <a:rPr lang="de-DE" sz="3200" dirty="0" smtClean="0"/>
              <a:t>Das Arbeitsbewältigungs-Coaching® (ab-c) ist eine Methode zur Erhaltung bzw. Förderung der Arbeitsfähigkeit </a:t>
            </a:r>
            <a:r>
              <a:rPr lang="de-DE" sz="3200" b="1" dirty="0" smtClean="0"/>
              <a:t>auf individueller und organisatorischer Ebene</a:t>
            </a:r>
            <a:r>
              <a:rPr lang="de-DE" sz="3200" dirty="0" smtClean="0"/>
              <a:t>. Es basiert auf den wissenschaftlichen Erkenntnissen und evaluierten Praxiserfahrungen des Finish Institute </a:t>
            </a:r>
            <a:r>
              <a:rPr lang="de-DE" sz="3200" dirty="0" err="1" smtClean="0"/>
              <a:t>of</a:t>
            </a:r>
            <a:r>
              <a:rPr lang="de-DE" sz="3200" dirty="0" smtClean="0"/>
              <a:t> </a:t>
            </a:r>
            <a:r>
              <a:rPr lang="de-DE" sz="3200" dirty="0" err="1" smtClean="0"/>
              <a:t>Occupational</a:t>
            </a:r>
            <a:r>
              <a:rPr lang="de-DE" sz="3200" dirty="0" smtClean="0"/>
              <a:t> </a:t>
            </a:r>
            <a:r>
              <a:rPr lang="de-DE" sz="3200" dirty="0" err="1" smtClean="0"/>
              <a:t>Health</a:t>
            </a:r>
            <a:r>
              <a:rPr lang="de-DE" sz="3200" dirty="0" smtClean="0"/>
              <a:t> (FIOH) und den Arbeiten von Prof. J. </a:t>
            </a:r>
            <a:r>
              <a:rPr lang="de-DE" sz="3200" dirty="0" err="1" smtClean="0"/>
              <a:t>Illmarien</a:t>
            </a:r>
            <a:r>
              <a:rPr lang="de-DE" sz="3200" dirty="0" smtClean="0"/>
              <a:t>.</a:t>
            </a:r>
            <a:endParaRPr lang="de-DE" sz="3200" dirty="0"/>
          </a:p>
        </p:txBody>
      </p:sp>
      <p:sp>
        <p:nvSpPr>
          <p:cNvPr id="3" name="Titel 2"/>
          <p:cNvSpPr>
            <a:spLocks noGrp="1"/>
          </p:cNvSpPr>
          <p:nvPr>
            <p:ph type="title"/>
          </p:nvPr>
        </p:nvSpPr>
        <p:spPr/>
        <p:txBody>
          <a:bodyPr/>
          <a:lstStyle/>
          <a:p>
            <a:r>
              <a:rPr lang="de-DE" dirty="0" smtClean="0"/>
              <a:t>Die Methode</a:t>
            </a:r>
            <a:endParaRPr lang="de-DE" dirty="0"/>
          </a:p>
        </p:txBody>
      </p:sp>
    </p:spTree>
    <p:extLst>
      <p:ext uri="{BB962C8B-B14F-4D97-AF65-F5344CB8AC3E}">
        <p14:creationId xmlns:p14="http://schemas.microsoft.com/office/powerpoint/2010/main" xmlns="" val="3973975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Basiserkenntnisse zur Arbeitsbewältigungsfähigkeit</a:t>
            </a:r>
            <a:endParaRPr lang="de-DE" dirty="0"/>
          </a:p>
        </p:txBody>
      </p:sp>
      <p:sp>
        <p:nvSpPr>
          <p:cNvPr id="5" name="Textfeld 4"/>
          <p:cNvSpPr txBox="1"/>
          <p:nvPr/>
        </p:nvSpPr>
        <p:spPr>
          <a:xfrm flipH="1">
            <a:off x="0" y="1574455"/>
            <a:ext cx="5097016" cy="4524315"/>
          </a:xfrm>
          <a:prstGeom prst="rect">
            <a:avLst/>
          </a:prstGeom>
          <a:noFill/>
        </p:spPr>
        <p:txBody>
          <a:bodyPr wrap="square" rtlCol="0">
            <a:spAutoFit/>
          </a:bodyPr>
          <a:lstStyle/>
          <a:p>
            <a:pPr marL="342900" lvl="0" indent="-342900">
              <a:buFont typeface="Wingdings" pitchFamily="2" charset="2"/>
              <a:buChar char="ü"/>
            </a:pPr>
            <a:r>
              <a:rPr lang="de-DE" sz="2400" b="1" dirty="0">
                <a:solidFill>
                  <a:srgbClr val="FF6600"/>
                </a:solidFill>
              </a:rPr>
              <a:t>...</a:t>
            </a:r>
            <a:r>
              <a:rPr lang="de-DE" sz="2400" dirty="0"/>
              <a:t> beschreibt das </a:t>
            </a:r>
            <a:r>
              <a:rPr lang="de-DE" sz="2400" dirty="0">
                <a:cs typeface="Times New Roman" pitchFamily="18" charset="0"/>
              </a:rPr>
              <a:t>Potenzial eines Menschen, eine Anforderung zu einem gegebenen Zeitpunkt zu bewältigen. </a:t>
            </a:r>
          </a:p>
          <a:p>
            <a:pPr marL="342900" lvl="0" indent="-342900">
              <a:buFont typeface="Wingdings" pitchFamily="2" charset="2"/>
              <a:buChar char="ü"/>
            </a:pPr>
            <a:r>
              <a:rPr lang="de-DE" sz="2400" dirty="0">
                <a:cs typeface="Times New Roman" pitchFamily="18" charset="0"/>
              </a:rPr>
              <a:t>Dabei muss die Entwicklung der </a:t>
            </a:r>
            <a:r>
              <a:rPr lang="de-DE" sz="2400" b="1" dirty="0">
                <a:solidFill>
                  <a:srgbClr val="FF6600"/>
                </a:solidFill>
              </a:rPr>
              <a:t>individuellen funktionellen Kapazität</a:t>
            </a:r>
            <a:r>
              <a:rPr lang="de-DE" sz="2400" dirty="0">
                <a:cs typeface="Times New Roman" pitchFamily="18" charset="0"/>
              </a:rPr>
              <a:t> ins Verhältnis gesetzt werden zur </a:t>
            </a:r>
            <a:r>
              <a:rPr lang="de-DE" sz="2400" b="1" dirty="0">
                <a:solidFill>
                  <a:srgbClr val="FF6600"/>
                </a:solidFill>
              </a:rPr>
              <a:t>Arbeitsanforderung</a:t>
            </a:r>
            <a:r>
              <a:rPr lang="de-DE" sz="2400" dirty="0">
                <a:solidFill>
                  <a:srgbClr val="FF6600"/>
                </a:solidFill>
                <a:cs typeface="Times New Roman" pitchFamily="18" charset="0"/>
              </a:rPr>
              <a:t>. </a:t>
            </a:r>
          </a:p>
          <a:p>
            <a:pPr marL="342900" lvl="0" indent="-342900">
              <a:buFont typeface="Wingdings" pitchFamily="2" charset="2"/>
              <a:buChar char="ü"/>
            </a:pPr>
            <a:r>
              <a:rPr lang="de-DE" sz="2400" dirty="0">
                <a:cs typeface="Times New Roman" pitchFamily="18" charset="0"/>
              </a:rPr>
              <a:t>Beide Größen können sich </a:t>
            </a:r>
            <a:r>
              <a:rPr lang="de-DE" sz="2400" dirty="0" smtClean="0">
                <a:cs typeface="Times New Roman" pitchFamily="18" charset="0"/>
              </a:rPr>
              <a:t>verändern </a:t>
            </a:r>
            <a:r>
              <a:rPr lang="de-DE" sz="2400" dirty="0">
                <a:cs typeface="Times New Roman" pitchFamily="18" charset="0"/>
              </a:rPr>
              <a:t>und müssen ggf. alters-/ alterns- und gesundheitsadäquat gestaltet werden</a:t>
            </a:r>
            <a:r>
              <a:rPr lang="de-DE" dirty="0">
                <a:cs typeface="Times New Roman" pitchFamily="18" charset="0"/>
              </a:rPr>
              <a:t>.</a:t>
            </a:r>
            <a:endParaRPr lang="de-DE" dirty="0"/>
          </a:p>
        </p:txBody>
      </p:sp>
      <p:grpSp>
        <p:nvGrpSpPr>
          <p:cNvPr id="31" name="Gruppieren 30"/>
          <p:cNvGrpSpPr/>
          <p:nvPr/>
        </p:nvGrpSpPr>
        <p:grpSpPr>
          <a:xfrm>
            <a:off x="5097016" y="1706072"/>
            <a:ext cx="4671332" cy="3667144"/>
            <a:chOff x="4900364" y="3572916"/>
            <a:chExt cx="4229100" cy="2592388"/>
          </a:xfrm>
        </p:grpSpPr>
        <p:sp>
          <p:nvSpPr>
            <p:cNvPr id="6" name="Oval 4"/>
            <p:cNvSpPr>
              <a:spLocks noChangeArrowheads="1"/>
            </p:cNvSpPr>
            <p:nvPr/>
          </p:nvSpPr>
          <p:spPr bwMode="auto">
            <a:xfrm>
              <a:off x="5910014" y="4279354"/>
              <a:ext cx="2163762" cy="1546225"/>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7" name="Rectangle 5"/>
            <p:cNvSpPr>
              <a:spLocks noChangeArrowheads="1"/>
            </p:cNvSpPr>
            <p:nvPr/>
          </p:nvSpPr>
          <p:spPr bwMode="auto">
            <a:xfrm>
              <a:off x="5311526" y="5109616"/>
              <a:ext cx="3497263" cy="904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grpSp>
          <p:nvGrpSpPr>
            <p:cNvPr id="8" name="Group 6"/>
            <p:cNvGrpSpPr>
              <a:grpSpLocks noChangeAspect="1"/>
            </p:cNvGrpSpPr>
            <p:nvPr/>
          </p:nvGrpSpPr>
          <p:grpSpPr bwMode="auto">
            <a:xfrm>
              <a:off x="5357564" y="4807991"/>
              <a:ext cx="3313112" cy="1277938"/>
              <a:chOff x="2305" y="1656"/>
              <a:chExt cx="1149" cy="1007"/>
            </a:xfrm>
          </p:grpSpPr>
          <p:sp>
            <p:nvSpPr>
              <p:cNvPr id="9" name="AutoShape 7"/>
              <p:cNvSpPr>
                <a:spLocks noChangeAspect="1" noChangeArrowheads="1" noTextEdit="1"/>
              </p:cNvSpPr>
              <p:nvPr/>
            </p:nvSpPr>
            <p:spPr bwMode="auto">
              <a:xfrm>
                <a:off x="2305" y="1656"/>
                <a:ext cx="1149" cy="1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endParaRPr lang="de-DE"/>
              </a:p>
            </p:txBody>
          </p:sp>
          <p:sp>
            <p:nvSpPr>
              <p:cNvPr id="10" name="Freeform 8"/>
              <p:cNvSpPr>
                <a:spLocks/>
              </p:cNvSpPr>
              <p:nvPr/>
            </p:nvSpPr>
            <p:spPr bwMode="auto">
              <a:xfrm>
                <a:off x="2305" y="1669"/>
                <a:ext cx="1149" cy="994"/>
              </a:xfrm>
              <a:custGeom>
                <a:avLst/>
                <a:gdLst>
                  <a:gd name="T0" fmla="*/ 1097 w 2298"/>
                  <a:gd name="T1" fmla="*/ 634 h 1987"/>
                  <a:gd name="T2" fmla="*/ 1080 w 2298"/>
                  <a:gd name="T3" fmla="*/ 604 h 1987"/>
                  <a:gd name="T4" fmla="*/ 978 w 2298"/>
                  <a:gd name="T5" fmla="*/ 305 h 1987"/>
                  <a:gd name="T6" fmla="*/ 968 w 2298"/>
                  <a:gd name="T7" fmla="*/ 251 h 1987"/>
                  <a:gd name="T8" fmla="*/ 915 w 2298"/>
                  <a:gd name="T9" fmla="*/ 240 h 1987"/>
                  <a:gd name="T10" fmla="*/ 648 w 2298"/>
                  <a:gd name="T11" fmla="*/ 245 h 1987"/>
                  <a:gd name="T12" fmla="*/ 606 w 2298"/>
                  <a:gd name="T13" fmla="*/ 210 h 1987"/>
                  <a:gd name="T14" fmla="*/ 629 w 2298"/>
                  <a:gd name="T15" fmla="*/ 62 h 1987"/>
                  <a:gd name="T16" fmla="*/ 622 w 2298"/>
                  <a:gd name="T17" fmla="*/ 18 h 1987"/>
                  <a:gd name="T18" fmla="*/ 543 w 2298"/>
                  <a:gd name="T19" fmla="*/ 8 h 1987"/>
                  <a:gd name="T20" fmla="*/ 524 w 2298"/>
                  <a:gd name="T21" fmla="*/ 40 h 1987"/>
                  <a:gd name="T22" fmla="*/ 526 w 2298"/>
                  <a:gd name="T23" fmla="*/ 62 h 1987"/>
                  <a:gd name="T24" fmla="*/ 551 w 2298"/>
                  <a:gd name="T25" fmla="*/ 211 h 1987"/>
                  <a:gd name="T26" fmla="*/ 512 w 2298"/>
                  <a:gd name="T27" fmla="*/ 246 h 1987"/>
                  <a:gd name="T28" fmla="*/ 240 w 2298"/>
                  <a:gd name="T29" fmla="*/ 246 h 1987"/>
                  <a:gd name="T30" fmla="*/ 230 w 2298"/>
                  <a:gd name="T31" fmla="*/ 239 h 1987"/>
                  <a:gd name="T32" fmla="*/ 166 w 2298"/>
                  <a:gd name="T33" fmla="*/ 274 h 1987"/>
                  <a:gd name="T34" fmla="*/ 169 w 2298"/>
                  <a:gd name="T35" fmla="*/ 308 h 1987"/>
                  <a:gd name="T36" fmla="*/ 71 w 2298"/>
                  <a:gd name="T37" fmla="*/ 601 h 1987"/>
                  <a:gd name="T38" fmla="*/ 49 w 2298"/>
                  <a:gd name="T39" fmla="*/ 628 h 1987"/>
                  <a:gd name="T40" fmla="*/ 3 w 2298"/>
                  <a:gd name="T41" fmla="*/ 648 h 1987"/>
                  <a:gd name="T42" fmla="*/ 60 w 2298"/>
                  <a:gd name="T43" fmla="*/ 694 h 1987"/>
                  <a:gd name="T44" fmla="*/ 168 w 2298"/>
                  <a:gd name="T45" fmla="*/ 718 h 1987"/>
                  <a:gd name="T46" fmla="*/ 138 w 2298"/>
                  <a:gd name="T47" fmla="*/ 635 h 1987"/>
                  <a:gd name="T48" fmla="*/ 124 w 2298"/>
                  <a:gd name="T49" fmla="*/ 612 h 1987"/>
                  <a:gd name="T50" fmla="*/ 285 w 2298"/>
                  <a:gd name="T51" fmla="*/ 635 h 1987"/>
                  <a:gd name="T52" fmla="*/ 195 w 2298"/>
                  <a:gd name="T53" fmla="*/ 720 h 1987"/>
                  <a:gd name="T54" fmla="*/ 213 w 2298"/>
                  <a:gd name="T55" fmla="*/ 720 h 1987"/>
                  <a:gd name="T56" fmla="*/ 344 w 2298"/>
                  <a:gd name="T57" fmla="*/ 702 h 1987"/>
                  <a:gd name="T58" fmla="*/ 419 w 2298"/>
                  <a:gd name="T59" fmla="*/ 656 h 1987"/>
                  <a:gd name="T60" fmla="*/ 379 w 2298"/>
                  <a:gd name="T61" fmla="*/ 634 h 1987"/>
                  <a:gd name="T62" fmla="*/ 353 w 2298"/>
                  <a:gd name="T63" fmla="*/ 601 h 1987"/>
                  <a:gd name="T64" fmla="*/ 247 w 2298"/>
                  <a:gd name="T65" fmla="*/ 317 h 1987"/>
                  <a:gd name="T66" fmla="*/ 520 w 2298"/>
                  <a:gd name="T67" fmla="*/ 332 h 1987"/>
                  <a:gd name="T68" fmla="*/ 546 w 2298"/>
                  <a:gd name="T69" fmla="*/ 471 h 1987"/>
                  <a:gd name="T70" fmla="*/ 528 w 2298"/>
                  <a:gd name="T71" fmla="*/ 494 h 1987"/>
                  <a:gd name="T72" fmla="*/ 546 w 2298"/>
                  <a:gd name="T73" fmla="*/ 518 h 1987"/>
                  <a:gd name="T74" fmla="*/ 521 w 2298"/>
                  <a:gd name="T75" fmla="*/ 871 h 1987"/>
                  <a:gd name="T76" fmla="*/ 513 w 2298"/>
                  <a:gd name="T77" fmla="*/ 894 h 1987"/>
                  <a:gd name="T78" fmla="*/ 444 w 2298"/>
                  <a:gd name="T79" fmla="*/ 924 h 1987"/>
                  <a:gd name="T80" fmla="*/ 385 w 2298"/>
                  <a:gd name="T81" fmla="*/ 929 h 1987"/>
                  <a:gd name="T82" fmla="*/ 449 w 2298"/>
                  <a:gd name="T83" fmla="*/ 994 h 1987"/>
                  <a:gd name="T84" fmla="*/ 784 w 2298"/>
                  <a:gd name="T85" fmla="*/ 934 h 1987"/>
                  <a:gd name="T86" fmla="*/ 714 w 2298"/>
                  <a:gd name="T87" fmla="*/ 924 h 1987"/>
                  <a:gd name="T88" fmla="*/ 645 w 2298"/>
                  <a:gd name="T89" fmla="*/ 894 h 1987"/>
                  <a:gd name="T90" fmla="*/ 638 w 2298"/>
                  <a:gd name="T91" fmla="*/ 871 h 1987"/>
                  <a:gd name="T92" fmla="*/ 611 w 2298"/>
                  <a:gd name="T93" fmla="*/ 518 h 1987"/>
                  <a:gd name="T94" fmla="*/ 629 w 2298"/>
                  <a:gd name="T95" fmla="*/ 494 h 1987"/>
                  <a:gd name="T96" fmla="*/ 611 w 2298"/>
                  <a:gd name="T97" fmla="*/ 471 h 1987"/>
                  <a:gd name="T98" fmla="*/ 639 w 2298"/>
                  <a:gd name="T99" fmla="*/ 334 h 1987"/>
                  <a:gd name="T100" fmla="*/ 898 w 2298"/>
                  <a:gd name="T101" fmla="*/ 317 h 1987"/>
                  <a:gd name="T102" fmla="*/ 792 w 2298"/>
                  <a:gd name="T103" fmla="*/ 601 h 1987"/>
                  <a:gd name="T104" fmla="*/ 766 w 2298"/>
                  <a:gd name="T105" fmla="*/ 634 h 1987"/>
                  <a:gd name="T106" fmla="*/ 725 w 2298"/>
                  <a:gd name="T107" fmla="*/ 656 h 1987"/>
                  <a:gd name="T108" fmla="*/ 797 w 2298"/>
                  <a:gd name="T109" fmla="*/ 701 h 1987"/>
                  <a:gd name="T110" fmla="*/ 920 w 2298"/>
                  <a:gd name="T111" fmla="*/ 720 h 1987"/>
                  <a:gd name="T112" fmla="*/ 869 w 2298"/>
                  <a:gd name="T113" fmla="*/ 631 h 1987"/>
                  <a:gd name="T114" fmla="*/ 851 w 2298"/>
                  <a:gd name="T115" fmla="*/ 610 h 1987"/>
                  <a:gd name="T116" fmla="*/ 1017 w 2298"/>
                  <a:gd name="T117" fmla="*/ 637 h 1987"/>
                  <a:gd name="T118" fmla="*/ 932 w 2298"/>
                  <a:gd name="T119" fmla="*/ 720 h 1987"/>
                  <a:gd name="T120" fmla="*/ 998 w 2298"/>
                  <a:gd name="T121" fmla="*/ 716 h 1987"/>
                  <a:gd name="T122" fmla="*/ 1076 w 2298"/>
                  <a:gd name="T123" fmla="*/ 697 h 1987"/>
                  <a:gd name="T124" fmla="*/ 1126 w 2298"/>
                  <a:gd name="T125" fmla="*/ 668 h 1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98" h="1987">
                    <a:moveTo>
                      <a:pt x="2298" y="1280"/>
                    </a:moveTo>
                    <a:lnTo>
                      <a:pt x="2237" y="1280"/>
                    </a:lnTo>
                    <a:lnTo>
                      <a:pt x="2193" y="1280"/>
                    </a:lnTo>
                    <a:lnTo>
                      <a:pt x="2194" y="1277"/>
                    </a:lnTo>
                    <a:lnTo>
                      <a:pt x="2194" y="1274"/>
                    </a:lnTo>
                    <a:lnTo>
                      <a:pt x="2194" y="1270"/>
                    </a:lnTo>
                    <a:lnTo>
                      <a:pt x="2194" y="1267"/>
                    </a:lnTo>
                    <a:lnTo>
                      <a:pt x="2193" y="1255"/>
                    </a:lnTo>
                    <a:lnTo>
                      <a:pt x="2191" y="1245"/>
                    </a:lnTo>
                    <a:lnTo>
                      <a:pt x="2187" y="1236"/>
                    </a:lnTo>
                    <a:lnTo>
                      <a:pt x="2182" y="1227"/>
                    </a:lnTo>
                    <a:lnTo>
                      <a:pt x="2175" y="1219"/>
                    </a:lnTo>
                    <a:lnTo>
                      <a:pt x="2168" y="1212"/>
                    </a:lnTo>
                    <a:lnTo>
                      <a:pt x="2159" y="1207"/>
                    </a:lnTo>
                    <a:lnTo>
                      <a:pt x="2149" y="1202"/>
                    </a:lnTo>
                    <a:lnTo>
                      <a:pt x="1908" y="657"/>
                    </a:lnTo>
                    <a:lnTo>
                      <a:pt x="1919" y="650"/>
                    </a:lnTo>
                    <a:lnTo>
                      <a:pt x="1931" y="642"/>
                    </a:lnTo>
                    <a:lnTo>
                      <a:pt x="1941" y="633"/>
                    </a:lnTo>
                    <a:lnTo>
                      <a:pt x="1949" y="623"/>
                    </a:lnTo>
                    <a:lnTo>
                      <a:pt x="1956" y="610"/>
                    </a:lnTo>
                    <a:lnTo>
                      <a:pt x="1960" y="597"/>
                    </a:lnTo>
                    <a:lnTo>
                      <a:pt x="1964" y="584"/>
                    </a:lnTo>
                    <a:lnTo>
                      <a:pt x="1965" y="569"/>
                    </a:lnTo>
                    <a:lnTo>
                      <a:pt x="1963" y="549"/>
                    </a:lnTo>
                    <a:lnTo>
                      <a:pt x="1957" y="531"/>
                    </a:lnTo>
                    <a:lnTo>
                      <a:pt x="1949" y="515"/>
                    </a:lnTo>
                    <a:lnTo>
                      <a:pt x="1936" y="501"/>
                    </a:lnTo>
                    <a:lnTo>
                      <a:pt x="1922" y="488"/>
                    </a:lnTo>
                    <a:lnTo>
                      <a:pt x="1906" y="480"/>
                    </a:lnTo>
                    <a:lnTo>
                      <a:pt x="1888" y="474"/>
                    </a:lnTo>
                    <a:lnTo>
                      <a:pt x="1868" y="472"/>
                    </a:lnTo>
                    <a:lnTo>
                      <a:pt x="1855" y="473"/>
                    </a:lnTo>
                    <a:lnTo>
                      <a:pt x="1842" y="475"/>
                    </a:lnTo>
                    <a:lnTo>
                      <a:pt x="1829" y="480"/>
                    </a:lnTo>
                    <a:lnTo>
                      <a:pt x="1819" y="486"/>
                    </a:lnTo>
                    <a:lnTo>
                      <a:pt x="1808" y="493"/>
                    </a:lnTo>
                    <a:lnTo>
                      <a:pt x="1798" y="501"/>
                    </a:lnTo>
                    <a:lnTo>
                      <a:pt x="1790" y="511"/>
                    </a:lnTo>
                    <a:lnTo>
                      <a:pt x="1783" y="521"/>
                    </a:lnTo>
                    <a:lnTo>
                      <a:pt x="1303" y="505"/>
                    </a:lnTo>
                    <a:lnTo>
                      <a:pt x="1296" y="490"/>
                    </a:lnTo>
                    <a:lnTo>
                      <a:pt x="1287" y="477"/>
                    </a:lnTo>
                    <a:lnTo>
                      <a:pt x="1277" y="464"/>
                    </a:lnTo>
                    <a:lnTo>
                      <a:pt x="1266" y="452"/>
                    </a:lnTo>
                    <a:lnTo>
                      <a:pt x="1253" y="442"/>
                    </a:lnTo>
                    <a:lnTo>
                      <a:pt x="1241" y="433"/>
                    </a:lnTo>
                    <a:lnTo>
                      <a:pt x="1227" y="426"/>
                    </a:lnTo>
                    <a:lnTo>
                      <a:pt x="1212" y="419"/>
                    </a:lnTo>
                    <a:lnTo>
                      <a:pt x="1212" y="186"/>
                    </a:lnTo>
                    <a:lnTo>
                      <a:pt x="1222" y="178"/>
                    </a:lnTo>
                    <a:lnTo>
                      <a:pt x="1233" y="169"/>
                    </a:lnTo>
                    <a:lnTo>
                      <a:pt x="1241" y="159"/>
                    </a:lnTo>
                    <a:lnTo>
                      <a:pt x="1247" y="147"/>
                    </a:lnTo>
                    <a:lnTo>
                      <a:pt x="1253" y="135"/>
                    </a:lnTo>
                    <a:lnTo>
                      <a:pt x="1258" y="123"/>
                    </a:lnTo>
                    <a:lnTo>
                      <a:pt x="1260" y="109"/>
                    </a:lnTo>
                    <a:lnTo>
                      <a:pt x="1261" y="95"/>
                    </a:lnTo>
                    <a:lnTo>
                      <a:pt x="1260" y="82"/>
                    </a:lnTo>
                    <a:lnTo>
                      <a:pt x="1258" y="69"/>
                    </a:lnTo>
                    <a:lnTo>
                      <a:pt x="1254" y="57"/>
                    </a:lnTo>
                    <a:lnTo>
                      <a:pt x="1250" y="46"/>
                    </a:lnTo>
                    <a:lnTo>
                      <a:pt x="1243" y="35"/>
                    </a:lnTo>
                    <a:lnTo>
                      <a:pt x="1235" y="25"/>
                    </a:lnTo>
                    <a:lnTo>
                      <a:pt x="1227" y="17"/>
                    </a:lnTo>
                    <a:lnTo>
                      <a:pt x="1216" y="9"/>
                    </a:lnTo>
                    <a:lnTo>
                      <a:pt x="1171" y="0"/>
                    </a:lnTo>
                    <a:lnTo>
                      <a:pt x="1136" y="0"/>
                    </a:lnTo>
                    <a:lnTo>
                      <a:pt x="1107" y="5"/>
                    </a:lnTo>
                    <a:lnTo>
                      <a:pt x="1085" y="16"/>
                    </a:lnTo>
                    <a:lnTo>
                      <a:pt x="1068" y="31"/>
                    </a:lnTo>
                    <a:lnTo>
                      <a:pt x="1056" y="48"/>
                    </a:lnTo>
                    <a:lnTo>
                      <a:pt x="1049" y="65"/>
                    </a:lnTo>
                    <a:lnTo>
                      <a:pt x="1045" y="82"/>
                    </a:lnTo>
                    <a:lnTo>
                      <a:pt x="1046" y="81"/>
                    </a:lnTo>
                    <a:lnTo>
                      <a:pt x="1047" y="81"/>
                    </a:lnTo>
                    <a:lnTo>
                      <a:pt x="1048" y="80"/>
                    </a:lnTo>
                    <a:lnTo>
                      <a:pt x="1049" y="80"/>
                    </a:lnTo>
                    <a:lnTo>
                      <a:pt x="1049" y="84"/>
                    </a:lnTo>
                    <a:lnTo>
                      <a:pt x="1049" y="87"/>
                    </a:lnTo>
                    <a:lnTo>
                      <a:pt x="1048" y="91"/>
                    </a:lnTo>
                    <a:lnTo>
                      <a:pt x="1048" y="95"/>
                    </a:lnTo>
                    <a:lnTo>
                      <a:pt x="1049" y="110"/>
                    </a:lnTo>
                    <a:lnTo>
                      <a:pt x="1052" y="124"/>
                    </a:lnTo>
                    <a:lnTo>
                      <a:pt x="1056" y="137"/>
                    </a:lnTo>
                    <a:lnTo>
                      <a:pt x="1063" y="149"/>
                    </a:lnTo>
                    <a:lnTo>
                      <a:pt x="1071" y="161"/>
                    </a:lnTo>
                    <a:lnTo>
                      <a:pt x="1079" y="171"/>
                    </a:lnTo>
                    <a:lnTo>
                      <a:pt x="1090" y="179"/>
                    </a:lnTo>
                    <a:lnTo>
                      <a:pt x="1101" y="187"/>
                    </a:lnTo>
                    <a:lnTo>
                      <a:pt x="1101" y="421"/>
                    </a:lnTo>
                    <a:lnTo>
                      <a:pt x="1087" y="428"/>
                    </a:lnTo>
                    <a:lnTo>
                      <a:pt x="1074" y="435"/>
                    </a:lnTo>
                    <a:lnTo>
                      <a:pt x="1062" y="444"/>
                    </a:lnTo>
                    <a:lnTo>
                      <a:pt x="1051" y="455"/>
                    </a:lnTo>
                    <a:lnTo>
                      <a:pt x="1040" y="466"/>
                    </a:lnTo>
                    <a:lnTo>
                      <a:pt x="1031" y="478"/>
                    </a:lnTo>
                    <a:lnTo>
                      <a:pt x="1023" y="491"/>
                    </a:lnTo>
                    <a:lnTo>
                      <a:pt x="1016" y="505"/>
                    </a:lnTo>
                    <a:lnTo>
                      <a:pt x="506" y="521"/>
                    </a:lnTo>
                    <a:lnTo>
                      <a:pt x="501" y="515"/>
                    </a:lnTo>
                    <a:lnTo>
                      <a:pt x="496" y="508"/>
                    </a:lnTo>
                    <a:lnTo>
                      <a:pt x="491" y="502"/>
                    </a:lnTo>
                    <a:lnTo>
                      <a:pt x="485" y="496"/>
                    </a:lnTo>
                    <a:lnTo>
                      <a:pt x="479" y="491"/>
                    </a:lnTo>
                    <a:lnTo>
                      <a:pt x="472" y="487"/>
                    </a:lnTo>
                    <a:lnTo>
                      <a:pt x="465" y="482"/>
                    </a:lnTo>
                    <a:lnTo>
                      <a:pt x="457" y="479"/>
                    </a:lnTo>
                    <a:lnTo>
                      <a:pt x="458" y="479"/>
                    </a:lnTo>
                    <a:lnTo>
                      <a:pt x="460" y="478"/>
                    </a:lnTo>
                    <a:lnTo>
                      <a:pt x="423" y="468"/>
                    </a:lnTo>
                    <a:lnTo>
                      <a:pt x="393" y="472"/>
                    </a:lnTo>
                    <a:lnTo>
                      <a:pt x="371" y="482"/>
                    </a:lnTo>
                    <a:lnTo>
                      <a:pt x="354" y="498"/>
                    </a:lnTo>
                    <a:lnTo>
                      <a:pt x="342" y="517"/>
                    </a:lnTo>
                    <a:lnTo>
                      <a:pt x="335" y="534"/>
                    </a:lnTo>
                    <a:lnTo>
                      <a:pt x="332" y="547"/>
                    </a:lnTo>
                    <a:lnTo>
                      <a:pt x="331" y="551"/>
                    </a:lnTo>
                    <a:lnTo>
                      <a:pt x="331" y="571"/>
                    </a:lnTo>
                    <a:lnTo>
                      <a:pt x="331" y="585"/>
                    </a:lnTo>
                    <a:lnTo>
                      <a:pt x="329" y="594"/>
                    </a:lnTo>
                    <a:lnTo>
                      <a:pt x="329" y="596"/>
                    </a:lnTo>
                    <a:lnTo>
                      <a:pt x="333" y="607"/>
                    </a:lnTo>
                    <a:lnTo>
                      <a:pt x="338" y="616"/>
                    </a:lnTo>
                    <a:lnTo>
                      <a:pt x="343" y="625"/>
                    </a:lnTo>
                    <a:lnTo>
                      <a:pt x="349" y="633"/>
                    </a:lnTo>
                    <a:lnTo>
                      <a:pt x="357" y="640"/>
                    </a:lnTo>
                    <a:lnTo>
                      <a:pt x="365" y="647"/>
                    </a:lnTo>
                    <a:lnTo>
                      <a:pt x="373" y="653"/>
                    </a:lnTo>
                    <a:lnTo>
                      <a:pt x="382" y="657"/>
                    </a:lnTo>
                    <a:lnTo>
                      <a:pt x="141" y="1202"/>
                    </a:lnTo>
                    <a:lnTo>
                      <a:pt x="131" y="1207"/>
                    </a:lnTo>
                    <a:lnTo>
                      <a:pt x="122" y="1212"/>
                    </a:lnTo>
                    <a:lnTo>
                      <a:pt x="115" y="1219"/>
                    </a:lnTo>
                    <a:lnTo>
                      <a:pt x="108" y="1227"/>
                    </a:lnTo>
                    <a:lnTo>
                      <a:pt x="103" y="1236"/>
                    </a:lnTo>
                    <a:lnTo>
                      <a:pt x="99" y="1245"/>
                    </a:lnTo>
                    <a:lnTo>
                      <a:pt x="97" y="1255"/>
                    </a:lnTo>
                    <a:lnTo>
                      <a:pt x="96" y="1267"/>
                    </a:lnTo>
                    <a:lnTo>
                      <a:pt x="96" y="1270"/>
                    </a:lnTo>
                    <a:lnTo>
                      <a:pt x="96" y="1274"/>
                    </a:lnTo>
                    <a:lnTo>
                      <a:pt x="96" y="1277"/>
                    </a:lnTo>
                    <a:lnTo>
                      <a:pt x="97" y="1280"/>
                    </a:lnTo>
                    <a:lnTo>
                      <a:pt x="0" y="1280"/>
                    </a:lnTo>
                    <a:lnTo>
                      <a:pt x="5" y="1295"/>
                    </a:lnTo>
                    <a:lnTo>
                      <a:pt x="13" y="1310"/>
                    </a:lnTo>
                    <a:lnTo>
                      <a:pt x="24" y="1325"/>
                    </a:lnTo>
                    <a:lnTo>
                      <a:pt x="38" y="1338"/>
                    </a:lnTo>
                    <a:lnTo>
                      <a:pt x="55" y="1351"/>
                    </a:lnTo>
                    <a:lnTo>
                      <a:pt x="74" y="1364"/>
                    </a:lnTo>
                    <a:lnTo>
                      <a:pt x="96" y="1375"/>
                    </a:lnTo>
                    <a:lnTo>
                      <a:pt x="120" y="1387"/>
                    </a:lnTo>
                    <a:lnTo>
                      <a:pt x="145" y="1396"/>
                    </a:lnTo>
                    <a:lnTo>
                      <a:pt x="173" y="1405"/>
                    </a:lnTo>
                    <a:lnTo>
                      <a:pt x="203" y="1414"/>
                    </a:lnTo>
                    <a:lnTo>
                      <a:pt x="234" y="1421"/>
                    </a:lnTo>
                    <a:lnTo>
                      <a:pt x="267" y="1427"/>
                    </a:lnTo>
                    <a:lnTo>
                      <a:pt x="301" y="1432"/>
                    </a:lnTo>
                    <a:lnTo>
                      <a:pt x="336" y="1436"/>
                    </a:lnTo>
                    <a:lnTo>
                      <a:pt x="373" y="1439"/>
                    </a:lnTo>
                    <a:lnTo>
                      <a:pt x="392" y="1280"/>
                    </a:lnTo>
                    <a:lnTo>
                      <a:pt x="275" y="1280"/>
                    </a:lnTo>
                    <a:lnTo>
                      <a:pt x="276" y="1277"/>
                    </a:lnTo>
                    <a:lnTo>
                      <a:pt x="276" y="1275"/>
                    </a:lnTo>
                    <a:lnTo>
                      <a:pt x="276" y="1273"/>
                    </a:lnTo>
                    <a:lnTo>
                      <a:pt x="276" y="1270"/>
                    </a:lnTo>
                    <a:lnTo>
                      <a:pt x="275" y="1261"/>
                    </a:lnTo>
                    <a:lnTo>
                      <a:pt x="274" y="1253"/>
                    </a:lnTo>
                    <a:lnTo>
                      <a:pt x="271" y="1245"/>
                    </a:lnTo>
                    <a:lnTo>
                      <a:pt x="266" y="1238"/>
                    </a:lnTo>
                    <a:lnTo>
                      <a:pt x="260" y="1232"/>
                    </a:lnTo>
                    <a:lnTo>
                      <a:pt x="255" y="1227"/>
                    </a:lnTo>
                    <a:lnTo>
                      <a:pt x="248" y="1223"/>
                    </a:lnTo>
                    <a:lnTo>
                      <a:pt x="240" y="1220"/>
                    </a:lnTo>
                    <a:lnTo>
                      <a:pt x="417" y="818"/>
                    </a:lnTo>
                    <a:lnTo>
                      <a:pt x="597" y="1224"/>
                    </a:lnTo>
                    <a:lnTo>
                      <a:pt x="586" y="1232"/>
                    </a:lnTo>
                    <a:lnTo>
                      <a:pt x="577" y="1244"/>
                    </a:lnTo>
                    <a:lnTo>
                      <a:pt x="572" y="1257"/>
                    </a:lnTo>
                    <a:lnTo>
                      <a:pt x="570" y="1270"/>
                    </a:lnTo>
                    <a:lnTo>
                      <a:pt x="570" y="1273"/>
                    </a:lnTo>
                    <a:lnTo>
                      <a:pt x="570" y="1275"/>
                    </a:lnTo>
                    <a:lnTo>
                      <a:pt x="570" y="1277"/>
                    </a:lnTo>
                    <a:lnTo>
                      <a:pt x="571" y="1280"/>
                    </a:lnTo>
                    <a:lnTo>
                      <a:pt x="396" y="1280"/>
                    </a:lnTo>
                    <a:lnTo>
                      <a:pt x="384" y="1439"/>
                    </a:lnTo>
                    <a:lnTo>
                      <a:pt x="389" y="1439"/>
                    </a:lnTo>
                    <a:lnTo>
                      <a:pt x="394" y="1440"/>
                    </a:lnTo>
                    <a:lnTo>
                      <a:pt x="400" y="1440"/>
                    </a:lnTo>
                    <a:lnTo>
                      <a:pt x="405" y="1440"/>
                    </a:lnTo>
                    <a:lnTo>
                      <a:pt x="410" y="1440"/>
                    </a:lnTo>
                    <a:lnTo>
                      <a:pt x="416" y="1440"/>
                    </a:lnTo>
                    <a:lnTo>
                      <a:pt x="420" y="1440"/>
                    </a:lnTo>
                    <a:lnTo>
                      <a:pt x="426" y="1440"/>
                    </a:lnTo>
                    <a:lnTo>
                      <a:pt x="468" y="1439"/>
                    </a:lnTo>
                    <a:lnTo>
                      <a:pt x="508" y="1436"/>
                    </a:lnTo>
                    <a:lnTo>
                      <a:pt x="547" y="1433"/>
                    </a:lnTo>
                    <a:lnTo>
                      <a:pt x="584" y="1427"/>
                    </a:lnTo>
                    <a:lnTo>
                      <a:pt x="620" y="1420"/>
                    </a:lnTo>
                    <a:lnTo>
                      <a:pt x="654" y="1413"/>
                    </a:lnTo>
                    <a:lnTo>
                      <a:pt x="687" y="1404"/>
                    </a:lnTo>
                    <a:lnTo>
                      <a:pt x="715" y="1394"/>
                    </a:lnTo>
                    <a:lnTo>
                      <a:pt x="743" y="1382"/>
                    </a:lnTo>
                    <a:lnTo>
                      <a:pt x="768" y="1369"/>
                    </a:lnTo>
                    <a:lnTo>
                      <a:pt x="790" y="1357"/>
                    </a:lnTo>
                    <a:lnTo>
                      <a:pt x="809" y="1343"/>
                    </a:lnTo>
                    <a:lnTo>
                      <a:pt x="825" y="1328"/>
                    </a:lnTo>
                    <a:lnTo>
                      <a:pt x="837" y="1312"/>
                    </a:lnTo>
                    <a:lnTo>
                      <a:pt x="847" y="1296"/>
                    </a:lnTo>
                    <a:lnTo>
                      <a:pt x="852" y="1280"/>
                    </a:lnTo>
                    <a:lnTo>
                      <a:pt x="756" y="1280"/>
                    </a:lnTo>
                    <a:lnTo>
                      <a:pt x="756" y="1277"/>
                    </a:lnTo>
                    <a:lnTo>
                      <a:pt x="757" y="1274"/>
                    </a:lnTo>
                    <a:lnTo>
                      <a:pt x="757" y="1270"/>
                    </a:lnTo>
                    <a:lnTo>
                      <a:pt x="757" y="1267"/>
                    </a:lnTo>
                    <a:lnTo>
                      <a:pt x="756" y="1254"/>
                    </a:lnTo>
                    <a:lnTo>
                      <a:pt x="752" y="1242"/>
                    </a:lnTo>
                    <a:lnTo>
                      <a:pt x="746" y="1230"/>
                    </a:lnTo>
                    <a:lnTo>
                      <a:pt x="738" y="1221"/>
                    </a:lnTo>
                    <a:lnTo>
                      <a:pt x="729" y="1212"/>
                    </a:lnTo>
                    <a:lnTo>
                      <a:pt x="719" y="1206"/>
                    </a:lnTo>
                    <a:lnTo>
                      <a:pt x="706" y="1201"/>
                    </a:lnTo>
                    <a:lnTo>
                      <a:pt x="693" y="1199"/>
                    </a:lnTo>
                    <a:lnTo>
                      <a:pt x="456" y="660"/>
                    </a:lnTo>
                    <a:lnTo>
                      <a:pt x="464" y="656"/>
                    </a:lnTo>
                    <a:lnTo>
                      <a:pt x="472" y="652"/>
                    </a:lnTo>
                    <a:lnTo>
                      <a:pt x="479" y="646"/>
                    </a:lnTo>
                    <a:lnTo>
                      <a:pt x="486" y="640"/>
                    </a:lnTo>
                    <a:lnTo>
                      <a:pt x="493" y="633"/>
                    </a:lnTo>
                    <a:lnTo>
                      <a:pt x="499" y="626"/>
                    </a:lnTo>
                    <a:lnTo>
                      <a:pt x="505" y="618"/>
                    </a:lnTo>
                    <a:lnTo>
                      <a:pt x="509" y="610"/>
                    </a:lnTo>
                    <a:lnTo>
                      <a:pt x="1016" y="625"/>
                    </a:lnTo>
                    <a:lnTo>
                      <a:pt x="1023" y="639"/>
                    </a:lnTo>
                    <a:lnTo>
                      <a:pt x="1031" y="652"/>
                    </a:lnTo>
                    <a:lnTo>
                      <a:pt x="1040" y="664"/>
                    </a:lnTo>
                    <a:lnTo>
                      <a:pt x="1051" y="676"/>
                    </a:lnTo>
                    <a:lnTo>
                      <a:pt x="1062" y="686"/>
                    </a:lnTo>
                    <a:lnTo>
                      <a:pt x="1074" y="695"/>
                    </a:lnTo>
                    <a:lnTo>
                      <a:pt x="1087" y="702"/>
                    </a:lnTo>
                    <a:lnTo>
                      <a:pt x="1101" y="709"/>
                    </a:lnTo>
                    <a:lnTo>
                      <a:pt x="1101" y="940"/>
                    </a:lnTo>
                    <a:lnTo>
                      <a:pt x="1092" y="941"/>
                    </a:lnTo>
                    <a:lnTo>
                      <a:pt x="1083" y="944"/>
                    </a:lnTo>
                    <a:lnTo>
                      <a:pt x="1076" y="949"/>
                    </a:lnTo>
                    <a:lnTo>
                      <a:pt x="1069" y="955"/>
                    </a:lnTo>
                    <a:lnTo>
                      <a:pt x="1063" y="962"/>
                    </a:lnTo>
                    <a:lnTo>
                      <a:pt x="1059" y="970"/>
                    </a:lnTo>
                    <a:lnTo>
                      <a:pt x="1056" y="979"/>
                    </a:lnTo>
                    <a:lnTo>
                      <a:pt x="1055" y="988"/>
                    </a:lnTo>
                    <a:lnTo>
                      <a:pt x="1056" y="997"/>
                    </a:lnTo>
                    <a:lnTo>
                      <a:pt x="1059" y="1007"/>
                    </a:lnTo>
                    <a:lnTo>
                      <a:pt x="1063" y="1015"/>
                    </a:lnTo>
                    <a:lnTo>
                      <a:pt x="1069" y="1021"/>
                    </a:lnTo>
                    <a:lnTo>
                      <a:pt x="1076" y="1027"/>
                    </a:lnTo>
                    <a:lnTo>
                      <a:pt x="1083" y="1032"/>
                    </a:lnTo>
                    <a:lnTo>
                      <a:pt x="1092" y="1035"/>
                    </a:lnTo>
                    <a:lnTo>
                      <a:pt x="1101" y="1036"/>
                    </a:lnTo>
                    <a:lnTo>
                      <a:pt x="1101" y="1720"/>
                    </a:lnTo>
                    <a:lnTo>
                      <a:pt x="1076" y="1720"/>
                    </a:lnTo>
                    <a:lnTo>
                      <a:pt x="1065" y="1721"/>
                    </a:lnTo>
                    <a:lnTo>
                      <a:pt x="1056" y="1727"/>
                    </a:lnTo>
                    <a:lnTo>
                      <a:pt x="1048" y="1734"/>
                    </a:lnTo>
                    <a:lnTo>
                      <a:pt x="1041" y="1742"/>
                    </a:lnTo>
                    <a:lnTo>
                      <a:pt x="1034" y="1752"/>
                    </a:lnTo>
                    <a:lnTo>
                      <a:pt x="1030" y="1763"/>
                    </a:lnTo>
                    <a:lnTo>
                      <a:pt x="1027" y="1775"/>
                    </a:lnTo>
                    <a:lnTo>
                      <a:pt x="1026" y="1785"/>
                    </a:lnTo>
                    <a:lnTo>
                      <a:pt x="1026" y="1787"/>
                    </a:lnTo>
                    <a:lnTo>
                      <a:pt x="1026" y="1788"/>
                    </a:lnTo>
                    <a:lnTo>
                      <a:pt x="918" y="1788"/>
                    </a:lnTo>
                    <a:lnTo>
                      <a:pt x="905" y="1795"/>
                    </a:lnTo>
                    <a:lnTo>
                      <a:pt x="896" y="1811"/>
                    </a:lnTo>
                    <a:lnTo>
                      <a:pt x="889" y="1830"/>
                    </a:lnTo>
                    <a:lnTo>
                      <a:pt x="887" y="1846"/>
                    </a:lnTo>
                    <a:lnTo>
                      <a:pt x="887" y="1848"/>
                    </a:lnTo>
                    <a:lnTo>
                      <a:pt x="888" y="1849"/>
                    </a:lnTo>
                    <a:lnTo>
                      <a:pt x="888" y="1851"/>
                    </a:lnTo>
                    <a:lnTo>
                      <a:pt x="888" y="1852"/>
                    </a:lnTo>
                    <a:lnTo>
                      <a:pt x="795" y="1852"/>
                    </a:lnTo>
                    <a:lnTo>
                      <a:pt x="786" y="1852"/>
                    </a:lnTo>
                    <a:lnTo>
                      <a:pt x="778" y="1855"/>
                    </a:lnTo>
                    <a:lnTo>
                      <a:pt x="769" y="1857"/>
                    </a:lnTo>
                    <a:lnTo>
                      <a:pt x="761" y="1861"/>
                    </a:lnTo>
                    <a:lnTo>
                      <a:pt x="753" y="1866"/>
                    </a:lnTo>
                    <a:lnTo>
                      <a:pt x="746" y="1874"/>
                    </a:lnTo>
                    <a:lnTo>
                      <a:pt x="740" y="1882"/>
                    </a:lnTo>
                    <a:lnTo>
                      <a:pt x="734" y="1893"/>
                    </a:lnTo>
                    <a:lnTo>
                      <a:pt x="734" y="1987"/>
                    </a:lnTo>
                    <a:lnTo>
                      <a:pt x="898" y="1987"/>
                    </a:lnTo>
                    <a:lnTo>
                      <a:pt x="1607" y="1987"/>
                    </a:lnTo>
                    <a:lnTo>
                      <a:pt x="1602" y="1951"/>
                    </a:lnTo>
                    <a:lnTo>
                      <a:pt x="1597" y="1921"/>
                    </a:lnTo>
                    <a:lnTo>
                      <a:pt x="1588" y="1898"/>
                    </a:lnTo>
                    <a:lnTo>
                      <a:pt x="1578" y="1880"/>
                    </a:lnTo>
                    <a:lnTo>
                      <a:pt x="1567" y="1867"/>
                    </a:lnTo>
                    <a:lnTo>
                      <a:pt x="1554" y="1858"/>
                    </a:lnTo>
                    <a:lnTo>
                      <a:pt x="1540" y="1853"/>
                    </a:lnTo>
                    <a:lnTo>
                      <a:pt x="1526" y="1852"/>
                    </a:lnTo>
                    <a:lnTo>
                      <a:pt x="1427" y="1852"/>
                    </a:lnTo>
                    <a:lnTo>
                      <a:pt x="1427" y="1851"/>
                    </a:lnTo>
                    <a:lnTo>
                      <a:pt x="1428" y="1849"/>
                    </a:lnTo>
                    <a:lnTo>
                      <a:pt x="1428" y="1848"/>
                    </a:lnTo>
                    <a:lnTo>
                      <a:pt x="1428" y="1846"/>
                    </a:lnTo>
                    <a:lnTo>
                      <a:pt x="1426" y="1830"/>
                    </a:lnTo>
                    <a:lnTo>
                      <a:pt x="1419" y="1811"/>
                    </a:lnTo>
                    <a:lnTo>
                      <a:pt x="1410" y="1795"/>
                    </a:lnTo>
                    <a:lnTo>
                      <a:pt x="1397" y="1788"/>
                    </a:lnTo>
                    <a:lnTo>
                      <a:pt x="1289" y="1788"/>
                    </a:lnTo>
                    <a:lnTo>
                      <a:pt x="1289" y="1787"/>
                    </a:lnTo>
                    <a:lnTo>
                      <a:pt x="1289" y="1785"/>
                    </a:lnTo>
                    <a:lnTo>
                      <a:pt x="1288" y="1775"/>
                    </a:lnTo>
                    <a:lnTo>
                      <a:pt x="1285" y="1763"/>
                    </a:lnTo>
                    <a:lnTo>
                      <a:pt x="1281" y="1752"/>
                    </a:lnTo>
                    <a:lnTo>
                      <a:pt x="1275" y="1742"/>
                    </a:lnTo>
                    <a:lnTo>
                      <a:pt x="1267" y="1734"/>
                    </a:lnTo>
                    <a:lnTo>
                      <a:pt x="1259" y="1727"/>
                    </a:lnTo>
                    <a:lnTo>
                      <a:pt x="1250" y="1721"/>
                    </a:lnTo>
                    <a:lnTo>
                      <a:pt x="1241" y="1720"/>
                    </a:lnTo>
                    <a:lnTo>
                      <a:pt x="1212" y="1720"/>
                    </a:lnTo>
                    <a:lnTo>
                      <a:pt x="1212" y="1036"/>
                    </a:lnTo>
                    <a:lnTo>
                      <a:pt x="1221" y="1035"/>
                    </a:lnTo>
                    <a:lnTo>
                      <a:pt x="1229" y="1032"/>
                    </a:lnTo>
                    <a:lnTo>
                      <a:pt x="1237" y="1027"/>
                    </a:lnTo>
                    <a:lnTo>
                      <a:pt x="1243" y="1020"/>
                    </a:lnTo>
                    <a:lnTo>
                      <a:pt x="1249" y="1013"/>
                    </a:lnTo>
                    <a:lnTo>
                      <a:pt x="1253" y="1007"/>
                    </a:lnTo>
                    <a:lnTo>
                      <a:pt x="1256" y="997"/>
                    </a:lnTo>
                    <a:lnTo>
                      <a:pt x="1257" y="988"/>
                    </a:lnTo>
                    <a:lnTo>
                      <a:pt x="1256" y="979"/>
                    </a:lnTo>
                    <a:lnTo>
                      <a:pt x="1253" y="970"/>
                    </a:lnTo>
                    <a:lnTo>
                      <a:pt x="1249" y="963"/>
                    </a:lnTo>
                    <a:lnTo>
                      <a:pt x="1243" y="955"/>
                    </a:lnTo>
                    <a:lnTo>
                      <a:pt x="1237" y="949"/>
                    </a:lnTo>
                    <a:lnTo>
                      <a:pt x="1229" y="944"/>
                    </a:lnTo>
                    <a:lnTo>
                      <a:pt x="1221" y="941"/>
                    </a:lnTo>
                    <a:lnTo>
                      <a:pt x="1212" y="940"/>
                    </a:lnTo>
                    <a:lnTo>
                      <a:pt x="1212" y="712"/>
                    </a:lnTo>
                    <a:lnTo>
                      <a:pt x="1227" y="705"/>
                    </a:lnTo>
                    <a:lnTo>
                      <a:pt x="1241" y="698"/>
                    </a:lnTo>
                    <a:lnTo>
                      <a:pt x="1254" y="689"/>
                    </a:lnTo>
                    <a:lnTo>
                      <a:pt x="1266" y="678"/>
                    </a:lnTo>
                    <a:lnTo>
                      <a:pt x="1277" y="667"/>
                    </a:lnTo>
                    <a:lnTo>
                      <a:pt x="1287" y="654"/>
                    </a:lnTo>
                    <a:lnTo>
                      <a:pt x="1296" y="640"/>
                    </a:lnTo>
                    <a:lnTo>
                      <a:pt x="1303" y="625"/>
                    </a:lnTo>
                    <a:lnTo>
                      <a:pt x="1780" y="610"/>
                    </a:lnTo>
                    <a:lnTo>
                      <a:pt x="1784" y="618"/>
                    </a:lnTo>
                    <a:lnTo>
                      <a:pt x="1790" y="626"/>
                    </a:lnTo>
                    <a:lnTo>
                      <a:pt x="1796" y="633"/>
                    </a:lnTo>
                    <a:lnTo>
                      <a:pt x="1803" y="640"/>
                    </a:lnTo>
                    <a:lnTo>
                      <a:pt x="1810" y="646"/>
                    </a:lnTo>
                    <a:lnTo>
                      <a:pt x="1818" y="652"/>
                    </a:lnTo>
                    <a:lnTo>
                      <a:pt x="1826" y="656"/>
                    </a:lnTo>
                    <a:lnTo>
                      <a:pt x="1834" y="660"/>
                    </a:lnTo>
                    <a:lnTo>
                      <a:pt x="1595" y="1199"/>
                    </a:lnTo>
                    <a:lnTo>
                      <a:pt x="1583" y="1201"/>
                    </a:lnTo>
                    <a:lnTo>
                      <a:pt x="1570" y="1206"/>
                    </a:lnTo>
                    <a:lnTo>
                      <a:pt x="1560" y="1212"/>
                    </a:lnTo>
                    <a:lnTo>
                      <a:pt x="1550" y="1221"/>
                    </a:lnTo>
                    <a:lnTo>
                      <a:pt x="1542" y="1230"/>
                    </a:lnTo>
                    <a:lnTo>
                      <a:pt x="1537" y="1242"/>
                    </a:lnTo>
                    <a:lnTo>
                      <a:pt x="1533" y="1254"/>
                    </a:lnTo>
                    <a:lnTo>
                      <a:pt x="1532" y="1267"/>
                    </a:lnTo>
                    <a:lnTo>
                      <a:pt x="1532" y="1270"/>
                    </a:lnTo>
                    <a:lnTo>
                      <a:pt x="1533" y="1274"/>
                    </a:lnTo>
                    <a:lnTo>
                      <a:pt x="1533" y="1277"/>
                    </a:lnTo>
                    <a:lnTo>
                      <a:pt x="1533" y="1280"/>
                    </a:lnTo>
                    <a:lnTo>
                      <a:pt x="1436" y="1280"/>
                    </a:lnTo>
                    <a:lnTo>
                      <a:pt x="1442" y="1296"/>
                    </a:lnTo>
                    <a:lnTo>
                      <a:pt x="1450" y="1311"/>
                    </a:lnTo>
                    <a:lnTo>
                      <a:pt x="1462" y="1326"/>
                    </a:lnTo>
                    <a:lnTo>
                      <a:pt x="1477" y="1341"/>
                    </a:lnTo>
                    <a:lnTo>
                      <a:pt x="1495" y="1353"/>
                    </a:lnTo>
                    <a:lnTo>
                      <a:pt x="1516" y="1367"/>
                    </a:lnTo>
                    <a:lnTo>
                      <a:pt x="1539" y="1379"/>
                    </a:lnTo>
                    <a:lnTo>
                      <a:pt x="1565" y="1390"/>
                    </a:lnTo>
                    <a:lnTo>
                      <a:pt x="1593" y="1401"/>
                    </a:lnTo>
                    <a:lnTo>
                      <a:pt x="1623" y="1410"/>
                    </a:lnTo>
                    <a:lnTo>
                      <a:pt x="1655" y="1418"/>
                    </a:lnTo>
                    <a:lnTo>
                      <a:pt x="1690" y="1425"/>
                    </a:lnTo>
                    <a:lnTo>
                      <a:pt x="1724" y="1431"/>
                    </a:lnTo>
                    <a:lnTo>
                      <a:pt x="1762" y="1435"/>
                    </a:lnTo>
                    <a:lnTo>
                      <a:pt x="1800" y="1437"/>
                    </a:lnTo>
                    <a:lnTo>
                      <a:pt x="1840" y="1440"/>
                    </a:lnTo>
                    <a:lnTo>
                      <a:pt x="1846" y="1280"/>
                    </a:lnTo>
                    <a:lnTo>
                      <a:pt x="1738" y="1280"/>
                    </a:lnTo>
                    <a:lnTo>
                      <a:pt x="1738" y="1277"/>
                    </a:lnTo>
                    <a:lnTo>
                      <a:pt x="1738" y="1275"/>
                    </a:lnTo>
                    <a:lnTo>
                      <a:pt x="1738" y="1273"/>
                    </a:lnTo>
                    <a:lnTo>
                      <a:pt x="1738" y="1270"/>
                    </a:lnTo>
                    <a:lnTo>
                      <a:pt x="1737" y="1261"/>
                    </a:lnTo>
                    <a:lnTo>
                      <a:pt x="1736" y="1253"/>
                    </a:lnTo>
                    <a:lnTo>
                      <a:pt x="1732" y="1245"/>
                    </a:lnTo>
                    <a:lnTo>
                      <a:pt x="1728" y="1238"/>
                    </a:lnTo>
                    <a:lnTo>
                      <a:pt x="1722" y="1232"/>
                    </a:lnTo>
                    <a:lnTo>
                      <a:pt x="1716" y="1227"/>
                    </a:lnTo>
                    <a:lnTo>
                      <a:pt x="1709" y="1223"/>
                    </a:lnTo>
                    <a:lnTo>
                      <a:pt x="1701" y="1220"/>
                    </a:lnTo>
                    <a:lnTo>
                      <a:pt x="1880" y="818"/>
                    </a:lnTo>
                    <a:lnTo>
                      <a:pt x="2061" y="1224"/>
                    </a:lnTo>
                    <a:lnTo>
                      <a:pt x="2049" y="1232"/>
                    </a:lnTo>
                    <a:lnTo>
                      <a:pt x="2041" y="1244"/>
                    </a:lnTo>
                    <a:lnTo>
                      <a:pt x="2035" y="1257"/>
                    </a:lnTo>
                    <a:lnTo>
                      <a:pt x="2033" y="1270"/>
                    </a:lnTo>
                    <a:lnTo>
                      <a:pt x="2033" y="1273"/>
                    </a:lnTo>
                    <a:lnTo>
                      <a:pt x="2034" y="1275"/>
                    </a:lnTo>
                    <a:lnTo>
                      <a:pt x="2034" y="1277"/>
                    </a:lnTo>
                    <a:lnTo>
                      <a:pt x="2034" y="1280"/>
                    </a:lnTo>
                    <a:lnTo>
                      <a:pt x="1857" y="1280"/>
                    </a:lnTo>
                    <a:lnTo>
                      <a:pt x="1861" y="1440"/>
                    </a:lnTo>
                    <a:lnTo>
                      <a:pt x="1863" y="1440"/>
                    </a:lnTo>
                    <a:lnTo>
                      <a:pt x="1864" y="1440"/>
                    </a:lnTo>
                    <a:lnTo>
                      <a:pt x="1891" y="1440"/>
                    </a:lnTo>
                    <a:lnTo>
                      <a:pt x="1918" y="1439"/>
                    </a:lnTo>
                    <a:lnTo>
                      <a:pt x="1944" y="1436"/>
                    </a:lnTo>
                    <a:lnTo>
                      <a:pt x="1971" y="1434"/>
                    </a:lnTo>
                    <a:lnTo>
                      <a:pt x="1996" y="1431"/>
                    </a:lnTo>
                    <a:lnTo>
                      <a:pt x="2020" y="1427"/>
                    </a:lnTo>
                    <a:lnTo>
                      <a:pt x="2045" y="1424"/>
                    </a:lnTo>
                    <a:lnTo>
                      <a:pt x="2068" y="1418"/>
                    </a:lnTo>
                    <a:lnTo>
                      <a:pt x="2090" y="1413"/>
                    </a:lnTo>
                    <a:lnTo>
                      <a:pt x="2111" y="1407"/>
                    </a:lnTo>
                    <a:lnTo>
                      <a:pt x="2132" y="1401"/>
                    </a:lnTo>
                    <a:lnTo>
                      <a:pt x="2152" y="1394"/>
                    </a:lnTo>
                    <a:lnTo>
                      <a:pt x="2170" y="1387"/>
                    </a:lnTo>
                    <a:lnTo>
                      <a:pt x="2187" y="1379"/>
                    </a:lnTo>
                    <a:lnTo>
                      <a:pt x="2204" y="1371"/>
                    </a:lnTo>
                    <a:lnTo>
                      <a:pt x="2219" y="1361"/>
                    </a:lnTo>
                    <a:lnTo>
                      <a:pt x="2215" y="1361"/>
                    </a:lnTo>
                    <a:lnTo>
                      <a:pt x="2233" y="1349"/>
                    </a:lnTo>
                    <a:lnTo>
                      <a:pt x="2251" y="1335"/>
                    </a:lnTo>
                    <a:lnTo>
                      <a:pt x="2265" y="1321"/>
                    </a:lnTo>
                    <a:lnTo>
                      <a:pt x="2276" y="1308"/>
                    </a:lnTo>
                    <a:lnTo>
                      <a:pt x="2285" y="1297"/>
                    </a:lnTo>
                    <a:lnTo>
                      <a:pt x="2292" y="1288"/>
                    </a:lnTo>
                    <a:lnTo>
                      <a:pt x="2297" y="1282"/>
                    </a:lnTo>
                    <a:lnTo>
                      <a:pt x="2298" y="1280"/>
                    </a:lnTo>
                    <a:close/>
                  </a:path>
                </a:pathLst>
              </a:custGeom>
              <a:solidFill>
                <a:schemeClr val="bg2"/>
              </a:soli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de-DE"/>
              </a:p>
            </p:txBody>
          </p:sp>
          <p:sp>
            <p:nvSpPr>
              <p:cNvPr id="11" name="Freeform 9"/>
              <p:cNvSpPr>
                <a:spLocks/>
              </p:cNvSpPr>
              <p:nvPr/>
            </p:nvSpPr>
            <p:spPr bwMode="auto">
              <a:xfrm>
                <a:off x="2492" y="2309"/>
                <a:ext cx="11" cy="80"/>
              </a:xfrm>
              <a:custGeom>
                <a:avLst/>
                <a:gdLst>
                  <a:gd name="T0" fmla="*/ 9 w 23"/>
                  <a:gd name="T1" fmla="*/ 0 h 159"/>
                  <a:gd name="T2" fmla="*/ 0 w 23"/>
                  <a:gd name="T3" fmla="*/ 80 h 159"/>
                  <a:gd name="T4" fmla="*/ 1 w 23"/>
                  <a:gd name="T5" fmla="*/ 80 h 159"/>
                  <a:gd name="T6" fmla="*/ 3 w 23"/>
                  <a:gd name="T7" fmla="*/ 80 h 159"/>
                  <a:gd name="T8" fmla="*/ 4 w 23"/>
                  <a:gd name="T9" fmla="*/ 80 h 159"/>
                  <a:gd name="T10" fmla="*/ 5 w 23"/>
                  <a:gd name="T11" fmla="*/ 80 h 159"/>
                  <a:gd name="T12" fmla="*/ 11 w 23"/>
                  <a:gd name="T13" fmla="*/ 0 h 159"/>
                  <a:gd name="T14" fmla="*/ 9 w 23"/>
                  <a:gd name="T15" fmla="*/ 0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59">
                    <a:moveTo>
                      <a:pt x="19" y="0"/>
                    </a:moveTo>
                    <a:lnTo>
                      <a:pt x="0" y="159"/>
                    </a:lnTo>
                    <a:lnTo>
                      <a:pt x="3" y="159"/>
                    </a:lnTo>
                    <a:lnTo>
                      <a:pt x="6" y="159"/>
                    </a:lnTo>
                    <a:lnTo>
                      <a:pt x="8" y="159"/>
                    </a:lnTo>
                    <a:lnTo>
                      <a:pt x="11" y="159"/>
                    </a:lnTo>
                    <a:lnTo>
                      <a:pt x="23" y="0"/>
                    </a:lnTo>
                    <a:lnTo>
                      <a:pt x="19" y="0"/>
                    </a:lnTo>
                    <a:close/>
                  </a:path>
                </a:pathLst>
              </a:custGeom>
              <a:solidFill>
                <a:srgbClr val="840000"/>
              </a:soli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de-DE"/>
              </a:p>
            </p:txBody>
          </p:sp>
          <p:sp>
            <p:nvSpPr>
              <p:cNvPr id="12" name="Freeform 10"/>
              <p:cNvSpPr>
                <a:spLocks/>
              </p:cNvSpPr>
              <p:nvPr/>
            </p:nvSpPr>
            <p:spPr bwMode="auto">
              <a:xfrm>
                <a:off x="3225" y="2309"/>
                <a:ext cx="11" cy="80"/>
              </a:xfrm>
              <a:custGeom>
                <a:avLst/>
                <a:gdLst>
                  <a:gd name="T0" fmla="*/ 3 w 21"/>
                  <a:gd name="T1" fmla="*/ 0 h 160"/>
                  <a:gd name="T2" fmla="*/ 0 w 21"/>
                  <a:gd name="T3" fmla="*/ 80 h 160"/>
                  <a:gd name="T4" fmla="*/ 3 w 21"/>
                  <a:gd name="T5" fmla="*/ 80 h 160"/>
                  <a:gd name="T6" fmla="*/ 5 w 21"/>
                  <a:gd name="T7" fmla="*/ 80 h 160"/>
                  <a:gd name="T8" fmla="*/ 8 w 21"/>
                  <a:gd name="T9" fmla="*/ 80 h 160"/>
                  <a:gd name="T10" fmla="*/ 11 w 21"/>
                  <a:gd name="T11" fmla="*/ 80 h 160"/>
                  <a:gd name="T12" fmla="*/ 9 w 21"/>
                  <a:gd name="T13" fmla="*/ 0 h 160"/>
                  <a:gd name="T14" fmla="*/ 3 w 21"/>
                  <a:gd name="T15" fmla="*/ 0 h 1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60">
                    <a:moveTo>
                      <a:pt x="6" y="0"/>
                    </a:moveTo>
                    <a:lnTo>
                      <a:pt x="0" y="160"/>
                    </a:lnTo>
                    <a:lnTo>
                      <a:pt x="5" y="160"/>
                    </a:lnTo>
                    <a:lnTo>
                      <a:pt x="10" y="160"/>
                    </a:lnTo>
                    <a:lnTo>
                      <a:pt x="16" y="160"/>
                    </a:lnTo>
                    <a:lnTo>
                      <a:pt x="21" y="160"/>
                    </a:lnTo>
                    <a:lnTo>
                      <a:pt x="17" y="0"/>
                    </a:lnTo>
                    <a:lnTo>
                      <a:pt x="6" y="0"/>
                    </a:lnTo>
                    <a:close/>
                  </a:path>
                </a:pathLst>
              </a:custGeom>
              <a:solidFill>
                <a:srgbClr val="840000"/>
              </a:soli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de-DE"/>
              </a:p>
            </p:txBody>
          </p:sp>
        </p:grpSp>
        <p:sp>
          <p:nvSpPr>
            <p:cNvPr id="13" name="AutoShape 11"/>
            <p:cNvSpPr>
              <a:spLocks noChangeArrowheads="1"/>
            </p:cNvSpPr>
            <p:nvPr/>
          </p:nvSpPr>
          <p:spPr bwMode="auto">
            <a:xfrm>
              <a:off x="6714876" y="4392066"/>
              <a:ext cx="622300" cy="830263"/>
            </a:xfrm>
            <a:prstGeom prst="upArrow">
              <a:avLst>
                <a:gd name="adj1" fmla="val 50083"/>
                <a:gd name="adj2" fmla="val 35825"/>
              </a:avLst>
            </a:prstGeom>
            <a:solidFill>
              <a:schemeClr val="bg2"/>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de-DE" sz="1800">
                <a:latin typeface="Arial" charset="0"/>
              </a:endParaRPr>
            </a:p>
          </p:txBody>
        </p:sp>
        <p:sp>
          <p:nvSpPr>
            <p:cNvPr id="14" name="Text Box 12"/>
            <p:cNvSpPr txBox="1">
              <a:spLocks noChangeArrowheads="1"/>
            </p:cNvSpPr>
            <p:nvPr/>
          </p:nvSpPr>
          <p:spPr bwMode="auto">
            <a:xfrm>
              <a:off x="4900364" y="4920704"/>
              <a:ext cx="725487" cy="274637"/>
            </a:xfrm>
            <a:prstGeom prst="rect">
              <a:avLst/>
            </a:prstGeom>
            <a:solidFill>
              <a:srgbClr val="CC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bg1"/>
                  </a:solidFill>
                  <a:latin typeface="Arial" charset="0"/>
                </a:rPr>
                <a:t>kritisch</a:t>
              </a:r>
            </a:p>
          </p:txBody>
        </p:sp>
        <p:sp>
          <p:nvSpPr>
            <p:cNvPr id="15" name="AutoShape 13"/>
            <p:cNvSpPr>
              <a:spLocks noChangeArrowheads="1"/>
            </p:cNvSpPr>
            <p:nvPr/>
          </p:nvSpPr>
          <p:spPr bwMode="auto">
            <a:xfrm>
              <a:off x="5036889" y="5184229"/>
              <a:ext cx="1839912" cy="641350"/>
            </a:xfrm>
            <a:prstGeom prst="triangle">
              <a:avLst>
                <a:gd name="adj" fmla="val 50000"/>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de-DE" sz="1400" b="1">
                  <a:latin typeface="Arial" charset="0"/>
                </a:rPr>
                <a:t>Arbeits-</a:t>
              </a:r>
              <a:br>
                <a:rPr lang="de-DE" sz="1400" b="1">
                  <a:latin typeface="Arial" charset="0"/>
                </a:rPr>
              </a:br>
              <a:r>
                <a:rPr lang="de-DE" sz="1400" b="1">
                  <a:latin typeface="Arial" charset="0"/>
                </a:rPr>
                <a:t>anforderungen</a:t>
              </a:r>
            </a:p>
          </p:txBody>
        </p:sp>
        <p:sp>
          <p:nvSpPr>
            <p:cNvPr id="16" name="AutoShape 14"/>
            <p:cNvSpPr>
              <a:spLocks noChangeArrowheads="1"/>
            </p:cNvSpPr>
            <p:nvPr/>
          </p:nvSpPr>
          <p:spPr bwMode="auto">
            <a:xfrm>
              <a:off x="7153026" y="5184229"/>
              <a:ext cx="1793875" cy="641350"/>
            </a:xfrm>
            <a:prstGeom prst="triangle">
              <a:avLst>
                <a:gd name="adj" fmla="val 50000"/>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de-DE" sz="1400" b="1">
                  <a:latin typeface="Arial" charset="0"/>
                </a:rPr>
                <a:t>Individuelle</a:t>
              </a:r>
              <a:br>
                <a:rPr lang="de-DE" sz="1400" b="1">
                  <a:latin typeface="Arial" charset="0"/>
                </a:rPr>
              </a:br>
              <a:r>
                <a:rPr lang="de-DE" sz="1400" b="1">
                  <a:latin typeface="Arial" charset="0"/>
                </a:rPr>
                <a:t>Kapazitäten</a:t>
              </a:r>
            </a:p>
          </p:txBody>
        </p:sp>
        <p:sp>
          <p:nvSpPr>
            <p:cNvPr id="17" name="Line 15"/>
            <p:cNvSpPr>
              <a:spLocks noChangeShapeType="1"/>
            </p:cNvSpPr>
            <p:nvPr/>
          </p:nvSpPr>
          <p:spPr bwMode="auto">
            <a:xfrm>
              <a:off x="5635376" y="4957216"/>
              <a:ext cx="2746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18" name="Line 16"/>
            <p:cNvSpPr>
              <a:spLocks noChangeShapeType="1"/>
            </p:cNvSpPr>
            <p:nvPr/>
          </p:nvSpPr>
          <p:spPr bwMode="auto">
            <a:xfrm>
              <a:off x="8072189" y="4957216"/>
              <a:ext cx="2778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19" name="Text Box 17"/>
            <p:cNvSpPr txBox="1">
              <a:spLocks noChangeArrowheads="1"/>
            </p:cNvSpPr>
            <p:nvPr/>
          </p:nvSpPr>
          <p:spPr bwMode="auto">
            <a:xfrm>
              <a:off x="8403976" y="4920704"/>
              <a:ext cx="725488" cy="274637"/>
            </a:xfrm>
            <a:prstGeom prst="rect">
              <a:avLst/>
            </a:prstGeom>
            <a:solidFill>
              <a:srgbClr val="CC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bg1"/>
                  </a:solidFill>
                  <a:latin typeface="Arial" charset="0"/>
                </a:rPr>
                <a:t>kritisch</a:t>
              </a:r>
            </a:p>
          </p:txBody>
        </p:sp>
        <p:sp>
          <p:nvSpPr>
            <p:cNvPr id="20" name="Text Box 18"/>
            <p:cNvSpPr txBox="1">
              <a:spLocks noChangeArrowheads="1"/>
            </p:cNvSpPr>
            <p:nvPr/>
          </p:nvSpPr>
          <p:spPr bwMode="auto">
            <a:xfrm>
              <a:off x="5176589" y="4465091"/>
              <a:ext cx="633412" cy="274638"/>
            </a:xfrm>
            <a:prstGeom prst="rect">
              <a:avLst/>
            </a:prstGeom>
            <a:solidFill>
              <a:srgbClr val="FFCC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tx2"/>
                  </a:solidFill>
                  <a:latin typeface="Arial" charset="0"/>
                </a:rPr>
                <a:t>mäßig</a:t>
              </a:r>
            </a:p>
          </p:txBody>
        </p:sp>
        <p:sp>
          <p:nvSpPr>
            <p:cNvPr id="21" name="Text Box 19"/>
            <p:cNvSpPr txBox="1">
              <a:spLocks noChangeArrowheads="1"/>
            </p:cNvSpPr>
            <p:nvPr/>
          </p:nvSpPr>
          <p:spPr bwMode="auto">
            <a:xfrm>
              <a:off x="8218239" y="4465091"/>
              <a:ext cx="633412" cy="274638"/>
            </a:xfrm>
            <a:prstGeom prst="rect">
              <a:avLst/>
            </a:prstGeom>
            <a:solidFill>
              <a:srgbClr val="FFCC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tx2"/>
                  </a:solidFill>
                  <a:latin typeface="Arial" charset="0"/>
                </a:rPr>
                <a:t>mäßig</a:t>
              </a:r>
            </a:p>
          </p:txBody>
        </p:sp>
        <p:sp>
          <p:nvSpPr>
            <p:cNvPr id="22" name="Line 20"/>
            <p:cNvSpPr>
              <a:spLocks noChangeShapeType="1"/>
            </p:cNvSpPr>
            <p:nvPr/>
          </p:nvSpPr>
          <p:spPr bwMode="auto">
            <a:xfrm>
              <a:off x="5838576" y="4539704"/>
              <a:ext cx="276225" cy="746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23" name="Line 21"/>
            <p:cNvSpPr>
              <a:spLocks noChangeShapeType="1"/>
            </p:cNvSpPr>
            <p:nvPr/>
          </p:nvSpPr>
          <p:spPr bwMode="auto">
            <a:xfrm rot="10800000" flipH="1">
              <a:off x="7889626" y="4539704"/>
              <a:ext cx="274638" cy="746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24" name="Text Box 22"/>
            <p:cNvSpPr txBox="1">
              <a:spLocks noChangeArrowheads="1"/>
            </p:cNvSpPr>
            <p:nvPr/>
          </p:nvSpPr>
          <p:spPr bwMode="auto">
            <a:xfrm>
              <a:off x="5810001" y="4004716"/>
              <a:ext cx="422275" cy="274638"/>
            </a:xfrm>
            <a:prstGeom prst="rect">
              <a:avLst/>
            </a:prstGeom>
            <a:solidFill>
              <a:srgbClr val="CCFF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tx2"/>
                  </a:solidFill>
                  <a:latin typeface="Arial" charset="0"/>
                </a:rPr>
                <a:t>gut</a:t>
              </a:r>
            </a:p>
          </p:txBody>
        </p:sp>
        <p:sp>
          <p:nvSpPr>
            <p:cNvPr id="25" name="Text Box 23"/>
            <p:cNvSpPr txBox="1">
              <a:spLocks noChangeArrowheads="1"/>
            </p:cNvSpPr>
            <p:nvPr/>
          </p:nvSpPr>
          <p:spPr bwMode="auto">
            <a:xfrm>
              <a:off x="7816601" y="4004716"/>
              <a:ext cx="422275" cy="274638"/>
            </a:xfrm>
            <a:prstGeom prst="rect">
              <a:avLst/>
            </a:prstGeom>
            <a:solidFill>
              <a:srgbClr val="CCFF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tx2"/>
                  </a:solidFill>
                  <a:latin typeface="Arial" charset="0"/>
                </a:rPr>
                <a:t>gut</a:t>
              </a:r>
            </a:p>
          </p:txBody>
        </p:sp>
        <p:sp>
          <p:nvSpPr>
            <p:cNvPr id="26" name="Line 24"/>
            <p:cNvSpPr>
              <a:spLocks noChangeShapeType="1"/>
            </p:cNvSpPr>
            <p:nvPr/>
          </p:nvSpPr>
          <p:spPr bwMode="auto">
            <a:xfrm>
              <a:off x="6254501" y="4166641"/>
              <a:ext cx="277813" cy="18891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27" name="Line 25"/>
            <p:cNvSpPr>
              <a:spLocks noChangeShapeType="1"/>
            </p:cNvSpPr>
            <p:nvPr/>
          </p:nvSpPr>
          <p:spPr bwMode="auto">
            <a:xfrm flipH="1">
              <a:off x="7475289" y="4166641"/>
              <a:ext cx="276225" cy="1873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28" name="Text Box 26"/>
            <p:cNvSpPr txBox="1">
              <a:spLocks noChangeArrowheads="1"/>
            </p:cNvSpPr>
            <p:nvPr/>
          </p:nvSpPr>
          <p:spPr bwMode="auto">
            <a:xfrm>
              <a:off x="6646614" y="3572916"/>
              <a:ext cx="736600" cy="457200"/>
            </a:xfrm>
            <a:prstGeom prst="rect">
              <a:avLst/>
            </a:prstGeom>
            <a:solidFill>
              <a:srgbClr val="00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sz="1200" b="1">
                  <a:solidFill>
                    <a:schemeClr val="bg1"/>
                  </a:solidFill>
                  <a:latin typeface="Arial" charset="0"/>
                </a:rPr>
                <a:t>sehr gut</a:t>
              </a:r>
            </a:p>
          </p:txBody>
        </p:sp>
        <p:sp>
          <p:nvSpPr>
            <p:cNvPr id="29" name="Line 27"/>
            <p:cNvSpPr>
              <a:spLocks noChangeShapeType="1"/>
            </p:cNvSpPr>
            <p:nvPr/>
          </p:nvSpPr>
          <p:spPr bwMode="auto">
            <a:xfrm flipV="1">
              <a:off x="7014914" y="4053929"/>
              <a:ext cx="0" cy="225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30" name="Rectangle 28"/>
            <p:cNvSpPr>
              <a:spLocks noChangeArrowheads="1"/>
            </p:cNvSpPr>
            <p:nvPr/>
          </p:nvSpPr>
          <p:spPr bwMode="auto">
            <a:xfrm>
              <a:off x="6324351" y="5900191"/>
              <a:ext cx="1427163" cy="265113"/>
            </a:xfrm>
            <a:prstGeom prst="rect">
              <a:avLst/>
            </a:prstGeom>
            <a:solidFill>
              <a:srgbClr val="00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de-DE" sz="1400" b="1">
                  <a:solidFill>
                    <a:schemeClr val="bg1"/>
                  </a:solidFill>
                  <a:latin typeface="Arial" charset="0"/>
                </a:rPr>
                <a:t>Arbeitsfähigkeit</a:t>
              </a:r>
            </a:p>
          </p:txBody>
        </p:sp>
      </p:grpSp>
    </p:spTree>
    <p:extLst>
      <p:ext uri="{BB962C8B-B14F-4D97-AF65-F5344CB8AC3E}">
        <p14:creationId xmlns:p14="http://schemas.microsoft.com/office/powerpoint/2010/main" xmlns="" val="7241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0" y="1451916"/>
            <a:ext cx="3384032" cy="5001420"/>
          </a:xfrm>
        </p:spPr>
        <p:txBody>
          <a:bodyPr>
            <a:normAutofit/>
          </a:bodyPr>
          <a:lstStyle/>
          <a:p>
            <a:pPr marL="0" indent="0">
              <a:buNone/>
            </a:pPr>
            <a:r>
              <a:rPr lang="de-DE" dirty="0" smtClean="0"/>
              <a:t>Die Arbeitsbewältigungsfähigkeit wird von vielen Faktoren beeinflusst.  Sie befindet sich in einer stetigen Veränderung, kann sich abschwächen aber auch erholen und verbessern. Im Zentrum der Arbeitsbewältigungsfähigkeit steht die Balance von persönlichen Ressourcen und beruflichen Anforderungen.  Einige der Faktoren sind durch die Person und die Organisation zu beeinflussen.</a:t>
            </a:r>
            <a:endParaRPr lang="de-DE" dirty="0"/>
          </a:p>
        </p:txBody>
      </p:sp>
      <p:sp>
        <p:nvSpPr>
          <p:cNvPr id="3" name="Titel 2"/>
          <p:cNvSpPr>
            <a:spLocks noGrp="1"/>
          </p:cNvSpPr>
          <p:nvPr>
            <p:ph type="title"/>
          </p:nvPr>
        </p:nvSpPr>
        <p:spPr/>
        <p:txBody>
          <a:bodyPr/>
          <a:lstStyle/>
          <a:p>
            <a:r>
              <a:rPr lang="de-DE" dirty="0" smtClean="0"/>
              <a:t>Das Haus der Arbeitsbewältigungsfähigkeit</a:t>
            </a:r>
            <a:endParaRPr lang="de-DE" dirty="0"/>
          </a:p>
        </p:txBody>
      </p:sp>
      <p:pic>
        <p:nvPicPr>
          <p:cNvPr id="4" name="Grafik 3" descr="HdA-Ilmarinen-2009-korr.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4032" y="1484784"/>
            <a:ext cx="6313485"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48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1" y="1394051"/>
            <a:ext cx="5336668" cy="4843261"/>
          </a:xfrm>
        </p:spPr>
        <p:txBody>
          <a:bodyPr>
            <a:normAutofit fontScale="92500" lnSpcReduction="10000"/>
          </a:bodyPr>
          <a:lstStyle/>
          <a:p>
            <a:pPr>
              <a:spcBef>
                <a:spcPct val="50000"/>
              </a:spcBef>
            </a:pPr>
            <a:r>
              <a:rPr lang="de-DE" b="1" dirty="0">
                <a:solidFill>
                  <a:srgbClr val="FF6600"/>
                </a:solidFill>
                <a:latin typeface="Arial" charset="0"/>
              </a:rPr>
              <a:t>… </a:t>
            </a:r>
            <a:r>
              <a:rPr lang="de-DE" b="1" dirty="0">
                <a:solidFill>
                  <a:srgbClr val="333333"/>
                </a:solidFill>
                <a:latin typeface="Arial" charset="0"/>
              </a:rPr>
              <a:t>mit dem Alter / der Dauer der Berufstätigkeit: vorzeitiger Verschleiß, Krankheit, Schwierigkeiten bei Wiedereingliederung nach Krankheit, Unzufriedenheit … </a:t>
            </a:r>
          </a:p>
          <a:p>
            <a:pPr>
              <a:spcBef>
                <a:spcPct val="50000"/>
              </a:spcBef>
            </a:pPr>
            <a:r>
              <a:rPr lang="de-DE" b="1" dirty="0">
                <a:solidFill>
                  <a:srgbClr val="FF6600"/>
                </a:solidFill>
                <a:latin typeface="Arial" charset="0"/>
              </a:rPr>
              <a:t>… </a:t>
            </a:r>
            <a:r>
              <a:rPr lang="de-DE" b="1" dirty="0">
                <a:solidFill>
                  <a:srgbClr val="333333"/>
                </a:solidFill>
                <a:latin typeface="Arial" charset="0"/>
              </a:rPr>
              <a:t>wenn Qualifikation und Anforderungen nicht passen: </a:t>
            </a:r>
            <a:br>
              <a:rPr lang="de-DE" b="1" dirty="0">
                <a:solidFill>
                  <a:srgbClr val="333333"/>
                </a:solidFill>
                <a:latin typeface="Arial" charset="0"/>
              </a:rPr>
            </a:br>
            <a:r>
              <a:rPr lang="de-DE" b="1" dirty="0">
                <a:solidFill>
                  <a:srgbClr val="333333"/>
                </a:solidFill>
                <a:latin typeface="Arial" charset="0"/>
              </a:rPr>
              <a:t>Überforderung, Unterforderung, Qualifizierungsstress, </a:t>
            </a:r>
            <a:r>
              <a:rPr lang="de-DE" b="1" dirty="0" smtClean="0">
                <a:solidFill>
                  <a:srgbClr val="333333"/>
                </a:solidFill>
                <a:latin typeface="Arial" charset="0"/>
              </a:rPr>
              <a:t>altersgerechte </a:t>
            </a:r>
            <a:r>
              <a:rPr lang="de-DE" b="1" dirty="0">
                <a:solidFill>
                  <a:srgbClr val="333333"/>
                </a:solidFill>
                <a:latin typeface="Arial" charset="0"/>
              </a:rPr>
              <a:t>Didaktik …</a:t>
            </a:r>
            <a:r>
              <a:rPr lang="de-DE" b="1" dirty="0">
                <a:solidFill>
                  <a:schemeClr val="bg2"/>
                </a:solidFill>
                <a:latin typeface="Arial" charset="0"/>
              </a:rPr>
              <a:t> </a:t>
            </a:r>
          </a:p>
          <a:p>
            <a:pPr>
              <a:spcBef>
                <a:spcPct val="50000"/>
              </a:spcBef>
            </a:pPr>
            <a:r>
              <a:rPr lang="de-DE" b="1" dirty="0">
                <a:solidFill>
                  <a:srgbClr val="FF6600"/>
                </a:solidFill>
                <a:latin typeface="Arial" charset="0"/>
              </a:rPr>
              <a:t>… </a:t>
            </a:r>
            <a:r>
              <a:rPr lang="de-DE" b="1" dirty="0">
                <a:solidFill>
                  <a:srgbClr val="333333"/>
                </a:solidFill>
                <a:latin typeface="Arial" charset="0"/>
              </a:rPr>
              <a:t>wenn die </a:t>
            </a:r>
            <a:r>
              <a:rPr lang="de-DE" b="1" dirty="0" smtClean="0">
                <a:solidFill>
                  <a:srgbClr val="333333"/>
                </a:solidFill>
                <a:latin typeface="Arial" charset="0"/>
              </a:rPr>
              <a:t>Unternehmenskultur </a:t>
            </a:r>
            <a:r>
              <a:rPr lang="de-DE" b="1" dirty="0">
                <a:solidFill>
                  <a:srgbClr val="333333"/>
                </a:solidFill>
                <a:latin typeface="Arial" charset="0"/>
              </a:rPr>
              <a:t>nicht menschengerecht ist: Betriebsklima, Motivation, </a:t>
            </a:r>
            <a:br>
              <a:rPr lang="de-DE" b="1" dirty="0">
                <a:solidFill>
                  <a:srgbClr val="333333"/>
                </a:solidFill>
                <a:latin typeface="Arial" charset="0"/>
              </a:rPr>
            </a:br>
            <a:r>
              <a:rPr lang="de-DE" b="1" dirty="0">
                <a:solidFill>
                  <a:srgbClr val="333333"/>
                </a:solidFill>
                <a:latin typeface="Arial" charset="0"/>
              </a:rPr>
              <a:t>Anerkennung …</a:t>
            </a:r>
            <a:r>
              <a:rPr lang="de-DE" b="1" dirty="0">
                <a:solidFill>
                  <a:schemeClr val="bg2"/>
                </a:solidFill>
                <a:latin typeface="Arial" charset="0"/>
              </a:rPr>
              <a:t> </a:t>
            </a:r>
          </a:p>
          <a:p>
            <a:pPr>
              <a:spcBef>
                <a:spcPct val="50000"/>
              </a:spcBef>
            </a:pPr>
            <a:r>
              <a:rPr lang="de-DE" b="1" dirty="0">
                <a:solidFill>
                  <a:srgbClr val="FF6600"/>
                </a:solidFill>
                <a:latin typeface="Arial" charset="0"/>
              </a:rPr>
              <a:t>… </a:t>
            </a:r>
            <a:r>
              <a:rPr lang="de-DE" b="1" dirty="0">
                <a:solidFill>
                  <a:srgbClr val="333333"/>
                </a:solidFill>
                <a:latin typeface="Arial" charset="0"/>
              </a:rPr>
              <a:t>wenn die Arbeitsbedingungen nicht alter(n)</a:t>
            </a:r>
            <a:r>
              <a:rPr lang="de-DE" b="1" dirty="0" err="1">
                <a:solidFill>
                  <a:srgbClr val="333333"/>
                </a:solidFill>
                <a:latin typeface="Arial" charset="0"/>
              </a:rPr>
              <a:t>sgerecht</a:t>
            </a:r>
            <a:r>
              <a:rPr lang="de-DE" b="1" dirty="0">
                <a:solidFill>
                  <a:srgbClr val="333333"/>
                </a:solidFill>
                <a:latin typeface="Arial" charset="0"/>
              </a:rPr>
              <a:t> sind: </a:t>
            </a:r>
            <a:br>
              <a:rPr lang="de-DE" b="1" dirty="0">
                <a:solidFill>
                  <a:srgbClr val="333333"/>
                </a:solidFill>
                <a:latin typeface="Arial" charset="0"/>
              </a:rPr>
            </a:br>
            <a:r>
              <a:rPr lang="de-DE" b="1" dirty="0">
                <a:solidFill>
                  <a:srgbClr val="333333"/>
                </a:solidFill>
                <a:latin typeface="Arial" charset="0"/>
              </a:rPr>
              <a:t>Belastungen durch Arbeitsinhalte, Arbeitsumgebung, Arbeitszeit …</a:t>
            </a:r>
            <a:r>
              <a:rPr lang="de-DE" b="1" dirty="0">
                <a:solidFill>
                  <a:schemeClr val="bg2"/>
                </a:solidFill>
                <a:latin typeface="Arial" charset="0"/>
              </a:rPr>
              <a:t> </a:t>
            </a:r>
          </a:p>
          <a:p>
            <a:pPr marL="0" indent="0">
              <a:buNone/>
            </a:pPr>
            <a:endParaRPr lang="de-DE" dirty="0"/>
          </a:p>
        </p:txBody>
      </p:sp>
      <p:sp>
        <p:nvSpPr>
          <p:cNvPr id="3" name="Titel 2"/>
          <p:cNvSpPr>
            <a:spLocks noGrp="1"/>
          </p:cNvSpPr>
          <p:nvPr>
            <p:ph type="title"/>
          </p:nvPr>
        </p:nvSpPr>
        <p:spPr/>
        <p:txBody>
          <a:bodyPr/>
          <a:lstStyle/>
          <a:p>
            <a:r>
              <a:rPr lang="de-DE" dirty="0" smtClean="0"/>
              <a:t>Das Risiko steigt!</a:t>
            </a:r>
            <a:endParaRPr lang="de-DE" dirty="0"/>
          </a:p>
        </p:txBody>
      </p:sp>
      <p:grpSp>
        <p:nvGrpSpPr>
          <p:cNvPr id="4" name="Group 3"/>
          <p:cNvGrpSpPr>
            <a:grpSpLocks/>
          </p:cNvGrpSpPr>
          <p:nvPr/>
        </p:nvGrpSpPr>
        <p:grpSpPr bwMode="auto">
          <a:xfrm>
            <a:off x="5162156" y="1813220"/>
            <a:ext cx="4145518" cy="4156028"/>
            <a:chOff x="386" y="1152"/>
            <a:chExt cx="5259" cy="2565"/>
          </a:xfrm>
        </p:grpSpPr>
        <p:sp>
          <p:nvSpPr>
            <p:cNvPr id="5" name="Rectangle 3"/>
            <p:cNvSpPr>
              <a:spLocks noChangeArrowheads="1"/>
            </p:cNvSpPr>
            <p:nvPr/>
          </p:nvSpPr>
          <p:spPr bwMode="auto">
            <a:xfrm rot="360000">
              <a:off x="654" y="3275"/>
              <a:ext cx="3619" cy="442"/>
            </a:xfrm>
            <a:prstGeom prst="rect">
              <a:avLst/>
            </a:prstGeom>
            <a:solidFill>
              <a:srgbClr val="CCFF33"/>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de-DE" sz="1200"/>
            </a:p>
          </p:txBody>
        </p:sp>
        <p:sp>
          <p:nvSpPr>
            <p:cNvPr id="6" name="Rectangle 4"/>
            <p:cNvSpPr>
              <a:spLocks noChangeArrowheads="1"/>
            </p:cNvSpPr>
            <p:nvPr/>
          </p:nvSpPr>
          <p:spPr bwMode="auto">
            <a:xfrm rot="762172">
              <a:off x="730" y="2854"/>
              <a:ext cx="4454" cy="442"/>
            </a:xfrm>
            <a:prstGeom prst="rect">
              <a:avLst/>
            </a:prstGeom>
            <a:solidFill>
              <a:srgbClr val="CCFF33"/>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de-DE" sz="1200"/>
            </a:p>
          </p:txBody>
        </p:sp>
        <p:sp>
          <p:nvSpPr>
            <p:cNvPr id="7" name="Rectangle 5"/>
            <p:cNvSpPr>
              <a:spLocks noChangeArrowheads="1"/>
            </p:cNvSpPr>
            <p:nvPr/>
          </p:nvSpPr>
          <p:spPr bwMode="auto">
            <a:xfrm rot="762096">
              <a:off x="653" y="2374"/>
              <a:ext cx="4435" cy="442"/>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de-DE" sz="1200"/>
            </a:p>
          </p:txBody>
        </p:sp>
        <p:sp>
          <p:nvSpPr>
            <p:cNvPr id="8" name="Rectangle 6"/>
            <p:cNvSpPr>
              <a:spLocks noChangeArrowheads="1"/>
            </p:cNvSpPr>
            <p:nvPr/>
          </p:nvSpPr>
          <p:spPr bwMode="auto">
            <a:xfrm rot="703863">
              <a:off x="1162" y="1932"/>
              <a:ext cx="4454" cy="442"/>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de-DE" sz="1200"/>
            </a:p>
          </p:txBody>
        </p:sp>
        <p:sp>
          <p:nvSpPr>
            <p:cNvPr id="9" name="Text Box 8"/>
            <p:cNvSpPr txBox="1">
              <a:spLocks noChangeArrowheads="1"/>
            </p:cNvSpPr>
            <p:nvPr/>
          </p:nvSpPr>
          <p:spPr bwMode="auto">
            <a:xfrm rot="658229">
              <a:off x="1216" y="2062"/>
              <a:ext cx="4200"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1200" b="1" dirty="0" smtClean="0">
                  <a:latin typeface="Arial" charset="0"/>
                </a:rPr>
                <a:t>Arbeitsbedingungen</a:t>
              </a:r>
            </a:p>
            <a:p>
              <a:pPr algn="ctr" eaLnBrk="1" hangingPunct="1">
                <a:spcBef>
                  <a:spcPct val="50000"/>
                </a:spcBef>
              </a:pPr>
              <a:r>
                <a:rPr lang="de-DE" sz="1200" b="1" dirty="0" smtClean="0">
                  <a:latin typeface="Arial" charset="0"/>
                </a:rPr>
                <a:t>(</a:t>
              </a:r>
              <a:r>
                <a:rPr lang="de-DE" sz="1200" b="1" dirty="0" err="1" smtClean="0">
                  <a:latin typeface="Arial" charset="0"/>
                </a:rPr>
                <a:t>arbeitsinhalte</a:t>
              </a:r>
              <a:r>
                <a:rPr lang="de-DE" sz="1200" b="1" dirty="0" smtClean="0">
                  <a:latin typeface="Arial" charset="0"/>
                </a:rPr>
                <a:t>, -zeit, -umgebung)</a:t>
              </a:r>
              <a:endParaRPr lang="de-DE" sz="1200" b="1" dirty="0">
                <a:latin typeface="Arial" charset="0"/>
              </a:endParaRPr>
            </a:p>
          </p:txBody>
        </p:sp>
        <p:sp>
          <p:nvSpPr>
            <p:cNvPr id="10" name="Text Box 9"/>
            <p:cNvSpPr txBox="1">
              <a:spLocks noChangeArrowheads="1"/>
            </p:cNvSpPr>
            <p:nvPr/>
          </p:nvSpPr>
          <p:spPr bwMode="auto">
            <a:xfrm rot="761093">
              <a:off x="808" y="2512"/>
              <a:ext cx="420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1200" b="1" dirty="0" smtClean="0">
                  <a:latin typeface="Arial" charset="0"/>
                </a:rPr>
                <a:t>Unternehmenskultur, Führung </a:t>
              </a:r>
              <a:r>
                <a:rPr lang="de-DE" sz="1200" b="1" dirty="0">
                  <a:latin typeface="Arial" charset="0"/>
                </a:rPr>
                <a:t>&amp; Arbeitsorganisation</a:t>
              </a:r>
            </a:p>
          </p:txBody>
        </p:sp>
        <p:sp>
          <p:nvSpPr>
            <p:cNvPr id="11" name="Text Box 10"/>
            <p:cNvSpPr txBox="1">
              <a:spLocks noChangeArrowheads="1"/>
            </p:cNvSpPr>
            <p:nvPr/>
          </p:nvSpPr>
          <p:spPr bwMode="auto">
            <a:xfrm rot="761093">
              <a:off x="764" y="2924"/>
              <a:ext cx="4202"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1200" b="1" dirty="0" smtClean="0">
                  <a:latin typeface="Arial" charset="0"/>
                </a:rPr>
                <a:t>Qualifikation, &amp; Kompetenz, </a:t>
              </a:r>
            </a:p>
            <a:p>
              <a:pPr algn="ctr" eaLnBrk="1" hangingPunct="1">
                <a:spcBef>
                  <a:spcPct val="50000"/>
                </a:spcBef>
              </a:pPr>
              <a:r>
                <a:rPr lang="de-DE" sz="1200" b="1" dirty="0" smtClean="0">
                  <a:latin typeface="Arial" charset="0"/>
                </a:rPr>
                <a:t>Fähigkeiten &amp; Fertigkeiten</a:t>
              </a:r>
              <a:endParaRPr lang="de-DE" sz="1200" b="1" dirty="0">
                <a:latin typeface="Arial" charset="0"/>
              </a:endParaRPr>
            </a:p>
          </p:txBody>
        </p:sp>
        <p:grpSp>
          <p:nvGrpSpPr>
            <p:cNvPr id="12" name="Gruppieren 14"/>
            <p:cNvGrpSpPr>
              <a:grpSpLocks/>
            </p:cNvGrpSpPr>
            <p:nvPr/>
          </p:nvGrpSpPr>
          <p:grpSpPr bwMode="auto">
            <a:xfrm>
              <a:off x="386" y="1152"/>
              <a:ext cx="5259" cy="828"/>
              <a:chOff x="612775" y="1717675"/>
              <a:chExt cx="8348663" cy="1313014"/>
            </a:xfrm>
          </p:grpSpPr>
          <p:sp>
            <p:nvSpPr>
              <p:cNvPr id="14" name="AutoShape 7"/>
              <p:cNvSpPr>
                <a:spLocks noChangeArrowheads="1"/>
              </p:cNvSpPr>
              <p:nvPr/>
            </p:nvSpPr>
            <p:spPr bwMode="auto">
              <a:xfrm rot="721765">
                <a:off x="612775" y="1717675"/>
                <a:ext cx="8348663" cy="1143000"/>
              </a:xfrm>
              <a:prstGeom prst="triangle">
                <a:avLst>
                  <a:gd name="adj" fmla="val 50991"/>
                </a:avLst>
              </a:prstGeom>
              <a:solidFill>
                <a:srgbClr val="00B050"/>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de-DE" sz="1200"/>
              </a:p>
            </p:txBody>
          </p:sp>
          <p:sp>
            <p:nvSpPr>
              <p:cNvPr id="15" name="Rectangle 13"/>
              <p:cNvSpPr>
                <a:spLocks noChangeArrowheads="1"/>
              </p:cNvSpPr>
              <p:nvPr/>
            </p:nvSpPr>
            <p:spPr bwMode="auto">
              <a:xfrm rot="772274">
                <a:off x="2351134" y="2428165"/>
                <a:ext cx="5603620" cy="602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de-DE" sz="1200" b="1">
                    <a:solidFill>
                      <a:srgbClr val="FF6600"/>
                    </a:solidFill>
                    <a:latin typeface="Arial" charset="0"/>
                  </a:rPr>
                  <a:t>Arbeitsbewältigungsfähigkeit</a:t>
                </a:r>
              </a:p>
            </p:txBody>
          </p:sp>
        </p:grpSp>
        <p:sp>
          <p:nvSpPr>
            <p:cNvPr id="13" name="Text Box 11"/>
            <p:cNvSpPr txBox="1">
              <a:spLocks noChangeArrowheads="1"/>
            </p:cNvSpPr>
            <p:nvPr/>
          </p:nvSpPr>
          <p:spPr bwMode="auto">
            <a:xfrm rot="360000">
              <a:off x="692" y="3325"/>
              <a:ext cx="2681"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1200" b="1" dirty="0" smtClean="0">
                  <a:latin typeface="Arial" charset="0"/>
                </a:rPr>
                <a:t>Körperliche &amp; seelische</a:t>
              </a:r>
            </a:p>
            <a:p>
              <a:pPr algn="ctr" eaLnBrk="1" hangingPunct="1">
                <a:spcBef>
                  <a:spcPct val="50000"/>
                </a:spcBef>
              </a:pPr>
              <a:r>
                <a:rPr lang="de-DE" sz="1200" b="1" dirty="0" smtClean="0">
                  <a:latin typeface="Arial" charset="0"/>
                </a:rPr>
                <a:t>Gesundheit</a:t>
              </a:r>
              <a:endParaRPr lang="de-DE" sz="1200" b="1" dirty="0">
                <a:latin typeface="Arial" charset="0"/>
              </a:endParaRPr>
            </a:p>
          </p:txBody>
        </p:sp>
      </p:grpSp>
    </p:spTree>
    <p:extLst>
      <p:ext uri="{BB962C8B-B14F-4D97-AF65-F5344CB8AC3E}">
        <p14:creationId xmlns:p14="http://schemas.microsoft.com/office/powerpoint/2010/main" xmlns="" val="33562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Prozess</a:t>
            </a:r>
            <a:endParaRPr lang="de-DE" dirty="0"/>
          </a:p>
        </p:txBody>
      </p:sp>
      <p:sp>
        <p:nvSpPr>
          <p:cNvPr id="4" name="Line 9"/>
          <p:cNvSpPr>
            <a:spLocks noChangeShapeType="1"/>
          </p:cNvSpPr>
          <p:nvPr/>
        </p:nvSpPr>
        <p:spPr bwMode="auto">
          <a:xfrm>
            <a:off x="971550" y="2565400"/>
            <a:ext cx="0" cy="3200400"/>
          </a:xfrm>
          <a:prstGeom prst="line">
            <a:avLst/>
          </a:prstGeom>
          <a:noFill/>
          <a:ln w="25400">
            <a:solidFill>
              <a:srgbClr val="969696"/>
            </a:solidFill>
            <a:prstDash val="lgDashDot"/>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5" name="Line 8"/>
          <p:cNvSpPr>
            <a:spLocks noChangeShapeType="1"/>
          </p:cNvSpPr>
          <p:nvPr/>
        </p:nvSpPr>
        <p:spPr bwMode="auto">
          <a:xfrm>
            <a:off x="539750" y="1844675"/>
            <a:ext cx="0" cy="3930650"/>
          </a:xfrm>
          <a:prstGeom prst="line">
            <a:avLst/>
          </a:prstGeom>
          <a:noFill/>
          <a:ln w="25400">
            <a:solidFill>
              <a:srgbClr val="969696"/>
            </a:solidFill>
            <a:prstDash val="lgDashDot"/>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6" name="Text Box 3"/>
          <p:cNvSpPr txBox="1">
            <a:spLocks noChangeArrowheads="1"/>
          </p:cNvSpPr>
          <p:nvPr/>
        </p:nvSpPr>
        <p:spPr bwMode="auto">
          <a:xfrm>
            <a:off x="179388" y="1592263"/>
            <a:ext cx="6553200" cy="396875"/>
          </a:xfrm>
          <a:prstGeom prst="rect">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2000">
                <a:latin typeface="Arial" charset="0"/>
              </a:rPr>
              <a:t>Organisation und Steuerung</a:t>
            </a:r>
            <a:endParaRPr lang="de-AT" sz="2000">
              <a:latin typeface="Arial" charset="0"/>
            </a:endParaRPr>
          </a:p>
        </p:txBody>
      </p:sp>
      <p:sp>
        <p:nvSpPr>
          <p:cNvPr id="7" name="Text Box 4"/>
          <p:cNvSpPr txBox="1">
            <a:spLocks noChangeArrowheads="1"/>
          </p:cNvSpPr>
          <p:nvPr/>
        </p:nvSpPr>
        <p:spPr bwMode="auto">
          <a:xfrm>
            <a:off x="900113" y="2932113"/>
            <a:ext cx="2633662" cy="928687"/>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2000" dirty="0">
                <a:solidFill>
                  <a:schemeClr val="bg1"/>
                </a:solidFill>
                <a:latin typeface="Arial" charset="0"/>
              </a:rPr>
              <a:t>Individuelles ab-c</a:t>
            </a:r>
          </a:p>
          <a:p>
            <a:pPr algn="ctr" eaLnBrk="1" hangingPunct="1">
              <a:spcBef>
                <a:spcPct val="50000"/>
              </a:spcBef>
            </a:pPr>
            <a:r>
              <a:rPr lang="de-DE" sz="1400" b="1" dirty="0">
                <a:solidFill>
                  <a:schemeClr val="bg1"/>
                </a:solidFill>
                <a:latin typeface="Arial" charset="0"/>
              </a:rPr>
              <a:t>Persönlich-vertrauliches Gespräch mit Beschäftigten</a:t>
            </a:r>
            <a:endParaRPr lang="de-AT" sz="1400" b="1" dirty="0">
              <a:solidFill>
                <a:schemeClr val="bg1"/>
              </a:solidFill>
              <a:latin typeface="Arial" charset="0"/>
            </a:endParaRPr>
          </a:p>
        </p:txBody>
      </p:sp>
      <p:sp>
        <p:nvSpPr>
          <p:cNvPr id="8" name="Text Box 5"/>
          <p:cNvSpPr txBox="1">
            <a:spLocks noChangeArrowheads="1"/>
          </p:cNvSpPr>
          <p:nvPr/>
        </p:nvSpPr>
        <p:spPr bwMode="auto">
          <a:xfrm>
            <a:off x="3851275" y="2932113"/>
            <a:ext cx="2449513" cy="928687"/>
          </a:xfrm>
          <a:prstGeom prst="rect">
            <a:avLst/>
          </a:prstGeom>
          <a:solidFill>
            <a:srgbClr val="3366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2000">
                <a:solidFill>
                  <a:schemeClr val="bg1"/>
                </a:solidFill>
                <a:latin typeface="Arial" charset="0"/>
              </a:rPr>
              <a:t>Betriebliches ab-c </a:t>
            </a:r>
          </a:p>
          <a:p>
            <a:pPr algn="ctr" eaLnBrk="1" hangingPunct="1">
              <a:spcBef>
                <a:spcPct val="50000"/>
              </a:spcBef>
            </a:pPr>
            <a:r>
              <a:rPr lang="de-DE" sz="1400" b="1">
                <a:solidFill>
                  <a:schemeClr val="bg1"/>
                </a:solidFill>
                <a:latin typeface="Arial" charset="0"/>
              </a:rPr>
              <a:t>Workshop mit EntscheidungsträgerInnen</a:t>
            </a:r>
            <a:endParaRPr lang="de-AT" sz="1400">
              <a:solidFill>
                <a:schemeClr val="bg1"/>
              </a:solidFill>
              <a:latin typeface="Arial" charset="0"/>
            </a:endParaRPr>
          </a:p>
        </p:txBody>
      </p:sp>
      <p:sp>
        <p:nvSpPr>
          <p:cNvPr id="9" name="Text Box 6"/>
          <p:cNvSpPr txBox="1">
            <a:spLocks noChangeArrowheads="1"/>
          </p:cNvSpPr>
          <p:nvPr/>
        </p:nvSpPr>
        <p:spPr bwMode="auto">
          <a:xfrm>
            <a:off x="7812087" y="2780928"/>
            <a:ext cx="1368425" cy="954107"/>
          </a:xfrm>
          <a:prstGeom prst="rect">
            <a:avLst/>
          </a:prstGeom>
          <a:solidFill>
            <a:srgbClr val="EAEAEA"/>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AEAEA"/>
            </a:extrusion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1400" i="1" dirty="0" smtClean="0">
                <a:latin typeface="Arial" charset="0"/>
              </a:rPr>
              <a:t>Optional Wiederholung </a:t>
            </a:r>
            <a:r>
              <a:rPr lang="de-DE" sz="1400" i="1" dirty="0">
                <a:latin typeface="Arial" charset="0"/>
              </a:rPr>
              <a:t>ab-</a:t>
            </a:r>
            <a:r>
              <a:rPr lang="de-DE" sz="1400" i="1" dirty="0" err="1">
                <a:latin typeface="Arial" charset="0"/>
              </a:rPr>
              <a:t>c_Prozess</a:t>
            </a:r>
            <a:r>
              <a:rPr lang="de-DE" sz="1400" i="1" dirty="0">
                <a:latin typeface="Arial" charset="0"/>
              </a:rPr>
              <a:t> </a:t>
            </a:r>
            <a:br>
              <a:rPr lang="de-DE" sz="1400" i="1" dirty="0">
                <a:latin typeface="Arial" charset="0"/>
              </a:rPr>
            </a:br>
            <a:r>
              <a:rPr lang="de-DE" sz="1400" i="1" dirty="0" smtClean="0">
                <a:latin typeface="Arial" charset="0"/>
              </a:rPr>
              <a:t>alle </a:t>
            </a:r>
            <a:r>
              <a:rPr lang="de-DE" sz="1400" i="1" dirty="0">
                <a:latin typeface="Arial" charset="0"/>
              </a:rPr>
              <a:t>2-3 Jahren</a:t>
            </a:r>
            <a:endParaRPr lang="de-AT" sz="1400" i="1" dirty="0">
              <a:latin typeface="Arial" charset="0"/>
            </a:endParaRPr>
          </a:p>
        </p:txBody>
      </p:sp>
      <p:sp>
        <p:nvSpPr>
          <p:cNvPr id="10" name="Text Box 7"/>
          <p:cNvSpPr txBox="1">
            <a:spLocks noChangeArrowheads="1"/>
          </p:cNvSpPr>
          <p:nvPr/>
        </p:nvSpPr>
        <p:spPr bwMode="auto">
          <a:xfrm>
            <a:off x="4859338" y="4389438"/>
            <a:ext cx="1687512" cy="942975"/>
          </a:xfrm>
          <a:prstGeom prst="rect">
            <a:avLst/>
          </a:prstGeom>
          <a:solidFill>
            <a:srgbClr val="3366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sz="1400" b="1" dirty="0">
                <a:solidFill>
                  <a:schemeClr val="bg1"/>
                </a:solidFill>
                <a:latin typeface="Arial" charset="0"/>
              </a:rPr>
              <a:t>Rückmeldung aller Ergebnisse an die Belegschaft</a:t>
            </a:r>
            <a:endParaRPr lang="de-AT" sz="1000" b="1" dirty="0">
              <a:solidFill>
                <a:schemeClr val="bg1"/>
              </a:solidFill>
              <a:latin typeface="Arial" charset="0"/>
            </a:endParaRPr>
          </a:p>
        </p:txBody>
      </p:sp>
      <p:sp>
        <p:nvSpPr>
          <p:cNvPr id="11" name="Line 9"/>
          <p:cNvSpPr>
            <a:spLocks noChangeShapeType="1"/>
          </p:cNvSpPr>
          <p:nvPr/>
        </p:nvSpPr>
        <p:spPr bwMode="auto">
          <a:xfrm>
            <a:off x="3635375" y="2492375"/>
            <a:ext cx="0" cy="3282950"/>
          </a:xfrm>
          <a:prstGeom prst="line">
            <a:avLst/>
          </a:prstGeom>
          <a:noFill/>
          <a:ln w="25400">
            <a:solidFill>
              <a:srgbClr val="969696"/>
            </a:solidFill>
            <a:prstDash val="lgDashDot"/>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2" name="Line 11"/>
          <p:cNvSpPr>
            <a:spLocks noChangeShapeType="1"/>
          </p:cNvSpPr>
          <p:nvPr/>
        </p:nvSpPr>
        <p:spPr bwMode="auto">
          <a:xfrm>
            <a:off x="6588125" y="4429125"/>
            <a:ext cx="0" cy="1447800"/>
          </a:xfrm>
          <a:prstGeom prst="line">
            <a:avLst/>
          </a:prstGeom>
          <a:noFill/>
          <a:ln w="25400">
            <a:solidFill>
              <a:srgbClr val="969696"/>
            </a:solidFill>
            <a:prstDash val="lgDashDot"/>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4" name="Rectangle 21"/>
          <p:cNvSpPr>
            <a:spLocks noChangeArrowheads="1"/>
          </p:cNvSpPr>
          <p:nvPr/>
        </p:nvSpPr>
        <p:spPr bwMode="auto">
          <a:xfrm>
            <a:off x="539750" y="2203450"/>
            <a:ext cx="1584325" cy="504825"/>
          </a:xfrm>
          <a:prstGeom prst="rect">
            <a:avLst/>
          </a:prstGeom>
          <a:solidFill>
            <a:srgbClr val="0066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66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a:r>
              <a:rPr lang="de-DE" sz="1400" b="1" dirty="0" smtClean="0">
                <a:solidFill>
                  <a:schemeClr val="bg1"/>
                </a:solidFill>
                <a:latin typeface="Arial" charset="0"/>
              </a:rPr>
              <a:t>Informations-</a:t>
            </a:r>
          </a:p>
          <a:p>
            <a:pPr algn="ctr"/>
            <a:r>
              <a:rPr lang="de-DE" sz="1400" b="1" dirty="0" err="1" smtClean="0">
                <a:solidFill>
                  <a:schemeClr val="bg1"/>
                </a:solidFill>
                <a:latin typeface="Arial" charset="0"/>
              </a:rPr>
              <a:t>veranstaltung</a:t>
            </a:r>
            <a:endParaRPr lang="de-DE" sz="1400" b="1" dirty="0">
              <a:solidFill>
                <a:schemeClr val="bg1"/>
              </a:solidFill>
              <a:latin typeface="Arial" charset="0"/>
            </a:endParaRPr>
          </a:p>
        </p:txBody>
      </p:sp>
      <p:sp>
        <p:nvSpPr>
          <p:cNvPr id="15" name="AutoShape 23"/>
          <p:cNvSpPr>
            <a:spLocks noChangeArrowheads="1"/>
          </p:cNvSpPr>
          <p:nvPr/>
        </p:nvSpPr>
        <p:spPr bwMode="auto">
          <a:xfrm>
            <a:off x="6659563" y="4292600"/>
            <a:ext cx="2089150" cy="1079500"/>
          </a:xfrm>
          <a:prstGeom prst="homePlate">
            <a:avLst>
              <a:gd name="adj" fmla="val 48382"/>
            </a:avLst>
          </a:prstGeom>
          <a:solidFill>
            <a:srgbClr val="00FF00"/>
          </a:solidFill>
          <a:ln w="9525">
            <a:miter lim="800000"/>
            <a:headEnd/>
            <a:tailEnd/>
          </a:ln>
          <a:effectLst/>
          <a:scene3d>
            <a:camera prst="legacyObliqueTopRight"/>
            <a:lightRig rig="legacyFlat3" dir="b"/>
          </a:scene3d>
          <a:sp3d extrusionH="430200" prstMaterial="legacyMetal">
            <a:bevelT w="13500" h="13500" prst="angle"/>
            <a:bevelB w="13500" h="13500" prst="angle"/>
            <a:extrusionClr>
              <a:srgbClr val="CCFFCC"/>
            </a:extrusionClr>
          </a:sp3d>
          <a:extLst>
            <a:ext uri="{AF507438-7753-43E0-B8FC-AC1667EBCBE1}">
              <a14:hiddenEffects xmlns:a14="http://schemas.microsoft.com/office/drawing/2010/main" xmlns="">
                <a:effectLst>
                  <a:outerShdw dist="17961" dir="2700000" algn="ctr" rotWithShape="0">
                    <a:srgbClr val="009900"/>
                  </a:outerShdw>
                </a:effectLst>
              </a14:hiddenEffects>
            </a:ext>
          </a:extLst>
        </p:spPr>
        <p:txBody>
          <a:bodyPr wrap="none" anchor="ctr">
            <a:flatTx/>
          </a:bodyPr>
          <a:lstStyle/>
          <a:p>
            <a:pPr algn="ctr"/>
            <a:r>
              <a:rPr lang="de-DE" sz="1800" b="1">
                <a:solidFill>
                  <a:schemeClr val="bg1"/>
                </a:solidFill>
                <a:latin typeface="Arial" charset="0"/>
              </a:rPr>
              <a:t>Maßnahmen-</a:t>
            </a:r>
            <a:br>
              <a:rPr lang="de-DE" sz="1800" b="1">
                <a:solidFill>
                  <a:schemeClr val="bg1"/>
                </a:solidFill>
                <a:latin typeface="Arial" charset="0"/>
              </a:rPr>
            </a:br>
            <a:r>
              <a:rPr lang="de-DE" sz="1800" b="1">
                <a:solidFill>
                  <a:schemeClr val="bg1"/>
                </a:solidFill>
                <a:latin typeface="Arial" charset="0"/>
              </a:rPr>
              <a:t>Umsetzung</a:t>
            </a:r>
            <a:r>
              <a:rPr lang="de-DE" sz="1600">
                <a:solidFill>
                  <a:schemeClr val="bg1"/>
                </a:solidFill>
                <a:latin typeface="Arial" charset="0"/>
              </a:rPr>
              <a:t/>
            </a:r>
            <a:br>
              <a:rPr lang="de-DE" sz="1600">
                <a:solidFill>
                  <a:schemeClr val="bg1"/>
                </a:solidFill>
                <a:latin typeface="Arial" charset="0"/>
              </a:rPr>
            </a:br>
            <a:r>
              <a:rPr lang="de-DE" sz="1600">
                <a:solidFill>
                  <a:schemeClr val="bg1"/>
                </a:solidFill>
                <a:latin typeface="Arial" charset="0"/>
              </a:rPr>
              <a:t>(</a:t>
            </a:r>
            <a:r>
              <a:rPr lang="de-DE" sz="1400">
                <a:solidFill>
                  <a:schemeClr val="bg1"/>
                </a:solidFill>
                <a:latin typeface="Arial" charset="0"/>
              </a:rPr>
              <a:t>betrieblich </a:t>
            </a:r>
            <a:br>
              <a:rPr lang="de-DE" sz="1400">
                <a:solidFill>
                  <a:schemeClr val="bg1"/>
                </a:solidFill>
                <a:latin typeface="Arial" charset="0"/>
              </a:rPr>
            </a:br>
            <a:r>
              <a:rPr lang="de-DE" sz="1400">
                <a:solidFill>
                  <a:schemeClr val="bg1"/>
                </a:solidFill>
                <a:latin typeface="Arial" charset="0"/>
              </a:rPr>
              <a:t>&amp; persönlich)</a:t>
            </a:r>
          </a:p>
        </p:txBody>
      </p:sp>
      <p:grpSp>
        <p:nvGrpSpPr>
          <p:cNvPr id="16" name="Group 33"/>
          <p:cNvGrpSpPr>
            <a:grpSpLocks/>
          </p:cNvGrpSpPr>
          <p:nvPr/>
        </p:nvGrpSpPr>
        <p:grpSpPr bwMode="auto">
          <a:xfrm>
            <a:off x="2195513" y="3933825"/>
            <a:ext cx="2592387" cy="719138"/>
            <a:chOff x="1383" y="2478"/>
            <a:chExt cx="1633" cy="453"/>
          </a:xfrm>
        </p:grpSpPr>
        <p:sp>
          <p:nvSpPr>
            <p:cNvPr id="17" name="AutoShape 24"/>
            <p:cNvSpPr>
              <a:spLocks noChangeArrowheads="1"/>
            </p:cNvSpPr>
            <p:nvPr/>
          </p:nvSpPr>
          <p:spPr bwMode="auto">
            <a:xfrm>
              <a:off x="1701" y="2568"/>
              <a:ext cx="952" cy="363"/>
            </a:xfrm>
            <a:prstGeom prst="homePlate">
              <a:avLst>
                <a:gd name="adj" fmla="val 65565"/>
              </a:avLst>
            </a:prstGeom>
            <a:solidFill>
              <a:srgbClr val="CCE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xmlns="">
                  <a:effectLst>
                    <a:outerShdw dist="17961" dir="2700000" algn="ctr" rotWithShape="0">
                      <a:srgbClr val="7A8E99"/>
                    </a:outerShdw>
                  </a:effectLst>
                </a14:hiddenEffects>
              </a:ext>
            </a:extLst>
          </p:spPr>
          <p:txBody>
            <a:bodyPr wrap="none" anchor="ctr">
              <a:flatTx/>
            </a:bodyPr>
            <a:lstStyle/>
            <a:p>
              <a:pPr algn="ctr"/>
              <a:r>
                <a:rPr lang="de-DE" sz="1400" b="1">
                  <a:solidFill>
                    <a:schemeClr val="bg1"/>
                  </a:solidFill>
                  <a:latin typeface="Arial" charset="0"/>
                </a:rPr>
                <a:t>Aufbereitung </a:t>
              </a:r>
              <a:br>
                <a:rPr lang="de-DE" sz="1400" b="1">
                  <a:solidFill>
                    <a:schemeClr val="bg1"/>
                  </a:solidFill>
                  <a:latin typeface="Arial" charset="0"/>
                </a:rPr>
              </a:br>
              <a:r>
                <a:rPr lang="de-DE" sz="1400" b="1">
                  <a:solidFill>
                    <a:schemeClr val="bg1"/>
                  </a:solidFill>
                  <a:latin typeface="Arial" charset="0"/>
                </a:rPr>
                <a:t>der Daten</a:t>
              </a:r>
            </a:p>
          </p:txBody>
        </p:sp>
        <p:sp>
          <p:nvSpPr>
            <p:cNvPr id="18" name="AutoShape 25"/>
            <p:cNvSpPr>
              <a:spLocks noChangeArrowheads="1"/>
            </p:cNvSpPr>
            <p:nvPr/>
          </p:nvSpPr>
          <p:spPr bwMode="auto">
            <a:xfrm rot="-5400000" flipH="1" flipV="1">
              <a:off x="1405" y="2490"/>
              <a:ext cx="227" cy="272"/>
            </a:xfrm>
            <a:custGeom>
              <a:avLst/>
              <a:gdLst>
                <a:gd name="T0" fmla="*/ 162 w 21600"/>
                <a:gd name="T1" fmla="*/ 0 h 21600"/>
                <a:gd name="T2" fmla="*/ 97 w 21600"/>
                <a:gd name="T3" fmla="*/ 89 h 21600"/>
                <a:gd name="T4" fmla="*/ 0 w 21600"/>
                <a:gd name="T5" fmla="*/ 229 h 21600"/>
                <a:gd name="T6" fmla="*/ 96 w 21600"/>
                <a:gd name="T7" fmla="*/ 272 h 21600"/>
                <a:gd name="T8" fmla="*/ 193 w 21600"/>
                <a:gd name="T9" fmla="*/ 188 h 21600"/>
                <a:gd name="T10" fmla="*/ 227 w 21600"/>
                <a:gd name="T11" fmla="*/ 89 h 21600"/>
                <a:gd name="T12" fmla="*/ 17694720 60000 65536"/>
                <a:gd name="T13" fmla="*/ 11796480 60000 65536"/>
                <a:gd name="T14" fmla="*/ 11796480 60000 65536"/>
                <a:gd name="T15" fmla="*/ 5898240 60000 65536"/>
                <a:gd name="T16" fmla="*/ 0 60000 65536"/>
                <a:gd name="T17" fmla="*/ 0 60000 65536"/>
                <a:gd name="T18" fmla="*/ 0 w 21600"/>
                <a:gd name="T19" fmla="*/ 14691 h 21600"/>
                <a:gd name="T20" fmla="*/ 1836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067"/>
                  </a:lnTo>
                  <a:lnTo>
                    <a:pt x="12493" y="7067"/>
                  </a:lnTo>
                  <a:lnTo>
                    <a:pt x="12493" y="14694"/>
                  </a:lnTo>
                  <a:lnTo>
                    <a:pt x="0" y="14694"/>
                  </a:lnTo>
                  <a:lnTo>
                    <a:pt x="0" y="21600"/>
                  </a:lnTo>
                  <a:lnTo>
                    <a:pt x="18364" y="21600"/>
                  </a:lnTo>
                  <a:lnTo>
                    <a:pt x="18364" y="7067"/>
                  </a:lnTo>
                  <a:lnTo>
                    <a:pt x="21600" y="7067"/>
                  </a:lnTo>
                  <a:lnTo>
                    <a:pt x="15429" y="0"/>
                  </a:lnTo>
                  <a:close/>
                </a:path>
              </a:pathLst>
            </a:cu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9" name="AutoShape 26"/>
            <p:cNvSpPr>
              <a:spLocks noChangeArrowheads="1"/>
            </p:cNvSpPr>
            <p:nvPr/>
          </p:nvSpPr>
          <p:spPr bwMode="auto">
            <a:xfrm rot="10800000" flipH="1" flipV="1">
              <a:off x="2789" y="2478"/>
              <a:ext cx="227" cy="272"/>
            </a:xfrm>
            <a:custGeom>
              <a:avLst/>
              <a:gdLst>
                <a:gd name="T0" fmla="*/ 162 w 21600"/>
                <a:gd name="T1" fmla="*/ 0 h 21600"/>
                <a:gd name="T2" fmla="*/ 97 w 21600"/>
                <a:gd name="T3" fmla="*/ 89 h 21600"/>
                <a:gd name="T4" fmla="*/ 0 w 21600"/>
                <a:gd name="T5" fmla="*/ 228 h 21600"/>
                <a:gd name="T6" fmla="*/ 96 w 21600"/>
                <a:gd name="T7" fmla="*/ 272 h 21600"/>
                <a:gd name="T8" fmla="*/ 193 w 21600"/>
                <a:gd name="T9" fmla="*/ 188 h 21600"/>
                <a:gd name="T10" fmla="*/ 227 w 21600"/>
                <a:gd name="T11" fmla="*/ 89 h 21600"/>
                <a:gd name="T12" fmla="*/ 17694720 60000 65536"/>
                <a:gd name="T13" fmla="*/ 11796480 60000 65536"/>
                <a:gd name="T14" fmla="*/ 11796480 60000 65536"/>
                <a:gd name="T15" fmla="*/ 5898240 60000 65536"/>
                <a:gd name="T16" fmla="*/ 0 60000 65536"/>
                <a:gd name="T17" fmla="*/ 0 60000 65536"/>
                <a:gd name="T18" fmla="*/ 0 w 21600"/>
                <a:gd name="T19" fmla="*/ 14691 h 21600"/>
                <a:gd name="T20" fmla="*/ 1836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15" y="0"/>
                  </a:moveTo>
                  <a:lnTo>
                    <a:pt x="9229" y="7067"/>
                  </a:lnTo>
                  <a:lnTo>
                    <a:pt x="12465" y="7067"/>
                  </a:lnTo>
                  <a:lnTo>
                    <a:pt x="12465" y="14662"/>
                  </a:lnTo>
                  <a:lnTo>
                    <a:pt x="0" y="14662"/>
                  </a:lnTo>
                  <a:lnTo>
                    <a:pt x="0" y="21600"/>
                  </a:lnTo>
                  <a:lnTo>
                    <a:pt x="18364" y="21600"/>
                  </a:lnTo>
                  <a:lnTo>
                    <a:pt x="18364" y="7067"/>
                  </a:lnTo>
                  <a:lnTo>
                    <a:pt x="21600" y="7067"/>
                  </a:lnTo>
                  <a:lnTo>
                    <a:pt x="15415" y="0"/>
                  </a:lnTo>
                  <a:close/>
                </a:path>
              </a:pathLst>
            </a:cu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grpSp>
      <p:sp>
        <p:nvSpPr>
          <p:cNvPr id="20" name="AutoShape 28"/>
          <p:cNvSpPr>
            <a:spLocks noChangeArrowheads="1"/>
          </p:cNvSpPr>
          <p:nvPr/>
        </p:nvSpPr>
        <p:spPr bwMode="auto">
          <a:xfrm>
            <a:off x="6804025" y="5734050"/>
            <a:ext cx="2016125" cy="503238"/>
          </a:xfrm>
          <a:custGeom>
            <a:avLst/>
            <a:gdLst>
              <a:gd name="T0" fmla="*/ 1512094 w 21600"/>
              <a:gd name="T1" fmla="*/ 0 h 21600"/>
              <a:gd name="T2" fmla="*/ 0 w 21600"/>
              <a:gd name="T3" fmla="*/ 251619 h 21600"/>
              <a:gd name="T4" fmla="*/ 1512094 w 21600"/>
              <a:gd name="T5" fmla="*/ 503238 h 21600"/>
              <a:gd name="T6" fmla="*/ 2016125 w 21600"/>
              <a:gd name="T7" fmla="*/ 2516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CC33"/>
              </a:gs>
              <a:gs pos="100000">
                <a:srgbClr val="CCFFCC"/>
              </a:gs>
            </a:gsLst>
            <a:lin ang="0" scaled="1"/>
          </a:gradFill>
          <a:ln w="9525">
            <a:round/>
            <a:headEnd/>
            <a:tailEnd/>
          </a:ln>
          <a:effectLst/>
          <a:scene3d>
            <a:camera prst="legacyObliqueTopLeft"/>
            <a:lightRig rig="legacyFlat3" dir="t"/>
          </a:scene3d>
          <a:sp3d extrusionH="277800" prstMaterial="legacyMatte">
            <a:bevelT w="13500" h="13500" prst="angle"/>
            <a:bevelB w="13500" h="13500" prst="angle"/>
            <a:extrusionClr>
              <a:srgbClr val="33CC33"/>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de-DE"/>
          </a:p>
        </p:txBody>
      </p:sp>
      <p:sp>
        <p:nvSpPr>
          <p:cNvPr id="21" name="AutoShape 30"/>
          <p:cNvSpPr>
            <a:spLocks noChangeArrowheads="1"/>
          </p:cNvSpPr>
          <p:nvPr/>
        </p:nvSpPr>
        <p:spPr bwMode="auto">
          <a:xfrm>
            <a:off x="250825" y="5734050"/>
            <a:ext cx="6337300" cy="431800"/>
          </a:xfrm>
          <a:custGeom>
            <a:avLst/>
            <a:gdLst>
              <a:gd name="G0" fmla="+- 19958 0 0"/>
              <a:gd name="G1" fmla="+- 3140 0 0"/>
              <a:gd name="G2" fmla="+- 21600 0 3140"/>
              <a:gd name="G3" fmla="+- 10800 0 3140"/>
              <a:gd name="G4" fmla="+- 21600 0 19958"/>
              <a:gd name="G5" fmla="*/ G4 G3 10800"/>
              <a:gd name="G6" fmla="+- 21600 0 G5"/>
              <a:gd name="T0" fmla="*/ 19958 w 21600"/>
              <a:gd name="T1" fmla="*/ 0 h 21600"/>
              <a:gd name="T2" fmla="*/ 0 w 21600"/>
              <a:gd name="T3" fmla="*/ 10800 h 21600"/>
              <a:gd name="T4" fmla="*/ 1995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9958" y="0"/>
                </a:moveTo>
                <a:lnTo>
                  <a:pt x="19958" y="3140"/>
                </a:lnTo>
                <a:lnTo>
                  <a:pt x="3375" y="3140"/>
                </a:lnTo>
                <a:lnTo>
                  <a:pt x="3375" y="18460"/>
                </a:lnTo>
                <a:lnTo>
                  <a:pt x="19958" y="18460"/>
                </a:lnTo>
                <a:lnTo>
                  <a:pt x="19958" y="21600"/>
                </a:lnTo>
                <a:lnTo>
                  <a:pt x="21600" y="10800"/>
                </a:lnTo>
                <a:close/>
              </a:path>
              <a:path w="21600" h="21600">
                <a:moveTo>
                  <a:pt x="1350" y="3140"/>
                </a:moveTo>
                <a:lnTo>
                  <a:pt x="1350" y="18460"/>
                </a:lnTo>
                <a:lnTo>
                  <a:pt x="2700" y="18460"/>
                </a:lnTo>
                <a:lnTo>
                  <a:pt x="2700" y="3140"/>
                </a:lnTo>
                <a:close/>
              </a:path>
              <a:path w="21600" h="21600">
                <a:moveTo>
                  <a:pt x="0" y="3140"/>
                </a:moveTo>
                <a:lnTo>
                  <a:pt x="0" y="18460"/>
                </a:lnTo>
                <a:lnTo>
                  <a:pt x="675" y="18460"/>
                </a:lnTo>
                <a:lnTo>
                  <a:pt x="675" y="3140"/>
                </a:lnTo>
                <a:close/>
              </a:path>
            </a:pathLst>
          </a:custGeom>
          <a:gradFill rotWithShape="1">
            <a:gsLst>
              <a:gs pos="0">
                <a:srgbClr val="3399FF"/>
              </a:gs>
              <a:gs pos="100000">
                <a:srgbClr val="CCECFF"/>
              </a:gs>
            </a:gsLst>
            <a:path path="rect">
              <a:fillToRect l="50000" t="50000" r="50000" b="50000"/>
            </a:path>
          </a:gradFill>
          <a:ln w="9525">
            <a:miter lim="800000"/>
            <a:headEnd/>
            <a:tailEnd/>
          </a:ln>
          <a:effectLst/>
          <a:scene3d>
            <a:camera prst="legacyObliqueTopLeft"/>
            <a:lightRig rig="legacyFlat2" dir="t"/>
          </a:scene3d>
          <a:sp3d extrusionH="277800" prstMaterial="legacyMatte">
            <a:bevelT w="13500" h="13500" prst="angle"/>
            <a:bevelB w="13500" h="13500" prst="angle"/>
            <a:extrusionClr>
              <a:srgbClr val="3399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a:defRPr/>
            </a:pPr>
            <a:r>
              <a:rPr lang="de-DE" sz="1600" dirty="0">
                <a:effectLst>
                  <a:outerShdw blurRad="38100" dist="38100" dir="2700000" algn="tl">
                    <a:srgbClr val="FFFFFF"/>
                  </a:outerShdw>
                </a:effectLst>
                <a:latin typeface="Arial" charset="0"/>
              </a:rPr>
              <a:t>Dauer: ca. </a:t>
            </a:r>
            <a:r>
              <a:rPr lang="de-DE" sz="1600" dirty="0" smtClean="0">
                <a:effectLst>
                  <a:outerShdw blurRad="38100" dist="38100" dir="2700000" algn="tl">
                    <a:srgbClr val="FFFFFF"/>
                  </a:outerShdw>
                </a:effectLst>
                <a:latin typeface="Arial" charset="0"/>
              </a:rPr>
              <a:t>1 Monat</a:t>
            </a:r>
            <a:endParaRPr lang="de-DE" sz="1600" dirty="0">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xmlns="" val="19175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0048" y="10620"/>
            <a:ext cx="8051304" cy="970108"/>
          </a:xfrm>
        </p:spPr>
        <p:txBody>
          <a:bodyPr/>
          <a:lstStyle/>
          <a:p>
            <a:r>
              <a:rPr lang="de-DE" dirty="0" smtClean="0"/>
              <a:t>Persönlich vertrauliches ab-c </a:t>
            </a:r>
            <a:br>
              <a:rPr lang="de-DE" dirty="0" smtClean="0"/>
            </a:br>
            <a:r>
              <a:rPr lang="de-DE" dirty="0" smtClean="0"/>
              <a:t>strukturiert – dialogorientiert - individuell</a:t>
            </a:r>
            <a:endParaRPr lang="de-DE" dirty="0"/>
          </a:p>
        </p:txBody>
      </p:sp>
      <p:sp>
        <p:nvSpPr>
          <p:cNvPr id="4" name="Rectangle 3"/>
          <p:cNvSpPr>
            <a:spLocks noGrp="1" noChangeArrowheads="1"/>
          </p:cNvSpPr>
          <p:nvPr>
            <p:ph type="body" idx="1"/>
          </p:nvPr>
        </p:nvSpPr>
        <p:spPr>
          <a:xfrm>
            <a:off x="15537" y="1628800"/>
            <a:ext cx="6582767" cy="4968552"/>
          </a:xfrm>
        </p:spPr>
        <p:txBody>
          <a:bodyPr>
            <a:noAutofit/>
          </a:bodyPr>
          <a:lstStyle/>
          <a:p>
            <a:pPr marL="533400" indent="-533400">
              <a:buClr>
                <a:schemeClr val="accent2"/>
              </a:buClr>
              <a:buFontTx/>
              <a:buAutoNum type="arabicPeriod"/>
            </a:pPr>
            <a:r>
              <a:rPr lang="de-DE" sz="2200" dirty="0" smtClean="0"/>
              <a:t>Arbeitsbewältigungsfähigkeit im Vergleich mit der besten jemals erreichten</a:t>
            </a:r>
          </a:p>
          <a:p>
            <a:pPr marL="533400" indent="-533400">
              <a:buClr>
                <a:schemeClr val="accent2"/>
              </a:buClr>
              <a:buFontTx/>
              <a:buAutoNum type="arabicPeriod"/>
            </a:pPr>
            <a:r>
              <a:rPr lang="de-DE" sz="2200" dirty="0" smtClean="0"/>
              <a:t>Arbeitsbewältigungsfähigkeit im Verhältnis zu den Anforderungen der Arbeit</a:t>
            </a:r>
          </a:p>
          <a:p>
            <a:pPr marL="533400" indent="-533400">
              <a:buClr>
                <a:schemeClr val="accent2"/>
              </a:buClr>
              <a:buFontTx/>
              <a:buAutoNum type="arabicPeriod"/>
            </a:pPr>
            <a:r>
              <a:rPr lang="de-DE" sz="2200" dirty="0" smtClean="0"/>
              <a:t>Anzahl der aktuellen Krankheiten, die vom Arzt diagnostiziert worden sind</a:t>
            </a:r>
          </a:p>
          <a:p>
            <a:pPr marL="533400" indent="-533400">
              <a:buClr>
                <a:schemeClr val="accent2"/>
              </a:buClr>
              <a:buFontTx/>
              <a:buAutoNum type="arabicPeriod"/>
            </a:pPr>
            <a:r>
              <a:rPr lang="de-DE" sz="2200" dirty="0" smtClean="0"/>
              <a:t>Geschätzte Behinderung bei der Arbeit als Folge dieser Erkrankungen</a:t>
            </a:r>
          </a:p>
          <a:p>
            <a:pPr marL="533400" indent="-533400">
              <a:buClr>
                <a:schemeClr val="accent2"/>
              </a:buClr>
              <a:buFontTx/>
              <a:buAutoNum type="arabicPeriod"/>
            </a:pPr>
            <a:r>
              <a:rPr lang="de-DE" sz="2200" dirty="0" smtClean="0"/>
              <a:t>Krankenstand während der letzten 12 Monate</a:t>
            </a:r>
          </a:p>
          <a:p>
            <a:pPr marL="533400" indent="-533400">
              <a:buClr>
                <a:schemeClr val="accent2"/>
              </a:buClr>
              <a:buFontTx/>
              <a:buAutoNum type="arabicPeriod"/>
            </a:pPr>
            <a:r>
              <a:rPr lang="de-DE" sz="2200" dirty="0" smtClean="0"/>
              <a:t>Eigene Vorhersage der Arbeitsbewältigungs-fähigkeit ab jetzt innerhalb der nächsten zwei Jahre</a:t>
            </a:r>
          </a:p>
          <a:p>
            <a:pPr marL="533400" indent="-533400">
              <a:buClr>
                <a:schemeClr val="accent2"/>
              </a:buClr>
              <a:buFontTx/>
              <a:buAutoNum type="arabicPeriod"/>
            </a:pPr>
            <a:r>
              <a:rPr lang="de-DE" sz="2200" dirty="0" smtClean="0"/>
              <a:t>Psychische/Mentale Ressourcen und Befindlichkeiten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98305" y="1543049"/>
            <a:ext cx="3035214" cy="4262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852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0048" y="-277412"/>
            <a:ext cx="8915400" cy="970108"/>
          </a:xfrm>
        </p:spPr>
        <p:txBody>
          <a:bodyPr/>
          <a:lstStyle/>
          <a:p>
            <a:r>
              <a:rPr lang="de-DE" dirty="0" smtClean="0"/>
              <a:t>Persönlich vertrauliches ab-c</a:t>
            </a:r>
            <a:br>
              <a:rPr lang="de-DE" dirty="0" smtClean="0"/>
            </a:br>
            <a:r>
              <a:rPr lang="de-DE" dirty="0" smtClean="0"/>
              <a:t>transparent und handlungsorientiert</a:t>
            </a:r>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3292" y="1448302"/>
            <a:ext cx="9084204" cy="5005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12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Die vier Aktionsfelder</a:t>
            </a:r>
            <a:endParaRPr lang="de-D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776"/>
            <a:ext cx="9711048"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8092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H-Faktor Präsentationsvorlage bla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567</Words>
  <Application>Microsoft Office PowerPoint</Application>
  <PresentationFormat>A4-Papier (210x297 mm)</PresentationFormat>
  <Paragraphs>84</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H-Faktor Präsentationsvorlage blau</vt:lpstr>
      <vt:lpstr>Präsentation Arbeitsbewältigungs- Coaching in Lehrberufen</vt:lpstr>
      <vt:lpstr>Die Methode</vt:lpstr>
      <vt:lpstr>Basiserkenntnisse zur Arbeitsbewältigungsfähigkeit</vt:lpstr>
      <vt:lpstr>Das Haus der Arbeitsbewältigungsfähigkeit</vt:lpstr>
      <vt:lpstr>Das Risiko steigt!</vt:lpstr>
      <vt:lpstr>Der Prozess</vt:lpstr>
      <vt:lpstr>Persönlich vertrauliches ab-c  strukturiert – dialogorientiert - individuell</vt:lpstr>
      <vt:lpstr>Persönlich vertrauliches ab-c transparent und handlungsorientiert</vt:lpstr>
      <vt:lpstr>Die vier Aktionsfelder</vt:lpstr>
      <vt:lpstr>Anonyme Zusammenfassung und Berichterstattung </vt:lpstr>
      <vt:lpstr>Leitfragen für den Arbeitsbewältigungsworkshop</vt:lpstr>
      <vt:lpstr>Ihr Ansprechpartner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Marc Kröner</dc:creator>
  <cp:lastModifiedBy>ASUS</cp:lastModifiedBy>
  <cp:revision>245</cp:revision>
  <dcterms:created xsi:type="dcterms:W3CDTF">2011-05-26T10:28:03Z</dcterms:created>
  <dcterms:modified xsi:type="dcterms:W3CDTF">2012-12-11T15:42:30Z</dcterms:modified>
</cp:coreProperties>
</file>